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0" r:id="rId4"/>
    <p:sldId id="293" r:id="rId5"/>
    <p:sldId id="294" r:id="rId6"/>
    <p:sldId id="277" r:id="rId7"/>
    <p:sldId id="295" r:id="rId8"/>
    <p:sldId id="315" r:id="rId9"/>
    <p:sldId id="273" r:id="rId10"/>
    <p:sldId id="274" r:id="rId11"/>
    <p:sldId id="275" r:id="rId12"/>
    <p:sldId id="276" r:id="rId13"/>
    <p:sldId id="291" r:id="rId14"/>
    <p:sldId id="314" r:id="rId15"/>
    <p:sldId id="310" r:id="rId16"/>
    <p:sldId id="309" r:id="rId17"/>
    <p:sldId id="299" r:id="rId18"/>
    <p:sldId id="304" r:id="rId19"/>
    <p:sldId id="303" r:id="rId20"/>
    <p:sldId id="292" r:id="rId21"/>
    <p:sldId id="296" r:id="rId22"/>
    <p:sldId id="300" r:id="rId23"/>
    <p:sldId id="301" r:id="rId24"/>
    <p:sldId id="285" r:id="rId25"/>
    <p:sldId id="312" r:id="rId26"/>
    <p:sldId id="313" r:id="rId27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rio Smith" initials="RS" lastIdx="4" clrIdx="0">
    <p:extLst>
      <p:ext uri="{19B8F6BF-5375-455C-9EA6-DF929625EA0E}">
        <p15:presenceInfo xmlns:p15="http://schemas.microsoft.com/office/powerpoint/2012/main" userId="Romario Smith" providerId="None"/>
      </p:ext>
    </p:extLst>
  </p:cmAuthor>
  <p:cmAuthor id="2" name="Johnson, Lissa" initials="JL" lastIdx="11" clrIdx="1">
    <p:extLst>
      <p:ext uri="{19B8F6BF-5375-455C-9EA6-DF929625EA0E}">
        <p15:presenceInfo xmlns:p15="http://schemas.microsoft.com/office/powerpoint/2012/main" userId="S-1-5-21-3579272529-3368358661-2280984729-4567" providerId="AD"/>
      </p:ext>
    </p:extLst>
  </p:cmAuthor>
  <p:cmAuthor id="3" name="Margaret Sherraden" initials="MS" lastIdx="83" clrIdx="2">
    <p:extLst>
      <p:ext uri="{19B8F6BF-5375-455C-9EA6-DF929625EA0E}">
        <p15:presenceInfo xmlns:p15="http://schemas.microsoft.com/office/powerpoint/2012/main" userId="Margaret Sherra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84328" autoAdjust="0"/>
  </p:normalViewPr>
  <p:slideViewPr>
    <p:cSldViewPr snapToGrid="0" snapToObjects="1">
      <p:cViewPr varScale="1">
        <p:scale>
          <a:sx n="93" d="100"/>
          <a:sy n="93" d="100"/>
        </p:scale>
        <p:origin x="3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68" y="5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ADBAF-428E-414B-9B9D-F533DB134615}" type="doc">
      <dgm:prSet loTypeId="urn:microsoft.com/office/officeart/2005/8/layout/venn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C1771E-288E-4EFB-B353-09EBBFAD4370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Financial </a:t>
          </a:r>
          <a:r>
            <a:rPr lang="en-US" b="0" dirty="0" smtClean="0">
              <a:latin typeface="Calibri" panose="020F0502020204030204" pitchFamily="34" charset="0"/>
              <a:cs typeface="Calibri" panose="020F0502020204030204" pitchFamily="34" charset="0"/>
            </a:rPr>
            <a:t>polici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A0C812-E741-44C8-B7BA-0EB1B568DE55}" type="parTrans" cxnId="{9724FDF1-E918-4349-9D5F-61C245123599}">
      <dgm:prSet/>
      <dgm:spPr/>
      <dgm:t>
        <a:bodyPr/>
        <a:lstStyle/>
        <a:p>
          <a:endParaRPr lang="en-US"/>
        </a:p>
      </dgm:t>
    </dgm:pt>
    <dgm:pt modelId="{36A7FC19-5F0C-4280-A9C5-B5F3FF79F919}" type="sibTrans" cxnId="{9724FDF1-E918-4349-9D5F-61C245123599}">
      <dgm:prSet/>
      <dgm:spPr/>
      <dgm:t>
        <a:bodyPr/>
        <a:lstStyle/>
        <a:p>
          <a:endParaRPr lang="en-US"/>
        </a:p>
      </dgm:t>
    </dgm:pt>
    <dgm:pt modelId="{7ED3A3BF-5B79-4E2B-814C-3209B0322437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Financial services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117732-1830-4F88-8C48-2A393B8A2B22}" type="parTrans" cxnId="{0AAE212C-24B8-4E4C-936C-E73EECEF93A3}">
      <dgm:prSet/>
      <dgm:spPr/>
      <dgm:t>
        <a:bodyPr/>
        <a:lstStyle/>
        <a:p>
          <a:endParaRPr lang="en-US"/>
        </a:p>
      </dgm:t>
    </dgm:pt>
    <dgm:pt modelId="{D391CFC4-3E4E-4556-AE46-6E6CA665AC83}" type="sibTrans" cxnId="{0AAE212C-24B8-4E4C-936C-E73EECEF93A3}">
      <dgm:prSet/>
      <dgm:spPr/>
      <dgm:t>
        <a:bodyPr/>
        <a:lstStyle/>
        <a:p>
          <a:endParaRPr lang="en-US"/>
        </a:p>
      </dgm:t>
    </dgm:pt>
    <dgm:pt modelId="{7200CB13-562B-4CBC-AC04-D0988990B34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Financial products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364F3-4309-4E41-A3D8-005D2AB558F9}" type="parTrans" cxnId="{13EE87FC-BF06-446F-906F-DD4A61FC54E8}">
      <dgm:prSet/>
      <dgm:spPr/>
      <dgm:t>
        <a:bodyPr/>
        <a:lstStyle/>
        <a:p>
          <a:endParaRPr lang="en-US"/>
        </a:p>
      </dgm:t>
    </dgm:pt>
    <dgm:pt modelId="{28FDB715-B02F-4501-8702-5100D152622A}" type="sibTrans" cxnId="{13EE87FC-BF06-446F-906F-DD4A61FC54E8}">
      <dgm:prSet/>
      <dgm:spPr/>
      <dgm:t>
        <a:bodyPr/>
        <a:lstStyle/>
        <a:p>
          <a:endParaRPr lang="en-US"/>
        </a:p>
      </dgm:t>
    </dgm:pt>
    <dgm:pt modelId="{E03D9460-9E0A-408B-BB8A-2C917DBD3259}">
      <dgm:prSet phldrT="[Text]" custT="1"/>
      <dgm:spPr/>
      <dgm:t>
        <a:bodyPr/>
        <a:lstStyle/>
        <a:p>
          <a:r>
            <a:rPr lang="en-US" sz="1400" dirty="0" smtClean="0">
              <a:latin typeface="Calibri" panose="020F0502020204030204" pitchFamily="34" charset="0"/>
              <a:cs typeface="Calibri" panose="020F0502020204030204" pitchFamily="34" charset="0"/>
            </a:rPr>
            <a:t>Individual’s knowledge and skills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F1823F-3FCB-46CF-97CE-A11D84A73027}" type="parTrans" cxnId="{C52F4152-E9E3-48A2-B17E-D103EDF8F548}">
      <dgm:prSet/>
      <dgm:spPr/>
      <dgm:t>
        <a:bodyPr/>
        <a:lstStyle/>
        <a:p>
          <a:endParaRPr lang="en-US"/>
        </a:p>
      </dgm:t>
    </dgm:pt>
    <dgm:pt modelId="{E724CCFF-4ACF-4EE8-98EC-873049529FC8}" type="sibTrans" cxnId="{C52F4152-E9E3-48A2-B17E-D103EDF8F548}">
      <dgm:prSet/>
      <dgm:spPr/>
      <dgm:t>
        <a:bodyPr/>
        <a:lstStyle/>
        <a:p>
          <a:endParaRPr lang="en-US"/>
        </a:p>
      </dgm:t>
    </dgm:pt>
    <dgm:pt modelId="{C385433B-DAD9-4DD1-BA3F-9F761DF73D51}" type="pres">
      <dgm:prSet presAssocID="{1C5ADBAF-428E-414B-9B9D-F533DB13461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C2D04-5D1B-4C14-8A7F-13F80CDC6E1D}" type="pres">
      <dgm:prSet presAssocID="{1C5ADBAF-428E-414B-9B9D-F533DB134615}" presName="comp1" presStyleCnt="0"/>
      <dgm:spPr/>
    </dgm:pt>
    <dgm:pt modelId="{E89C5B9C-3F1B-4023-811E-CB702EB396B9}" type="pres">
      <dgm:prSet presAssocID="{1C5ADBAF-428E-414B-9B9D-F533DB134615}" presName="circle1" presStyleLbl="node1" presStyleIdx="0" presStyleCnt="4"/>
      <dgm:spPr/>
      <dgm:t>
        <a:bodyPr/>
        <a:lstStyle/>
        <a:p>
          <a:endParaRPr lang="en-US"/>
        </a:p>
      </dgm:t>
    </dgm:pt>
    <dgm:pt modelId="{44D972EE-963F-4CB3-B6F1-2DFEB9F6724D}" type="pres">
      <dgm:prSet presAssocID="{1C5ADBAF-428E-414B-9B9D-F533DB13461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3AB8D-AA7B-4FA3-8581-6141676B0DC5}" type="pres">
      <dgm:prSet presAssocID="{1C5ADBAF-428E-414B-9B9D-F533DB134615}" presName="comp2" presStyleCnt="0"/>
      <dgm:spPr/>
    </dgm:pt>
    <dgm:pt modelId="{D1EA1DE4-4E1A-423E-B470-866A8251D3F2}" type="pres">
      <dgm:prSet presAssocID="{1C5ADBAF-428E-414B-9B9D-F533DB134615}" presName="circle2" presStyleLbl="node1" presStyleIdx="1" presStyleCnt="4"/>
      <dgm:spPr/>
      <dgm:t>
        <a:bodyPr/>
        <a:lstStyle/>
        <a:p>
          <a:endParaRPr lang="en-US"/>
        </a:p>
      </dgm:t>
    </dgm:pt>
    <dgm:pt modelId="{484D73C7-C89B-4C32-A9CB-04CA7A8A57D0}" type="pres">
      <dgm:prSet presAssocID="{1C5ADBAF-428E-414B-9B9D-F533DB13461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5FC05-E001-47F8-879E-AE4499DD2738}" type="pres">
      <dgm:prSet presAssocID="{1C5ADBAF-428E-414B-9B9D-F533DB134615}" presName="comp3" presStyleCnt="0"/>
      <dgm:spPr/>
    </dgm:pt>
    <dgm:pt modelId="{1E7EA9CC-1E41-4FE8-9CFC-0EF1F02B089B}" type="pres">
      <dgm:prSet presAssocID="{1C5ADBAF-428E-414B-9B9D-F533DB134615}" presName="circle3" presStyleLbl="node1" presStyleIdx="2" presStyleCnt="4"/>
      <dgm:spPr/>
      <dgm:t>
        <a:bodyPr/>
        <a:lstStyle/>
        <a:p>
          <a:endParaRPr lang="en-US"/>
        </a:p>
      </dgm:t>
    </dgm:pt>
    <dgm:pt modelId="{38F829C4-ACE4-4F70-A678-EF1FE09027B9}" type="pres">
      <dgm:prSet presAssocID="{1C5ADBAF-428E-414B-9B9D-F533DB13461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7342-2A27-4C24-A96B-7BF8344D9B68}" type="pres">
      <dgm:prSet presAssocID="{1C5ADBAF-428E-414B-9B9D-F533DB134615}" presName="comp4" presStyleCnt="0"/>
      <dgm:spPr/>
    </dgm:pt>
    <dgm:pt modelId="{FC78CF84-31EE-4E8E-B04C-353BDCEF04E4}" type="pres">
      <dgm:prSet presAssocID="{1C5ADBAF-428E-414B-9B9D-F533DB134615}" presName="circle4" presStyleLbl="node1" presStyleIdx="3" presStyleCnt="4" custScaleX="101538" custScaleY="101343" custLinFactNeighborX="929" custLinFactNeighborY="-336"/>
      <dgm:spPr/>
      <dgm:t>
        <a:bodyPr/>
        <a:lstStyle/>
        <a:p>
          <a:endParaRPr lang="en-US"/>
        </a:p>
      </dgm:t>
    </dgm:pt>
    <dgm:pt modelId="{7F3EBF06-8BCF-41E1-BAF4-A0492F043F5A}" type="pres">
      <dgm:prSet presAssocID="{1C5ADBAF-428E-414B-9B9D-F533DB13461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8CBE1-8B2C-42A2-BE84-77D1A3C24010}" type="presOf" srcId="{E03D9460-9E0A-408B-BB8A-2C917DBD3259}" destId="{7F3EBF06-8BCF-41E1-BAF4-A0492F043F5A}" srcOrd="1" destOrd="0" presId="urn:microsoft.com/office/officeart/2005/8/layout/venn2"/>
    <dgm:cxn modelId="{9724FDF1-E918-4349-9D5F-61C245123599}" srcId="{1C5ADBAF-428E-414B-9B9D-F533DB134615}" destId="{1BC1771E-288E-4EFB-B353-09EBBFAD4370}" srcOrd="0" destOrd="0" parTransId="{17A0C812-E741-44C8-B7BA-0EB1B568DE55}" sibTransId="{36A7FC19-5F0C-4280-A9C5-B5F3FF79F919}"/>
    <dgm:cxn modelId="{C6AE7E1D-9A07-4EEA-87C4-59C490B931EB}" type="presOf" srcId="{7200CB13-562B-4CBC-AC04-D0988990B342}" destId="{1E7EA9CC-1E41-4FE8-9CFC-0EF1F02B089B}" srcOrd="0" destOrd="0" presId="urn:microsoft.com/office/officeart/2005/8/layout/venn2"/>
    <dgm:cxn modelId="{13EE87FC-BF06-446F-906F-DD4A61FC54E8}" srcId="{1C5ADBAF-428E-414B-9B9D-F533DB134615}" destId="{7200CB13-562B-4CBC-AC04-D0988990B342}" srcOrd="2" destOrd="0" parTransId="{C81364F3-4309-4E41-A3D8-005D2AB558F9}" sibTransId="{28FDB715-B02F-4501-8702-5100D152622A}"/>
    <dgm:cxn modelId="{50AB9E51-2202-46A4-83F4-96AE1ADDDF97}" type="presOf" srcId="{1BC1771E-288E-4EFB-B353-09EBBFAD4370}" destId="{E89C5B9C-3F1B-4023-811E-CB702EB396B9}" srcOrd="0" destOrd="0" presId="urn:microsoft.com/office/officeart/2005/8/layout/venn2"/>
    <dgm:cxn modelId="{1325E309-2134-499C-8D3F-668E918C1F81}" type="presOf" srcId="{7ED3A3BF-5B79-4E2B-814C-3209B0322437}" destId="{484D73C7-C89B-4C32-A9CB-04CA7A8A57D0}" srcOrd="1" destOrd="0" presId="urn:microsoft.com/office/officeart/2005/8/layout/venn2"/>
    <dgm:cxn modelId="{C52F4152-E9E3-48A2-B17E-D103EDF8F548}" srcId="{1C5ADBAF-428E-414B-9B9D-F533DB134615}" destId="{E03D9460-9E0A-408B-BB8A-2C917DBD3259}" srcOrd="3" destOrd="0" parTransId="{9DF1823F-3FCB-46CF-97CE-A11D84A73027}" sibTransId="{E724CCFF-4ACF-4EE8-98EC-873049529FC8}"/>
    <dgm:cxn modelId="{29DF07FA-8B2E-4EF6-B980-EBEDA47E0470}" type="presOf" srcId="{1BC1771E-288E-4EFB-B353-09EBBFAD4370}" destId="{44D972EE-963F-4CB3-B6F1-2DFEB9F6724D}" srcOrd="1" destOrd="0" presId="urn:microsoft.com/office/officeart/2005/8/layout/venn2"/>
    <dgm:cxn modelId="{0CEB68D2-DDB6-463A-8681-EF8535F3AD83}" type="presOf" srcId="{7ED3A3BF-5B79-4E2B-814C-3209B0322437}" destId="{D1EA1DE4-4E1A-423E-B470-866A8251D3F2}" srcOrd="0" destOrd="0" presId="urn:microsoft.com/office/officeart/2005/8/layout/venn2"/>
    <dgm:cxn modelId="{4910872D-EBAE-4546-A9FE-BF1BC31EB05B}" type="presOf" srcId="{E03D9460-9E0A-408B-BB8A-2C917DBD3259}" destId="{FC78CF84-31EE-4E8E-B04C-353BDCEF04E4}" srcOrd="0" destOrd="0" presId="urn:microsoft.com/office/officeart/2005/8/layout/venn2"/>
    <dgm:cxn modelId="{0AAE212C-24B8-4E4C-936C-E73EECEF93A3}" srcId="{1C5ADBAF-428E-414B-9B9D-F533DB134615}" destId="{7ED3A3BF-5B79-4E2B-814C-3209B0322437}" srcOrd="1" destOrd="0" parTransId="{E8117732-1830-4F88-8C48-2A393B8A2B22}" sibTransId="{D391CFC4-3E4E-4556-AE46-6E6CA665AC83}"/>
    <dgm:cxn modelId="{2653D0D1-2567-4839-B0F7-5803FDA34E8D}" type="presOf" srcId="{1C5ADBAF-428E-414B-9B9D-F533DB134615}" destId="{C385433B-DAD9-4DD1-BA3F-9F761DF73D51}" srcOrd="0" destOrd="0" presId="urn:microsoft.com/office/officeart/2005/8/layout/venn2"/>
    <dgm:cxn modelId="{56BE5C18-B773-4B36-AA9F-95F94F43E684}" type="presOf" srcId="{7200CB13-562B-4CBC-AC04-D0988990B342}" destId="{38F829C4-ACE4-4F70-A678-EF1FE09027B9}" srcOrd="1" destOrd="0" presId="urn:microsoft.com/office/officeart/2005/8/layout/venn2"/>
    <dgm:cxn modelId="{DF5F8C54-6AA8-4852-8615-985553860241}" type="presParOf" srcId="{C385433B-DAD9-4DD1-BA3F-9F761DF73D51}" destId="{8FAC2D04-5D1B-4C14-8A7F-13F80CDC6E1D}" srcOrd="0" destOrd="0" presId="urn:microsoft.com/office/officeart/2005/8/layout/venn2"/>
    <dgm:cxn modelId="{4CB7649B-A8D6-44E8-BFB1-3CFD12F11717}" type="presParOf" srcId="{8FAC2D04-5D1B-4C14-8A7F-13F80CDC6E1D}" destId="{E89C5B9C-3F1B-4023-811E-CB702EB396B9}" srcOrd="0" destOrd="0" presId="urn:microsoft.com/office/officeart/2005/8/layout/venn2"/>
    <dgm:cxn modelId="{17B0A357-70FF-4EA1-AD73-AEFEDDAC3C6E}" type="presParOf" srcId="{8FAC2D04-5D1B-4C14-8A7F-13F80CDC6E1D}" destId="{44D972EE-963F-4CB3-B6F1-2DFEB9F6724D}" srcOrd="1" destOrd="0" presId="urn:microsoft.com/office/officeart/2005/8/layout/venn2"/>
    <dgm:cxn modelId="{87C15812-15DF-4BB2-A4D3-B7B998BBA40B}" type="presParOf" srcId="{C385433B-DAD9-4DD1-BA3F-9F761DF73D51}" destId="{E313AB8D-AA7B-4FA3-8581-6141676B0DC5}" srcOrd="1" destOrd="0" presId="urn:microsoft.com/office/officeart/2005/8/layout/venn2"/>
    <dgm:cxn modelId="{EF768EC7-40D4-4687-A3D0-29CF66A34E58}" type="presParOf" srcId="{E313AB8D-AA7B-4FA3-8581-6141676B0DC5}" destId="{D1EA1DE4-4E1A-423E-B470-866A8251D3F2}" srcOrd="0" destOrd="0" presId="urn:microsoft.com/office/officeart/2005/8/layout/venn2"/>
    <dgm:cxn modelId="{B6439DEC-1CB2-4F14-9403-E351C8602CB9}" type="presParOf" srcId="{E313AB8D-AA7B-4FA3-8581-6141676B0DC5}" destId="{484D73C7-C89B-4C32-A9CB-04CA7A8A57D0}" srcOrd="1" destOrd="0" presId="urn:microsoft.com/office/officeart/2005/8/layout/venn2"/>
    <dgm:cxn modelId="{2E6B1259-4524-41E5-BC40-EABA37AB0D86}" type="presParOf" srcId="{C385433B-DAD9-4DD1-BA3F-9F761DF73D51}" destId="{E055FC05-E001-47F8-879E-AE4499DD2738}" srcOrd="2" destOrd="0" presId="urn:microsoft.com/office/officeart/2005/8/layout/venn2"/>
    <dgm:cxn modelId="{065E4209-C16F-4904-B695-272D986ED54E}" type="presParOf" srcId="{E055FC05-E001-47F8-879E-AE4499DD2738}" destId="{1E7EA9CC-1E41-4FE8-9CFC-0EF1F02B089B}" srcOrd="0" destOrd="0" presId="urn:microsoft.com/office/officeart/2005/8/layout/venn2"/>
    <dgm:cxn modelId="{F947A1B6-7661-42BD-AF8F-D2ACF5053D6F}" type="presParOf" srcId="{E055FC05-E001-47F8-879E-AE4499DD2738}" destId="{38F829C4-ACE4-4F70-A678-EF1FE09027B9}" srcOrd="1" destOrd="0" presId="urn:microsoft.com/office/officeart/2005/8/layout/venn2"/>
    <dgm:cxn modelId="{7AA8B8F9-4C33-44D4-A0FC-C177323222C0}" type="presParOf" srcId="{C385433B-DAD9-4DD1-BA3F-9F761DF73D51}" destId="{29727342-2A27-4C24-A96B-7BF8344D9B68}" srcOrd="3" destOrd="0" presId="urn:microsoft.com/office/officeart/2005/8/layout/venn2"/>
    <dgm:cxn modelId="{EFA258D2-C044-4BED-AD32-2D595BD60D90}" type="presParOf" srcId="{29727342-2A27-4C24-A96B-7BF8344D9B68}" destId="{FC78CF84-31EE-4E8E-B04C-353BDCEF04E4}" srcOrd="0" destOrd="0" presId="urn:microsoft.com/office/officeart/2005/8/layout/venn2"/>
    <dgm:cxn modelId="{EC9A980B-9346-4F63-A36C-8C7361E33B71}" type="presParOf" srcId="{29727342-2A27-4C24-A96B-7BF8344D9B68}" destId="{7F3EBF06-8BCF-41E1-BAF4-A0492F043F5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17224-6063-43A2-BB5D-2476CD563E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6A78F-EAD2-497B-B825-DF93675F9DF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numeracy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CC885CD-B78D-4FA9-B503-65F261768CE2}" type="parTrans" cxnId="{CF505592-CEE7-475C-A21F-AB5E1AD64E67}">
      <dgm:prSet/>
      <dgm:spPr/>
      <dgm:t>
        <a:bodyPr/>
        <a:lstStyle/>
        <a:p>
          <a:endParaRPr lang="en-US"/>
        </a:p>
      </dgm:t>
    </dgm:pt>
    <dgm:pt modelId="{8C0D17AD-19EE-4D90-BA26-4477C025B4BB}" type="sibTrans" cxnId="{CF505592-CEE7-475C-A21F-AB5E1AD64E67}">
      <dgm:prSet/>
      <dgm:spPr/>
      <dgm:t>
        <a:bodyPr/>
        <a:lstStyle/>
        <a:p>
          <a:endParaRPr lang="en-US"/>
        </a:p>
      </dgm:t>
    </dgm:pt>
    <dgm:pt modelId="{052B4D9E-B101-4858-BE9A-413CDAC9C116}">
      <dgm:prSet phldrT="[Text]" custT="1"/>
      <dgm:spPr/>
      <dgm:t>
        <a:bodyPr/>
        <a:lstStyle/>
        <a:p>
          <a:r>
            <a:rPr lang="en-US" sz="1600" dirty="0" smtClean="0"/>
            <a:t>Adolescence</a:t>
          </a:r>
          <a:endParaRPr lang="en-US" sz="1600" dirty="0"/>
        </a:p>
      </dgm:t>
    </dgm:pt>
    <dgm:pt modelId="{1B2E37B0-63F8-4EE8-9FA7-F9562B50E1D0}" type="parTrans" cxnId="{57683046-CEAD-4CB8-BC0E-84872546596D}">
      <dgm:prSet/>
      <dgm:spPr/>
      <dgm:t>
        <a:bodyPr/>
        <a:lstStyle/>
        <a:p>
          <a:endParaRPr lang="en-US"/>
        </a:p>
      </dgm:t>
    </dgm:pt>
    <dgm:pt modelId="{E8150E4D-28C0-49BB-9E25-3843D2BB25D5}" type="sibTrans" cxnId="{57683046-CEAD-4CB8-BC0E-84872546596D}">
      <dgm:prSet/>
      <dgm:spPr/>
      <dgm:t>
        <a:bodyPr/>
        <a:lstStyle/>
        <a:p>
          <a:endParaRPr lang="en-US"/>
        </a:p>
      </dgm:t>
    </dgm:pt>
    <dgm:pt modelId="{9D2C1308-4DA6-4AB7-BE67-2C20D71E4B51}">
      <dgm:prSet phldrT="[Text]" custT="1"/>
      <dgm:spPr/>
      <dgm:t>
        <a:bodyPr/>
        <a:lstStyle/>
        <a:p>
          <a:pPr algn="l"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Keep financial records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7602A63-1481-4097-A933-2FE08DA50594}" type="parTrans" cxnId="{D034244F-9F5C-4B40-AEBF-D3E76F891512}">
      <dgm:prSet/>
      <dgm:spPr/>
      <dgm:t>
        <a:bodyPr/>
        <a:lstStyle/>
        <a:p>
          <a:endParaRPr lang="en-US"/>
        </a:p>
      </dgm:t>
    </dgm:pt>
    <dgm:pt modelId="{AF546A3A-B9FA-46A6-82C6-D434A993B169}" type="sibTrans" cxnId="{D034244F-9F5C-4B40-AEBF-D3E76F891512}">
      <dgm:prSet/>
      <dgm:spPr/>
      <dgm:t>
        <a:bodyPr/>
        <a:lstStyle/>
        <a:p>
          <a:endParaRPr lang="en-US"/>
        </a:p>
      </dgm:t>
    </dgm:pt>
    <dgm:pt modelId="{E2E93145-D489-44DC-8A83-11DB0D68BBC9}">
      <dgm:prSet phldrT="[Text]" custT="1"/>
      <dgm:spPr/>
      <dgm:t>
        <a:bodyPr/>
        <a:lstStyle/>
        <a:p>
          <a:r>
            <a:rPr lang="en-US" sz="1600" dirty="0" smtClean="0"/>
            <a:t>Young Adulthood</a:t>
          </a:r>
          <a:endParaRPr lang="en-US" sz="1600" dirty="0"/>
        </a:p>
      </dgm:t>
    </dgm:pt>
    <dgm:pt modelId="{1155059C-27F9-4EFF-9F85-5EFE5A45A9F4}" type="parTrans" cxnId="{F0FA5CF7-4B6D-44C7-96E9-8BE43801DE4F}">
      <dgm:prSet/>
      <dgm:spPr/>
      <dgm:t>
        <a:bodyPr/>
        <a:lstStyle/>
        <a:p>
          <a:endParaRPr lang="en-US"/>
        </a:p>
      </dgm:t>
    </dgm:pt>
    <dgm:pt modelId="{4E255A85-B690-44D0-89D8-A39874879DB0}" type="sibTrans" cxnId="{F0FA5CF7-4B6D-44C7-96E9-8BE43801DE4F}">
      <dgm:prSet/>
      <dgm:spPr/>
      <dgm:t>
        <a:bodyPr/>
        <a:lstStyle/>
        <a:p>
          <a:endParaRPr lang="en-US"/>
        </a:p>
      </dgm:t>
    </dgm:pt>
    <dgm:pt modelId="{1F176030-3268-4377-A949-4490F48935A0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financial planning skills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B386DF-512B-442C-A407-73DC25709F47}" type="parTrans" cxnId="{23D6D9F6-7589-4CDF-8FD6-4390759762D7}">
      <dgm:prSet/>
      <dgm:spPr/>
      <dgm:t>
        <a:bodyPr/>
        <a:lstStyle/>
        <a:p>
          <a:endParaRPr lang="en-US"/>
        </a:p>
      </dgm:t>
    </dgm:pt>
    <dgm:pt modelId="{7E113DE4-5830-4043-97F0-4E1365D833AB}" type="sibTrans" cxnId="{23D6D9F6-7589-4CDF-8FD6-4390759762D7}">
      <dgm:prSet/>
      <dgm:spPr/>
      <dgm:t>
        <a:bodyPr/>
        <a:lstStyle/>
        <a:p>
          <a:endParaRPr lang="en-US"/>
        </a:p>
      </dgm:t>
    </dgm:pt>
    <dgm:pt modelId="{26D4F935-3481-44AC-9445-494B6C5AF422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Buy a car and insurance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8B977CC-7B88-4477-A6FA-0FA961EA4C22}" type="parTrans" cxnId="{4E4F4A25-65D9-43AF-A7C8-91EA153CB90D}">
      <dgm:prSet/>
      <dgm:spPr/>
      <dgm:t>
        <a:bodyPr/>
        <a:lstStyle/>
        <a:p>
          <a:endParaRPr lang="en-US"/>
        </a:p>
      </dgm:t>
    </dgm:pt>
    <dgm:pt modelId="{2122D1C3-1625-4683-87A8-CE24B881F80F}" type="sibTrans" cxnId="{4E4F4A25-65D9-43AF-A7C8-91EA153CB90D}">
      <dgm:prSet/>
      <dgm:spPr/>
      <dgm:t>
        <a:bodyPr/>
        <a:lstStyle/>
        <a:p>
          <a:endParaRPr lang="en-US"/>
        </a:p>
      </dgm:t>
    </dgm:pt>
    <dgm:pt modelId="{7B340252-E850-4F86-8287-0BBE3651D0C3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800" dirty="0"/>
        </a:p>
      </dgm:t>
    </dgm:pt>
    <dgm:pt modelId="{A4D39A8C-A581-4434-A46C-28FFD52FF28E}" type="parTrans" cxnId="{493313C2-FABE-48D6-A654-8B09F3D49325}">
      <dgm:prSet/>
      <dgm:spPr/>
      <dgm:t>
        <a:bodyPr/>
        <a:lstStyle/>
        <a:p>
          <a:endParaRPr lang="en-US"/>
        </a:p>
      </dgm:t>
    </dgm:pt>
    <dgm:pt modelId="{15C5B9D9-9EA8-4A35-8643-42A01AE04B62}" type="sibTrans" cxnId="{493313C2-FABE-48D6-A654-8B09F3D49325}">
      <dgm:prSet/>
      <dgm:spPr/>
      <dgm:t>
        <a:bodyPr/>
        <a:lstStyle/>
        <a:p>
          <a:endParaRPr lang="en-US"/>
        </a:p>
      </dgm:t>
    </dgm:pt>
    <dgm:pt modelId="{3ED19397-7270-4970-96FD-5492131CCBF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Learn to use cash, piggy bank, and savings account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BE3C8C5-02E6-41AC-869F-7917F073C3DA}" type="parTrans" cxnId="{5E81D4B9-6AB9-406E-A721-3ADB5DFCB0E4}">
      <dgm:prSet/>
      <dgm:spPr/>
      <dgm:t>
        <a:bodyPr/>
        <a:lstStyle/>
        <a:p>
          <a:endParaRPr lang="en-US"/>
        </a:p>
      </dgm:t>
    </dgm:pt>
    <dgm:pt modelId="{FE9B9A92-DFFF-496A-8EDA-845E0764C558}" type="sibTrans" cxnId="{5E81D4B9-6AB9-406E-A721-3ADB5DFCB0E4}">
      <dgm:prSet/>
      <dgm:spPr/>
      <dgm:t>
        <a:bodyPr/>
        <a:lstStyle/>
        <a:p>
          <a:endParaRPr lang="en-US"/>
        </a:p>
      </dgm:t>
    </dgm:pt>
    <dgm:pt modelId="{6EBAE146-5D0D-4CA1-A29A-12BA6AE8D72F}">
      <dgm:prSet phldrT="[Text]" custT="1"/>
      <dgm:spPr/>
      <dgm:t>
        <a:bodyPr/>
        <a:lstStyle/>
        <a:p>
          <a:pPr algn="l"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wages and paycheck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3FA33A5-C847-47AB-ABAF-07660279C198}" type="parTrans" cxnId="{20199E9E-C6C5-4424-9EC1-60474049BE2A}">
      <dgm:prSet/>
      <dgm:spPr/>
      <dgm:t>
        <a:bodyPr/>
        <a:lstStyle/>
        <a:p>
          <a:endParaRPr lang="en-US"/>
        </a:p>
      </dgm:t>
    </dgm:pt>
    <dgm:pt modelId="{958D0DAA-1A91-4E88-A274-600A1E2B68E5}" type="sibTrans" cxnId="{20199E9E-C6C5-4424-9EC1-60474049BE2A}">
      <dgm:prSet/>
      <dgm:spPr/>
      <dgm:t>
        <a:bodyPr/>
        <a:lstStyle/>
        <a:p>
          <a:endParaRPr lang="en-US"/>
        </a:p>
      </dgm:t>
    </dgm:pt>
    <dgm:pt modelId="{9B4B1769-A12C-447F-8D53-DF02FD56F48F}">
      <dgm:prSet phldrT="[Text]" custT="1"/>
      <dgm:spPr/>
      <dgm:t>
        <a:bodyPr/>
        <a:lstStyle/>
        <a:p>
          <a:pPr algn="l"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Open a savings account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A987B78-E19A-484D-90D5-6869FD8419A4}" type="parTrans" cxnId="{F093FE9D-5152-490A-BEE5-E899EDD10D43}">
      <dgm:prSet/>
      <dgm:spPr/>
      <dgm:t>
        <a:bodyPr/>
        <a:lstStyle/>
        <a:p>
          <a:endParaRPr lang="en-US"/>
        </a:p>
      </dgm:t>
    </dgm:pt>
    <dgm:pt modelId="{CDAB989D-8C9E-474B-A121-DBBF738F420D}" type="sibTrans" cxnId="{F093FE9D-5152-490A-BEE5-E899EDD10D43}">
      <dgm:prSet/>
      <dgm:spPr/>
      <dgm:t>
        <a:bodyPr/>
        <a:lstStyle/>
        <a:p>
          <a:endParaRPr lang="en-US"/>
        </a:p>
      </dgm:t>
    </dgm:pt>
    <dgm:pt modelId="{05406329-FDA6-4ACE-BD17-311DB30E328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Obtain a credit card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4FEB0F8-CC6A-4C07-9C38-F9CE7C974E64}" type="parTrans" cxnId="{9E86ADF4-ACA2-4780-85C5-C4A321604104}">
      <dgm:prSet/>
      <dgm:spPr/>
      <dgm:t>
        <a:bodyPr/>
        <a:lstStyle/>
        <a:p>
          <a:endParaRPr lang="en-US"/>
        </a:p>
      </dgm:t>
    </dgm:pt>
    <dgm:pt modelId="{29FE0AB8-414A-4794-872B-03008AA49349}" type="sibTrans" cxnId="{9E86ADF4-ACA2-4780-85C5-C4A321604104}">
      <dgm:prSet/>
      <dgm:spPr/>
      <dgm:t>
        <a:bodyPr/>
        <a:lstStyle/>
        <a:p>
          <a:endParaRPr lang="en-US"/>
        </a:p>
      </dgm:t>
    </dgm:pt>
    <dgm:pt modelId="{CAB148B7-D8C1-4D17-9F1C-D10DC8BD326E}">
      <dgm:prSet phldrT="[Text]" custT="1"/>
      <dgm:spPr/>
      <dgm:t>
        <a:bodyPr/>
        <a:lstStyle/>
        <a:p>
          <a:r>
            <a:rPr lang="en-US" sz="1600" dirty="0" smtClean="0"/>
            <a:t>Adulthood</a:t>
          </a:r>
          <a:endParaRPr lang="en-US" sz="1600" dirty="0"/>
        </a:p>
      </dgm:t>
    </dgm:pt>
    <dgm:pt modelId="{8BF30BF9-8060-410B-94D5-083E1AE5E7C1}" type="parTrans" cxnId="{FE5CFE7A-6868-48B1-A035-B9A32769B81D}">
      <dgm:prSet/>
      <dgm:spPr/>
      <dgm:t>
        <a:bodyPr/>
        <a:lstStyle/>
        <a:p>
          <a:endParaRPr lang="en-US"/>
        </a:p>
      </dgm:t>
    </dgm:pt>
    <dgm:pt modelId="{EE5CE9FA-9C04-4C8E-9874-EED72883D8B4}" type="sibTrans" cxnId="{FE5CFE7A-6868-48B1-A035-B9A32769B81D}">
      <dgm:prSet/>
      <dgm:spPr/>
      <dgm:t>
        <a:bodyPr/>
        <a:lstStyle/>
        <a:p>
          <a:endParaRPr lang="en-US"/>
        </a:p>
      </dgm:t>
    </dgm:pt>
    <dgm:pt modelId="{41678C56-2921-44F2-B98A-97919E2E13EC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Create spending plan/budget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6BCB62-9E53-43FA-A325-C0BBA630EFF5}" type="parTrans" cxnId="{D2E52037-DFC1-4EC2-A0DC-155C4F91193B}">
      <dgm:prSet/>
      <dgm:spPr/>
      <dgm:t>
        <a:bodyPr/>
        <a:lstStyle/>
        <a:p>
          <a:endParaRPr lang="en-US"/>
        </a:p>
      </dgm:t>
    </dgm:pt>
    <dgm:pt modelId="{6B8E7642-B7AC-447E-B2EB-69488A491435}" type="sibTrans" cxnId="{D2E52037-DFC1-4EC2-A0DC-155C4F91193B}">
      <dgm:prSet/>
      <dgm:spPr/>
      <dgm:t>
        <a:bodyPr/>
        <a:lstStyle/>
        <a:p>
          <a:endParaRPr lang="en-US"/>
        </a:p>
      </dgm:t>
    </dgm:pt>
    <dgm:pt modelId="{B8FE37BB-AA59-4000-9CCB-1E516CFAB141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tax liabilities and tax benefits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8CA208B-71E3-47A3-8370-7E7B4B4F9C7C}" type="parTrans" cxnId="{C83644C7-43A8-47D3-BBF4-209B7EEDAC86}">
      <dgm:prSet/>
      <dgm:spPr/>
      <dgm:t>
        <a:bodyPr/>
        <a:lstStyle/>
        <a:p>
          <a:endParaRPr lang="en-US"/>
        </a:p>
      </dgm:t>
    </dgm:pt>
    <dgm:pt modelId="{CB0BA97E-F0F6-4A7C-9952-52397910FEC3}" type="sibTrans" cxnId="{C83644C7-43A8-47D3-BBF4-209B7EEDAC86}">
      <dgm:prSet/>
      <dgm:spPr/>
      <dgm:t>
        <a:bodyPr/>
        <a:lstStyle/>
        <a:p>
          <a:endParaRPr lang="en-US"/>
        </a:p>
      </dgm:t>
    </dgm:pt>
    <dgm:pt modelId="{EBAE6FE3-5AB2-4799-91BE-4169CC227CF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Determine savings and investment goals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0E5FED-91E9-42E2-8AF4-F8912A5F00C5}" type="parTrans" cxnId="{ACF9F2EE-2DF5-486E-9335-AEB5275F6646}">
      <dgm:prSet/>
      <dgm:spPr/>
      <dgm:t>
        <a:bodyPr/>
        <a:lstStyle/>
        <a:p>
          <a:endParaRPr lang="en-US"/>
        </a:p>
      </dgm:t>
    </dgm:pt>
    <dgm:pt modelId="{E348A17E-3392-4837-875F-2DB3C00CD6FC}" type="sibTrans" cxnId="{ACF9F2EE-2DF5-486E-9335-AEB5275F6646}">
      <dgm:prSet/>
      <dgm:spPr/>
      <dgm:t>
        <a:bodyPr/>
        <a:lstStyle/>
        <a:p>
          <a:endParaRPr lang="en-US"/>
        </a:p>
      </dgm:t>
    </dgm:pt>
    <dgm:pt modelId="{FB953716-CEB2-4511-A52D-305C7708AB16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Plan and save for retirement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26FFC3-A2A3-4444-8433-364BA45D5F70}" type="parTrans" cxnId="{6A5AD7B6-702F-4DEC-909A-58FDB7DABD89}">
      <dgm:prSet/>
      <dgm:spPr/>
      <dgm:t>
        <a:bodyPr/>
        <a:lstStyle/>
        <a:p>
          <a:endParaRPr lang="en-US"/>
        </a:p>
      </dgm:t>
    </dgm:pt>
    <dgm:pt modelId="{B34753D6-4362-491E-9DF1-3BB4584E8604}" type="sibTrans" cxnId="{6A5AD7B6-702F-4DEC-909A-58FDB7DABD89}">
      <dgm:prSet/>
      <dgm:spPr/>
      <dgm:t>
        <a:bodyPr/>
        <a:lstStyle/>
        <a:p>
          <a:endParaRPr lang="en-US"/>
        </a:p>
      </dgm:t>
    </dgm:pt>
    <dgm:pt modelId="{D5659704-56A4-4AFE-A69C-FAAC2BA1CCC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Buy a home</a:t>
          </a:r>
          <a:endParaRPr lang="en-US" sz="1600" dirty="0"/>
        </a:p>
      </dgm:t>
    </dgm:pt>
    <dgm:pt modelId="{5ECFF23D-941C-45CE-ADBC-E135D3D588DA}" type="parTrans" cxnId="{F64BF3BC-1587-49A8-9F64-DDE7AC42C409}">
      <dgm:prSet/>
      <dgm:spPr/>
      <dgm:t>
        <a:bodyPr/>
        <a:lstStyle/>
        <a:p>
          <a:endParaRPr lang="en-US"/>
        </a:p>
      </dgm:t>
    </dgm:pt>
    <dgm:pt modelId="{252FE921-F757-4A24-9DCB-52039C97A279}" type="sibTrans" cxnId="{F64BF3BC-1587-49A8-9F64-DDE7AC42C409}">
      <dgm:prSet/>
      <dgm:spPr/>
      <dgm:t>
        <a:bodyPr/>
        <a:lstStyle/>
        <a:p>
          <a:endParaRPr lang="en-US"/>
        </a:p>
      </dgm:t>
    </dgm:pt>
    <dgm:pt modelId="{CEC4F6F7-A2BE-42C2-99A2-6031D69DEF5F}">
      <dgm:prSet phldrT="[Text]" custT="1"/>
      <dgm:spPr/>
      <dgm:t>
        <a:bodyPr/>
        <a:lstStyle/>
        <a:p>
          <a:r>
            <a:rPr lang="en-US" sz="1600" dirty="0" smtClean="0"/>
            <a:t>Older Adulthood</a:t>
          </a:r>
          <a:endParaRPr lang="en-US" sz="1600" dirty="0"/>
        </a:p>
      </dgm:t>
    </dgm:pt>
    <dgm:pt modelId="{869EE072-0CB0-483B-AAFF-A5B799D73DC2}" type="parTrans" cxnId="{A3C27D6C-AB04-470C-A4D4-D43B3D5D9185}">
      <dgm:prSet/>
      <dgm:spPr/>
      <dgm:t>
        <a:bodyPr/>
        <a:lstStyle/>
        <a:p>
          <a:endParaRPr lang="en-US"/>
        </a:p>
      </dgm:t>
    </dgm:pt>
    <dgm:pt modelId="{D081F280-7DE8-4388-AEEF-79ECF5C95175}" type="sibTrans" cxnId="{A3C27D6C-AB04-470C-A4D4-D43B3D5D9185}">
      <dgm:prSet/>
      <dgm:spPr/>
      <dgm:t>
        <a:bodyPr/>
        <a:lstStyle/>
        <a:p>
          <a:endParaRPr lang="en-US"/>
        </a:p>
      </dgm:t>
    </dgm:pt>
    <dgm:pt modelId="{E573E6B6-B68B-4678-86D0-ED2C5A043183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retirement income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5DCA5BF-8274-48A9-AD17-D33DFD5E9C4F}" type="parTrans" cxnId="{FE335638-6237-42AF-9892-A127EF0383E7}">
      <dgm:prSet/>
      <dgm:spPr/>
      <dgm:t>
        <a:bodyPr/>
        <a:lstStyle/>
        <a:p>
          <a:endParaRPr lang="en-US"/>
        </a:p>
      </dgm:t>
    </dgm:pt>
    <dgm:pt modelId="{83B9A5BC-4583-4C28-AFFB-88869F46C896}" type="sibTrans" cxnId="{FE335638-6237-42AF-9892-A127EF0383E7}">
      <dgm:prSet/>
      <dgm:spPr/>
      <dgm:t>
        <a:bodyPr/>
        <a:lstStyle/>
        <a:p>
          <a:endParaRPr lang="en-US"/>
        </a:p>
      </dgm:t>
    </dgm:pt>
    <dgm:pt modelId="{53EA817F-DCA5-4491-9E00-5519C4631B2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Manage spending and assets in retirement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FAFA56-DCD1-43C8-8804-D7798A510D41}" type="parTrans" cxnId="{9EF1716E-332F-4CE5-9394-CCBF1D43DE56}">
      <dgm:prSet/>
      <dgm:spPr/>
      <dgm:t>
        <a:bodyPr/>
        <a:lstStyle/>
        <a:p>
          <a:endParaRPr lang="en-US"/>
        </a:p>
      </dgm:t>
    </dgm:pt>
    <dgm:pt modelId="{D62CA52F-12BC-431A-BED2-3C9D71D10C1A}" type="sibTrans" cxnId="{9EF1716E-332F-4CE5-9394-CCBF1D43DE56}">
      <dgm:prSet/>
      <dgm:spPr/>
      <dgm:t>
        <a:bodyPr/>
        <a:lstStyle/>
        <a:p>
          <a:endParaRPr lang="en-US"/>
        </a:p>
      </dgm:t>
    </dgm:pt>
    <dgm:pt modelId="{95A0679C-9F8F-42C4-AF9C-FDF29728844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Use Medicare, Social Security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A5E1E3B-B868-4571-8017-A4F2A7CA8A32}" type="parTrans" cxnId="{2C796A3B-4D17-409B-B0AF-609476CBF161}">
      <dgm:prSet/>
      <dgm:spPr/>
      <dgm:t>
        <a:bodyPr/>
        <a:lstStyle/>
        <a:p>
          <a:endParaRPr lang="en-US"/>
        </a:p>
      </dgm:t>
    </dgm:pt>
    <dgm:pt modelId="{71A91331-D059-4126-A5BB-EC0C991FF7B1}" type="sibTrans" cxnId="{2C796A3B-4D17-409B-B0AF-609476CBF161}">
      <dgm:prSet/>
      <dgm:spPr/>
      <dgm:t>
        <a:bodyPr/>
        <a:lstStyle/>
        <a:p>
          <a:endParaRPr lang="en-US"/>
        </a:p>
      </dgm:t>
    </dgm:pt>
    <dgm:pt modelId="{B6539438-52B1-4121-9C81-B7BAE7BDB59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Plan for disability, death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B00D1F4-4F1E-48DF-B2D6-313539EF13AC}" type="parTrans" cxnId="{C4E1D5FA-E734-4B6F-A663-5F0A6F92511B}">
      <dgm:prSet/>
      <dgm:spPr/>
      <dgm:t>
        <a:bodyPr/>
        <a:lstStyle/>
        <a:p>
          <a:endParaRPr lang="en-US"/>
        </a:p>
      </dgm:t>
    </dgm:pt>
    <dgm:pt modelId="{013E62EC-E143-44EF-8D22-133436819F89}" type="sibTrans" cxnId="{C4E1D5FA-E734-4B6F-A663-5F0A6F92511B}">
      <dgm:prSet/>
      <dgm:spPr/>
      <dgm:t>
        <a:bodyPr/>
        <a:lstStyle/>
        <a:p>
          <a:endParaRPr lang="en-US"/>
        </a:p>
      </dgm:t>
    </dgm:pt>
    <dgm:pt modelId="{A6698B0F-3228-44A8-9681-113A101AA136}">
      <dgm:prSet phldrT="[Text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dirty="0" smtClean="0"/>
            <a:t>Childhood</a:t>
          </a:r>
          <a:endParaRPr lang="en-US" sz="1600" dirty="0"/>
        </a:p>
      </dgm:t>
    </dgm:pt>
    <dgm:pt modelId="{59870F45-251F-43E3-AAD8-04A87992F3DB}" type="sibTrans" cxnId="{339AB5A1-2CC3-48B9-BD1B-6C16AD69A827}">
      <dgm:prSet/>
      <dgm:spPr/>
      <dgm:t>
        <a:bodyPr/>
        <a:lstStyle/>
        <a:p>
          <a:endParaRPr lang="en-US"/>
        </a:p>
      </dgm:t>
    </dgm:pt>
    <dgm:pt modelId="{51842720-954F-410F-8C39-B644F78D2B32}" type="parTrans" cxnId="{339AB5A1-2CC3-48B9-BD1B-6C16AD69A827}">
      <dgm:prSet/>
      <dgm:spPr/>
      <dgm:t>
        <a:bodyPr/>
        <a:lstStyle/>
        <a:p>
          <a:endParaRPr lang="en-US"/>
        </a:p>
      </dgm:t>
    </dgm:pt>
    <dgm:pt modelId="{EF789C1E-0BDF-4CCA-A783-DA01164790A2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Get a Social Security number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7D9E4FB-F522-4EDE-8D2F-8692631E96AC}" type="parTrans" cxnId="{0AB8C3AD-BC44-4475-BA47-B5E329570370}">
      <dgm:prSet/>
      <dgm:spPr/>
      <dgm:t>
        <a:bodyPr/>
        <a:lstStyle/>
        <a:p>
          <a:endParaRPr lang="en-US"/>
        </a:p>
      </dgm:t>
    </dgm:pt>
    <dgm:pt modelId="{C4DC8C62-C2FF-42A0-9658-A6A7E262746B}" type="sibTrans" cxnId="{0AB8C3AD-BC44-4475-BA47-B5E329570370}">
      <dgm:prSet/>
      <dgm:spPr/>
      <dgm:t>
        <a:bodyPr/>
        <a:lstStyle/>
        <a:p>
          <a:endParaRPr lang="en-US"/>
        </a:p>
      </dgm:t>
    </dgm:pt>
    <dgm:pt modelId="{06B14EF6-BADE-4BF3-BA93-FE6807B651BB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Obtain education loans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27A8189-E331-419A-A6D2-42869E46B16F}" type="parTrans" cxnId="{6BDBC9D5-9A3E-4089-97D4-1EDD58B94E44}">
      <dgm:prSet/>
      <dgm:spPr/>
      <dgm:t>
        <a:bodyPr/>
        <a:lstStyle/>
        <a:p>
          <a:endParaRPr lang="en-US"/>
        </a:p>
      </dgm:t>
    </dgm:pt>
    <dgm:pt modelId="{3FB39DCE-BDA3-497F-B263-9FBB2B12C8F5}" type="sibTrans" cxnId="{6BDBC9D5-9A3E-4089-97D4-1EDD58B94E44}">
      <dgm:prSet/>
      <dgm:spPr/>
      <dgm:t>
        <a:bodyPr/>
        <a:lstStyle/>
        <a:p>
          <a:endParaRPr lang="en-US"/>
        </a:p>
      </dgm:t>
    </dgm:pt>
    <dgm:pt modelId="{902DA136-89CC-451E-B567-EF340E12D3A3}">
      <dgm:prSet phldrT="[Text]" custT="1"/>
      <dgm:spPr/>
      <dgm:t>
        <a:bodyPr/>
        <a:lstStyle/>
        <a:p>
          <a:pPr>
            <a:spcAft>
              <a:spcPts val="1200"/>
            </a:spcAft>
          </a:pP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E82128-0C88-4545-9A6D-B51D4AE63B07}" type="parTrans" cxnId="{A30F81C9-7019-4708-9B1E-8B3C59864FA7}">
      <dgm:prSet/>
      <dgm:spPr/>
      <dgm:t>
        <a:bodyPr/>
        <a:lstStyle/>
        <a:p>
          <a:endParaRPr lang="en-US"/>
        </a:p>
      </dgm:t>
    </dgm:pt>
    <dgm:pt modelId="{95135B73-DDE9-4A31-AFD4-3CFBF50107BC}" type="sibTrans" cxnId="{A30F81C9-7019-4708-9B1E-8B3C59864FA7}">
      <dgm:prSet/>
      <dgm:spPr/>
      <dgm:t>
        <a:bodyPr/>
        <a:lstStyle/>
        <a:p>
          <a:endParaRPr lang="en-US"/>
        </a:p>
      </dgm:t>
    </dgm:pt>
    <dgm:pt modelId="{5B84A21F-4D15-45B0-BC16-CB89FECA6F31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Receive prepaid debit cards as gifts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E7228A-BB8A-42C9-9548-E23E99862283}" type="parTrans" cxnId="{AAA124E2-0928-4754-92EA-3B809D5183DA}">
      <dgm:prSet/>
      <dgm:spPr/>
      <dgm:t>
        <a:bodyPr/>
        <a:lstStyle/>
        <a:p>
          <a:endParaRPr lang="en-US"/>
        </a:p>
      </dgm:t>
    </dgm:pt>
    <dgm:pt modelId="{47090C19-9991-462C-B629-5E9B9B9EA890}" type="sibTrans" cxnId="{AAA124E2-0928-4754-92EA-3B809D5183DA}">
      <dgm:prSet/>
      <dgm:spPr/>
      <dgm:t>
        <a:bodyPr/>
        <a:lstStyle/>
        <a:p>
          <a:endParaRPr lang="en-US"/>
        </a:p>
      </dgm:t>
    </dgm:pt>
    <dgm:pt modelId="{55F82CD3-A945-4712-9A25-F6D6EF1EEE8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Receive a Child Development Account (CDA) at birth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02A247-8A07-489C-8FD3-EC137FCE56A2}" type="parTrans" cxnId="{606FB58D-FBD7-43E5-B85E-F3D4C1C48BED}">
      <dgm:prSet/>
      <dgm:spPr/>
      <dgm:t>
        <a:bodyPr/>
        <a:lstStyle/>
        <a:p>
          <a:endParaRPr lang="en-US"/>
        </a:p>
      </dgm:t>
    </dgm:pt>
    <dgm:pt modelId="{C7D7FCC9-2971-407E-A337-B0410EE9AED1}" type="sibTrans" cxnId="{606FB58D-FBD7-43E5-B85E-F3D4C1C48BED}">
      <dgm:prSet/>
      <dgm:spPr/>
      <dgm:t>
        <a:bodyPr/>
        <a:lstStyle/>
        <a:p>
          <a:endParaRPr lang="en-US"/>
        </a:p>
      </dgm:t>
    </dgm:pt>
    <dgm:pt modelId="{0A21C470-5C16-487E-A9DF-00612793302E}">
      <dgm:prSet phldrT="[Text]" custT="1"/>
      <dgm:spPr/>
      <dgm:t>
        <a:bodyPr/>
        <a:lstStyle/>
        <a:p>
          <a:pPr algn="l"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Manage a financial account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23496BE-469E-4A70-B068-379FE2DAEAFC}" type="parTrans" cxnId="{2C520408-82FD-45F3-8A63-659357565FE0}">
      <dgm:prSet/>
      <dgm:spPr/>
      <dgm:t>
        <a:bodyPr/>
        <a:lstStyle/>
        <a:p>
          <a:endParaRPr lang="en-US"/>
        </a:p>
      </dgm:t>
    </dgm:pt>
    <dgm:pt modelId="{37EE652E-FD20-4590-B437-7946BCFFC8C4}" type="sibTrans" cxnId="{2C520408-82FD-45F3-8A63-659357565FE0}">
      <dgm:prSet/>
      <dgm:spPr/>
      <dgm:t>
        <a:bodyPr/>
        <a:lstStyle/>
        <a:p>
          <a:endParaRPr lang="en-US"/>
        </a:p>
      </dgm:t>
    </dgm:pt>
    <dgm:pt modelId="{B2D7FAE1-5AFB-4C97-A530-E6F624B7490B}">
      <dgm:prSet phldrT="[Text]" custT="1"/>
      <dgm:spPr/>
      <dgm:t>
        <a:bodyPr/>
        <a:lstStyle/>
        <a:p>
          <a:pPr algn="l"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Pay taxes, including FICA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0633A62-9B82-4A7F-8EF4-7F06EFB3DD0C}" type="parTrans" cxnId="{9798511D-46CB-4526-A8AB-D064DF61DF91}">
      <dgm:prSet/>
      <dgm:spPr/>
      <dgm:t>
        <a:bodyPr/>
        <a:lstStyle/>
        <a:p>
          <a:endParaRPr lang="en-US"/>
        </a:p>
      </dgm:t>
    </dgm:pt>
    <dgm:pt modelId="{2559FBD9-5F08-47EB-A357-2F3B76F74E62}" type="sibTrans" cxnId="{9798511D-46CB-4526-A8AB-D064DF61DF91}">
      <dgm:prSet/>
      <dgm:spPr/>
      <dgm:t>
        <a:bodyPr/>
        <a:lstStyle/>
        <a:p>
          <a:endParaRPr lang="en-US"/>
        </a:p>
      </dgm:t>
    </dgm:pt>
    <dgm:pt modelId="{81432592-05B3-43B1-9B4A-1EAAC31827D8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Begin building credit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17A6EC3-D00C-44AD-BA1E-B1A5C467DBEF}" type="parTrans" cxnId="{CA625C2B-E06F-4091-8976-9B5049646EE2}">
      <dgm:prSet/>
      <dgm:spPr/>
      <dgm:t>
        <a:bodyPr/>
        <a:lstStyle/>
        <a:p>
          <a:endParaRPr lang="en-US"/>
        </a:p>
      </dgm:t>
    </dgm:pt>
    <dgm:pt modelId="{8383F07B-3E98-4CE0-8E23-88838DE5792F}" type="sibTrans" cxnId="{CA625C2B-E06F-4091-8976-9B5049646EE2}">
      <dgm:prSet/>
      <dgm:spPr/>
      <dgm:t>
        <a:bodyPr/>
        <a:lstStyle/>
        <a:p>
          <a:endParaRPr lang="en-US"/>
        </a:p>
      </dgm:t>
    </dgm:pt>
    <dgm:pt modelId="{BFC55653-5E70-479D-A045-D8B24FE756FA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Apply for income supports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82E006B-83BE-439F-B322-355050387689}" type="parTrans" cxnId="{93EA695B-1F1A-4836-A91D-AB8E261B31C6}">
      <dgm:prSet/>
      <dgm:spPr/>
      <dgm:t>
        <a:bodyPr/>
        <a:lstStyle/>
        <a:p>
          <a:endParaRPr lang="en-US"/>
        </a:p>
      </dgm:t>
    </dgm:pt>
    <dgm:pt modelId="{6822CCE9-BB9D-4F14-8DA3-4EDDC777666C}" type="sibTrans" cxnId="{93EA695B-1F1A-4836-A91D-AB8E261B31C6}">
      <dgm:prSet/>
      <dgm:spPr/>
      <dgm:t>
        <a:bodyPr/>
        <a:lstStyle/>
        <a:p>
          <a:endParaRPr lang="en-US"/>
        </a:p>
      </dgm:t>
    </dgm:pt>
    <dgm:pt modelId="{A0E08BD2-80C9-4BDC-ADC6-9171DA2F7E0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wills and trusts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84F7D1-4492-45A7-B0FF-7BB0BF2FD2AE}" type="parTrans" cxnId="{345DAE06-2FB6-4A13-A64C-73A00DE1951B}">
      <dgm:prSet/>
      <dgm:spPr/>
      <dgm:t>
        <a:bodyPr/>
        <a:lstStyle/>
        <a:p>
          <a:endParaRPr lang="en-US"/>
        </a:p>
      </dgm:t>
    </dgm:pt>
    <dgm:pt modelId="{4D2ED04D-EAC3-47B1-AC5C-3F839177F683}" type="sibTrans" cxnId="{345DAE06-2FB6-4A13-A64C-73A00DE1951B}">
      <dgm:prSet/>
      <dgm:spPr/>
      <dgm:t>
        <a:bodyPr/>
        <a:lstStyle/>
        <a:p>
          <a:endParaRPr lang="en-US"/>
        </a:p>
      </dgm:t>
    </dgm:pt>
    <dgm:pt modelId="{D5D75928-C796-4437-8F97-DB938956DD01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Save in retirement account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E92077-1D12-498E-871A-DAE8D256C95E}" type="parTrans" cxnId="{99047200-5104-49D6-9BBC-0ACCACDCA0CC}">
      <dgm:prSet/>
      <dgm:spPr/>
      <dgm:t>
        <a:bodyPr/>
        <a:lstStyle/>
        <a:p>
          <a:endParaRPr lang="en-US"/>
        </a:p>
      </dgm:t>
    </dgm:pt>
    <dgm:pt modelId="{85609D72-0C4F-40ED-852F-F0CC2EDA28CD}" type="sibTrans" cxnId="{99047200-5104-49D6-9BBC-0ACCACDCA0CC}">
      <dgm:prSet/>
      <dgm:spPr/>
      <dgm:t>
        <a:bodyPr/>
        <a:lstStyle/>
        <a:p>
          <a:endParaRPr lang="en-US"/>
        </a:p>
      </dgm:t>
    </dgm:pt>
    <dgm:pt modelId="{3865A1F8-8FA2-4C3C-B9B8-BA4B1E6D2D49}" type="pres">
      <dgm:prSet presAssocID="{6C117224-6063-43A2-BB5D-2476CD563E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AE2C14-4936-4586-A29F-D1FE6BA0D774}" type="pres">
      <dgm:prSet presAssocID="{A6698B0F-3228-44A8-9681-113A101AA136}" presName="composite" presStyleCnt="0"/>
      <dgm:spPr/>
    </dgm:pt>
    <dgm:pt modelId="{950E7046-F6E5-4217-9786-DA70E67BCB18}" type="pres">
      <dgm:prSet presAssocID="{A6698B0F-3228-44A8-9681-113A101AA13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21406-4DED-40E5-BB8D-50F8895CDB64}" type="pres">
      <dgm:prSet presAssocID="{A6698B0F-3228-44A8-9681-113A101AA136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800F6-6AF2-4B5A-B12E-034DED014437}" type="pres">
      <dgm:prSet presAssocID="{59870F45-251F-43E3-AAD8-04A87992F3DB}" presName="space" presStyleCnt="0"/>
      <dgm:spPr/>
    </dgm:pt>
    <dgm:pt modelId="{09F657F3-2922-40E5-9438-C125A1456557}" type="pres">
      <dgm:prSet presAssocID="{052B4D9E-B101-4858-BE9A-413CDAC9C116}" presName="composite" presStyleCnt="0"/>
      <dgm:spPr/>
    </dgm:pt>
    <dgm:pt modelId="{D916F487-0592-4105-BAEF-F5943D48EA96}" type="pres">
      <dgm:prSet presAssocID="{052B4D9E-B101-4858-BE9A-413CDAC9C116}" presName="parTx" presStyleLbl="node1" presStyleIdx="1" presStyleCnt="5" custLinFactNeighborX="1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5232D-C6DE-4F9B-AE1E-46C7CF6525F4}" type="pres">
      <dgm:prSet presAssocID="{052B4D9E-B101-4858-BE9A-413CDAC9C116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DDFE8-1355-4739-9EB4-9FC62F0A483D}" type="pres">
      <dgm:prSet presAssocID="{E8150E4D-28C0-49BB-9E25-3843D2BB25D5}" presName="space" presStyleCnt="0"/>
      <dgm:spPr/>
    </dgm:pt>
    <dgm:pt modelId="{FDD9E489-45EF-4453-A959-3EAA8FDD9819}" type="pres">
      <dgm:prSet presAssocID="{E2E93145-D489-44DC-8A83-11DB0D68BBC9}" presName="composite" presStyleCnt="0"/>
      <dgm:spPr/>
    </dgm:pt>
    <dgm:pt modelId="{5C8740FB-342B-450A-BD61-E45E4AF45C30}" type="pres">
      <dgm:prSet presAssocID="{E2E93145-D489-44DC-8A83-11DB0D68BBC9}" presName="parTx" presStyleLbl="node1" presStyleIdx="2" presStyleCnt="5" custLinFactNeighborX="-293" custLinFactNeighborY="11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472BC-457D-467D-9F3D-374ABF819534}" type="pres">
      <dgm:prSet presAssocID="{E2E93145-D489-44DC-8A83-11DB0D68BBC9}" presName="desTx" presStyleLbl="revTx" presStyleIdx="2" presStyleCnt="5" custScaleX="10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E0D92-060B-4D23-AFFB-67E79CB1D718}" type="pres">
      <dgm:prSet presAssocID="{4E255A85-B690-44D0-89D8-A39874879DB0}" presName="space" presStyleCnt="0"/>
      <dgm:spPr/>
    </dgm:pt>
    <dgm:pt modelId="{8C062331-D8E0-4373-831D-969C9ACE3B0E}" type="pres">
      <dgm:prSet presAssocID="{CAB148B7-D8C1-4D17-9F1C-D10DC8BD326E}" presName="composite" presStyleCnt="0"/>
      <dgm:spPr/>
    </dgm:pt>
    <dgm:pt modelId="{C740B74D-14A0-489E-AA51-4B28E673AA8E}" type="pres">
      <dgm:prSet presAssocID="{CAB148B7-D8C1-4D17-9F1C-D10DC8BD326E}" presName="parTx" presStyleLbl="node1" presStyleIdx="3" presStyleCnt="5" custLinFactNeighborX="291" custLinFactNeighborY="-2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8F44-57D6-49DC-80C9-EF6E6BD2FE0A}" type="pres">
      <dgm:prSet presAssocID="{CAB148B7-D8C1-4D17-9F1C-D10DC8BD326E}" presName="desTx" presStyleLbl="revTx" presStyleIdx="3" presStyleCnt="5" custLinFactNeighborY="1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DBDE0-F926-482F-9A2F-38AF58C67D38}" type="pres">
      <dgm:prSet presAssocID="{EE5CE9FA-9C04-4C8E-9874-EED72883D8B4}" presName="space" presStyleCnt="0"/>
      <dgm:spPr/>
    </dgm:pt>
    <dgm:pt modelId="{F5584567-A78C-4733-B37A-4DC6DE4FC076}" type="pres">
      <dgm:prSet presAssocID="{CEC4F6F7-A2BE-42C2-99A2-6031D69DEF5F}" presName="composite" presStyleCnt="0"/>
      <dgm:spPr/>
    </dgm:pt>
    <dgm:pt modelId="{A6AA38AF-FB0F-4D26-92A3-F17B3FDAAA30}" type="pres">
      <dgm:prSet presAssocID="{CEC4F6F7-A2BE-42C2-99A2-6031D69DEF5F}" presName="parTx" presStyleLbl="node1" presStyleIdx="4" presStyleCnt="5" custLinFactNeighborY="11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0874C-EDD3-4098-91BC-0E8A516DF899}" type="pres">
      <dgm:prSet presAssocID="{CEC4F6F7-A2BE-42C2-99A2-6031D69DEF5F}" presName="desTx" presStyleLbl="revTx" presStyleIdx="4" presStyleCnt="5" custScaleX="10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CFE7A-6868-48B1-A035-B9A32769B81D}" srcId="{6C117224-6063-43A2-BB5D-2476CD563ECD}" destId="{CAB148B7-D8C1-4D17-9F1C-D10DC8BD326E}" srcOrd="3" destOrd="0" parTransId="{8BF30BF9-8060-410B-94D5-083E1AE5E7C1}" sibTransId="{EE5CE9FA-9C04-4C8E-9874-EED72883D8B4}"/>
    <dgm:cxn modelId="{9798511D-46CB-4526-A8AB-D064DF61DF91}" srcId="{052B4D9E-B101-4858-BE9A-413CDAC9C116}" destId="{B2D7FAE1-5AFB-4C97-A530-E6F624B7490B}" srcOrd="4" destOrd="0" parTransId="{F0633A62-9B82-4A7F-8EF4-7F06EFB3DD0C}" sibTransId="{2559FBD9-5F08-47EB-A357-2F3B76F74E62}"/>
    <dgm:cxn modelId="{C83644C7-43A8-47D3-BBF4-209B7EEDAC86}" srcId="{CAB148B7-D8C1-4D17-9F1C-D10DC8BD326E}" destId="{B8FE37BB-AA59-4000-9CCB-1E516CFAB141}" srcOrd="1" destOrd="0" parTransId="{F8CA208B-71E3-47A3-8370-7E7B4B4F9C7C}" sibTransId="{CB0BA97E-F0F6-4A7C-9952-52397910FEC3}"/>
    <dgm:cxn modelId="{1D9D5B76-7316-4294-BA82-30A2D07BD84F}" type="presOf" srcId="{CEC4F6F7-A2BE-42C2-99A2-6031D69DEF5F}" destId="{A6AA38AF-FB0F-4D26-92A3-F17B3FDAAA30}" srcOrd="0" destOrd="0" presId="urn:microsoft.com/office/officeart/2005/8/layout/chevron1"/>
    <dgm:cxn modelId="{2C796A3B-4D17-409B-B0AF-609476CBF161}" srcId="{CEC4F6F7-A2BE-42C2-99A2-6031D69DEF5F}" destId="{95A0679C-9F8F-42C4-AF9C-FDF29728844D}" srcOrd="3" destOrd="0" parTransId="{2A5E1E3B-B868-4571-8017-A4F2A7CA8A32}" sibTransId="{71A91331-D059-4126-A5BB-EC0C991FF7B1}"/>
    <dgm:cxn modelId="{493313C2-FABE-48D6-A654-8B09F3D49325}" srcId="{A6698B0F-3228-44A8-9681-113A101AA136}" destId="{7B340252-E850-4F86-8287-0BBE3651D0C3}" srcOrd="6" destOrd="0" parTransId="{A4D39A8C-A581-4434-A46C-28FFD52FF28E}" sibTransId="{15C5B9D9-9EA8-4A35-8643-42A01AE04B62}"/>
    <dgm:cxn modelId="{8312FAF9-003C-49FC-A884-F8E26FACC323}" type="presOf" srcId="{7B340252-E850-4F86-8287-0BBE3651D0C3}" destId="{2A921406-4DED-40E5-BB8D-50F8895CDB64}" srcOrd="0" destOrd="6" presId="urn:microsoft.com/office/officeart/2005/8/layout/chevron1"/>
    <dgm:cxn modelId="{D5C5DA83-3812-4983-808E-0BC1D8432C0F}" type="presOf" srcId="{3ED19397-7270-4970-96FD-5492131CCBFE}" destId="{2A921406-4DED-40E5-BB8D-50F8895CDB64}" srcOrd="0" destOrd="1" presId="urn:microsoft.com/office/officeart/2005/8/layout/chevron1"/>
    <dgm:cxn modelId="{4EC113C1-C411-43DE-A654-E6BFAB9EE858}" type="presOf" srcId="{55F82CD3-A945-4712-9A25-F6D6EF1EEE8E}" destId="{2A921406-4DED-40E5-BB8D-50F8895CDB64}" srcOrd="0" destOrd="4" presId="urn:microsoft.com/office/officeart/2005/8/layout/chevron1"/>
    <dgm:cxn modelId="{0205F9E6-574A-430D-B60E-0920EE25A2B8}" type="presOf" srcId="{052B4D9E-B101-4858-BE9A-413CDAC9C116}" destId="{D916F487-0592-4105-BAEF-F5943D48EA96}" srcOrd="0" destOrd="0" presId="urn:microsoft.com/office/officeart/2005/8/layout/chevron1"/>
    <dgm:cxn modelId="{FF490EF9-6279-4E4D-B307-D2A16BAD552A}" type="presOf" srcId="{1F176030-3268-4377-A949-4490F48935A0}" destId="{B90472BC-457D-467D-9F3D-374ABF819534}" srcOrd="0" destOrd="0" presId="urn:microsoft.com/office/officeart/2005/8/layout/chevron1"/>
    <dgm:cxn modelId="{4DE6EDB8-5A52-4DB0-8E0B-BC139527466B}" type="presOf" srcId="{26D4F935-3481-44AC-9445-494B6C5AF422}" destId="{B90472BC-457D-467D-9F3D-374ABF819534}" srcOrd="0" destOrd="1" presId="urn:microsoft.com/office/officeart/2005/8/layout/chevron1"/>
    <dgm:cxn modelId="{CA625C2B-E06F-4091-8976-9B5049646EE2}" srcId="{E2E93145-D489-44DC-8A83-11DB0D68BBC9}" destId="{81432592-05B3-43B1-9B4A-1EAAC31827D8}" srcOrd="4" destOrd="0" parTransId="{A17A6EC3-D00C-44AD-BA1E-B1A5C467DBEF}" sibTransId="{8383F07B-3E98-4CE0-8E23-88838DE5792F}"/>
    <dgm:cxn modelId="{578B4DB3-CF80-490A-BF34-BCC07A5280C9}" type="presOf" srcId="{D5659704-56A4-4AFE-A69C-FAAC2BA1CCCD}" destId="{116C8F44-57D6-49DC-80C9-EF6E6BD2FE0A}" srcOrd="0" destOrd="5" presId="urn:microsoft.com/office/officeart/2005/8/layout/chevron1"/>
    <dgm:cxn modelId="{10526C2C-4632-4006-A089-D31678DC54C4}" type="presOf" srcId="{FB953716-CEB2-4511-A52D-305C7708AB16}" destId="{116C8F44-57D6-49DC-80C9-EF6E6BD2FE0A}" srcOrd="0" destOrd="3" presId="urn:microsoft.com/office/officeart/2005/8/layout/chevron1"/>
    <dgm:cxn modelId="{93EA695B-1F1A-4836-A91D-AB8E261B31C6}" srcId="{CAB148B7-D8C1-4D17-9F1C-D10DC8BD326E}" destId="{BFC55653-5E70-479D-A045-D8B24FE756FA}" srcOrd="4" destOrd="0" parTransId="{482E006B-83BE-439F-B322-355050387689}" sibTransId="{6822CCE9-BB9D-4F14-8DA3-4EDDC777666C}"/>
    <dgm:cxn modelId="{86DFE5C9-EEE7-4BC1-97F2-19B3475CAF91}" type="presOf" srcId="{41678C56-2921-44F2-B98A-97919E2E13EC}" destId="{116C8F44-57D6-49DC-80C9-EF6E6BD2FE0A}" srcOrd="0" destOrd="0" presId="urn:microsoft.com/office/officeart/2005/8/layout/chevron1"/>
    <dgm:cxn modelId="{9E86ADF4-ACA2-4780-85C5-C4A321604104}" srcId="{E2E93145-D489-44DC-8A83-11DB0D68BBC9}" destId="{05406329-FDA6-4ACE-BD17-311DB30E328D}" srcOrd="2" destOrd="0" parTransId="{D4FEB0F8-CC6A-4C07-9C38-F9CE7C974E64}" sibTransId="{29FE0AB8-414A-4794-872B-03008AA49349}"/>
    <dgm:cxn modelId="{405EB016-AB38-457F-9E71-7CD1417C2312}" type="presOf" srcId="{E2E93145-D489-44DC-8A83-11DB0D68BBC9}" destId="{5C8740FB-342B-450A-BD61-E45E4AF45C30}" srcOrd="0" destOrd="0" presId="urn:microsoft.com/office/officeart/2005/8/layout/chevron1"/>
    <dgm:cxn modelId="{5E81D4B9-6AB9-406E-A721-3ADB5DFCB0E4}" srcId="{A6698B0F-3228-44A8-9681-113A101AA136}" destId="{3ED19397-7270-4970-96FD-5492131CCBFE}" srcOrd="1" destOrd="0" parTransId="{0BE3C8C5-02E6-41AC-869F-7917F073C3DA}" sibTransId="{FE9B9A92-DFFF-496A-8EDA-845E0764C558}"/>
    <dgm:cxn modelId="{F093FE9D-5152-490A-BEE5-E899EDD10D43}" srcId="{052B4D9E-B101-4858-BE9A-413CDAC9C116}" destId="{9B4B1769-A12C-447F-8D53-DF02FD56F48F}" srcOrd="3" destOrd="0" parTransId="{5A987B78-E19A-484D-90D5-6869FD8419A4}" sibTransId="{CDAB989D-8C9E-474B-A121-DBBF738F420D}"/>
    <dgm:cxn modelId="{E7ED5126-3389-4CC8-B41D-190D00151956}" type="presOf" srcId="{A0E08BD2-80C9-4BDC-ADC6-9171DA2F7E01}" destId="{50F0874C-EDD3-4098-91BC-0E8A516DF899}" srcOrd="0" destOrd="4" presId="urn:microsoft.com/office/officeart/2005/8/layout/chevron1"/>
    <dgm:cxn modelId="{18A809F3-5F1F-41CC-AAC1-83D1EEA42979}" type="presOf" srcId="{6EBAE146-5D0D-4CA1-A29A-12BA6AE8D72F}" destId="{B8E5232D-C6DE-4F9B-AE1E-46C7CF6525F4}" srcOrd="0" destOrd="2" presId="urn:microsoft.com/office/officeart/2005/8/layout/chevron1"/>
    <dgm:cxn modelId="{6BDBC9D5-9A3E-4089-97D4-1EDD58B94E44}" srcId="{E2E93145-D489-44DC-8A83-11DB0D68BBC9}" destId="{06B14EF6-BADE-4BF3-BA93-FE6807B651BB}" srcOrd="3" destOrd="0" parTransId="{027A8189-E331-419A-A6D2-42869E46B16F}" sibTransId="{3FB39DCE-BDA3-497F-B263-9FBB2B12C8F5}"/>
    <dgm:cxn modelId="{E3C59EF1-0BF8-4FEF-8BEC-1374A1E4B8AE}" type="presOf" srcId="{9B4B1769-A12C-447F-8D53-DF02FD56F48F}" destId="{B8E5232D-C6DE-4F9B-AE1E-46C7CF6525F4}" srcOrd="0" destOrd="3" presId="urn:microsoft.com/office/officeart/2005/8/layout/chevron1"/>
    <dgm:cxn modelId="{339AB5A1-2CC3-48B9-BD1B-6C16AD69A827}" srcId="{6C117224-6063-43A2-BB5D-2476CD563ECD}" destId="{A6698B0F-3228-44A8-9681-113A101AA136}" srcOrd="0" destOrd="0" parTransId="{51842720-954F-410F-8C39-B644F78D2B32}" sibTransId="{59870F45-251F-43E3-AAD8-04A87992F3DB}"/>
    <dgm:cxn modelId="{A3C27D6C-AB04-470C-A4D4-D43B3D5D9185}" srcId="{6C117224-6063-43A2-BB5D-2476CD563ECD}" destId="{CEC4F6F7-A2BE-42C2-99A2-6031D69DEF5F}" srcOrd="4" destOrd="0" parTransId="{869EE072-0CB0-483B-AAFF-A5B799D73DC2}" sibTransId="{D081F280-7DE8-4388-AEEF-79ECF5C95175}"/>
    <dgm:cxn modelId="{142BE8EB-C0BA-40B2-8694-5F8DFB7C218B}" type="presOf" srcId="{B8FE37BB-AA59-4000-9CCB-1E516CFAB141}" destId="{116C8F44-57D6-49DC-80C9-EF6E6BD2FE0A}" srcOrd="0" destOrd="1" presId="urn:microsoft.com/office/officeart/2005/8/layout/chevron1"/>
    <dgm:cxn modelId="{AAA124E2-0928-4754-92EA-3B809D5183DA}" srcId="{A6698B0F-3228-44A8-9681-113A101AA136}" destId="{5B84A21F-4D15-45B0-BC16-CB89FECA6F31}" srcOrd="3" destOrd="0" parTransId="{1EE7228A-BB8A-42C9-9548-E23E99862283}" sibTransId="{47090C19-9991-462C-B629-5E9B9B9EA890}"/>
    <dgm:cxn modelId="{6A5AD7B6-702F-4DEC-909A-58FDB7DABD89}" srcId="{CAB148B7-D8C1-4D17-9F1C-D10DC8BD326E}" destId="{FB953716-CEB2-4511-A52D-305C7708AB16}" srcOrd="3" destOrd="0" parTransId="{6E26FFC3-A2A3-4444-8433-364BA45D5F70}" sibTransId="{B34753D6-4362-491E-9DF1-3BB4584E8604}"/>
    <dgm:cxn modelId="{C46AF07B-5A22-485D-AF70-4EEEEC54F7FA}" type="presOf" srcId="{D5D75928-C796-4437-8F97-DB938956DD01}" destId="{B90472BC-457D-467D-9F3D-374ABF819534}" srcOrd="0" destOrd="5" presId="urn:microsoft.com/office/officeart/2005/8/layout/chevron1"/>
    <dgm:cxn modelId="{9EF1716E-332F-4CE5-9394-CCBF1D43DE56}" srcId="{CEC4F6F7-A2BE-42C2-99A2-6031D69DEF5F}" destId="{53EA817F-DCA5-4491-9E00-5519C4631B20}" srcOrd="1" destOrd="0" parTransId="{C6FAFA56-DCD1-43C8-8804-D7798A510D41}" sibTransId="{D62CA52F-12BC-431A-BED2-3C9D71D10C1A}"/>
    <dgm:cxn modelId="{5D290A29-2620-4329-837C-587EB3C38EC3}" type="presOf" srcId="{81432592-05B3-43B1-9B4A-1EAAC31827D8}" destId="{B90472BC-457D-467D-9F3D-374ABF819534}" srcOrd="0" destOrd="4" presId="urn:microsoft.com/office/officeart/2005/8/layout/chevron1"/>
    <dgm:cxn modelId="{B5AE06E7-90C0-4222-BCCE-4C29A7BEC895}" type="presOf" srcId="{9D2C1308-4DA6-4AB7-BE67-2C20D71E4B51}" destId="{B8E5232D-C6DE-4F9B-AE1E-46C7CF6525F4}" srcOrd="0" destOrd="0" presId="urn:microsoft.com/office/officeart/2005/8/layout/chevron1"/>
    <dgm:cxn modelId="{AE20458E-B1A5-4CD8-854F-FC1CCDFDFA44}" type="presOf" srcId="{95A0679C-9F8F-42C4-AF9C-FDF29728844D}" destId="{50F0874C-EDD3-4098-91BC-0E8A516DF899}" srcOrd="0" destOrd="3" presId="urn:microsoft.com/office/officeart/2005/8/layout/chevron1"/>
    <dgm:cxn modelId="{FE335638-6237-42AF-9892-A127EF0383E7}" srcId="{CEC4F6F7-A2BE-42C2-99A2-6031D69DEF5F}" destId="{E573E6B6-B68B-4678-86D0-ED2C5A043183}" srcOrd="0" destOrd="0" parTransId="{B5DCA5BF-8274-48A9-AD17-D33DFD5E9C4F}" sibTransId="{83B9A5BC-4583-4C28-AFFB-88869F46C896}"/>
    <dgm:cxn modelId="{00866691-2C9C-4E77-B376-27996074C29A}" type="presOf" srcId="{53EA817F-DCA5-4491-9E00-5519C4631B20}" destId="{50F0874C-EDD3-4098-91BC-0E8A516DF899}" srcOrd="0" destOrd="1" presId="urn:microsoft.com/office/officeart/2005/8/layout/chevron1"/>
    <dgm:cxn modelId="{2C520408-82FD-45F3-8A63-659357565FE0}" srcId="{052B4D9E-B101-4858-BE9A-413CDAC9C116}" destId="{0A21C470-5C16-487E-A9DF-00612793302E}" srcOrd="1" destOrd="0" parTransId="{A23496BE-469E-4A70-B068-379FE2DAEAFC}" sibTransId="{37EE652E-FD20-4590-B437-7946BCFFC8C4}"/>
    <dgm:cxn modelId="{99047200-5104-49D6-9BBC-0ACCACDCA0CC}" srcId="{E2E93145-D489-44DC-8A83-11DB0D68BBC9}" destId="{D5D75928-C796-4437-8F97-DB938956DD01}" srcOrd="5" destOrd="0" parTransId="{4DE92077-1D12-498E-871A-DAE8D256C95E}" sibTransId="{85609D72-0C4F-40ED-852F-F0CC2EDA28CD}"/>
    <dgm:cxn modelId="{F0FA5CF7-4B6D-44C7-96E9-8BE43801DE4F}" srcId="{6C117224-6063-43A2-BB5D-2476CD563ECD}" destId="{E2E93145-D489-44DC-8A83-11DB0D68BBC9}" srcOrd="2" destOrd="0" parTransId="{1155059C-27F9-4EFF-9F85-5EFE5A45A9F4}" sibTransId="{4E255A85-B690-44D0-89D8-A39874879DB0}"/>
    <dgm:cxn modelId="{40A4FD8E-CF99-4FBA-8F66-F54FBA9F7871}" type="presOf" srcId="{05406329-FDA6-4ACE-BD17-311DB30E328D}" destId="{B90472BC-457D-467D-9F3D-374ABF819534}" srcOrd="0" destOrd="2" presId="urn:microsoft.com/office/officeart/2005/8/layout/chevron1"/>
    <dgm:cxn modelId="{D034244F-9F5C-4B40-AEBF-D3E76F891512}" srcId="{052B4D9E-B101-4858-BE9A-413CDAC9C116}" destId="{9D2C1308-4DA6-4AB7-BE67-2C20D71E4B51}" srcOrd="0" destOrd="0" parTransId="{57602A63-1481-4097-A933-2FE08DA50594}" sibTransId="{AF546A3A-B9FA-46A6-82C6-D434A993B169}"/>
    <dgm:cxn modelId="{9697A204-5359-46A8-8804-3167C7D5B80E}" type="presOf" srcId="{EBAE6FE3-5AB2-4799-91BE-4169CC227CFD}" destId="{116C8F44-57D6-49DC-80C9-EF6E6BD2FE0A}" srcOrd="0" destOrd="2" presId="urn:microsoft.com/office/officeart/2005/8/layout/chevron1"/>
    <dgm:cxn modelId="{0AB8C3AD-BC44-4475-BA47-B5E329570370}" srcId="{A6698B0F-3228-44A8-9681-113A101AA136}" destId="{EF789C1E-0BDF-4CCA-A783-DA01164790A2}" srcOrd="2" destOrd="0" parTransId="{97D9E4FB-F522-4EDE-8D2F-8692631E96AC}" sibTransId="{C4DC8C62-C2FF-42A0-9658-A6A7E262746B}"/>
    <dgm:cxn modelId="{801E2BAD-4198-4FE7-8C78-5385B1965554}" type="presOf" srcId="{5B84A21F-4D15-45B0-BC16-CB89FECA6F31}" destId="{2A921406-4DED-40E5-BB8D-50F8895CDB64}" srcOrd="0" destOrd="3" presId="urn:microsoft.com/office/officeart/2005/8/layout/chevron1"/>
    <dgm:cxn modelId="{6F615C57-844F-46C9-8BC5-CD0AAFA55033}" type="presOf" srcId="{902DA136-89CC-451E-B567-EF340E12D3A3}" destId="{2A921406-4DED-40E5-BB8D-50F8895CDB64}" srcOrd="0" destOrd="5" presId="urn:microsoft.com/office/officeart/2005/8/layout/chevron1"/>
    <dgm:cxn modelId="{D2E52037-DFC1-4EC2-A0DC-155C4F91193B}" srcId="{CAB148B7-D8C1-4D17-9F1C-D10DC8BD326E}" destId="{41678C56-2921-44F2-B98A-97919E2E13EC}" srcOrd="0" destOrd="0" parTransId="{0C6BCB62-9E53-43FA-A325-C0BBA630EFF5}" sibTransId="{6B8E7642-B7AC-447E-B2EB-69488A491435}"/>
    <dgm:cxn modelId="{CF505592-CEE7-475C-A21F-AB5E1AD64E67}" srcId="{A6698B0F-3228-44A8-9681-113A101AA136}" destId="{D926A78F-EAD2-497B-B825-DF93675F9DF4}" srcOrd="0" destOrd="0" parTransId="{7CC885CD-B78D-4FA9-B503-65F261768CE2}" sibTransId="{8C0D17AD-19EE-4D90-BA26-4477C025B4BB}"/>
    <dgm:cxn modelId="{FE6BB9B3-4982-423A-9DF3-7C595CBCD42F}" type="presOf" srcId="{0A21C470-5C16-487E-A9DF-00612793302E}" destId="{B8E5232D-C6DE-4F9B-AE1E-46C7CF6525F4}" srcOrd="0" destOrd="1" presId="urn:microsoft.com/office/officeart/2005/8/layout/chevron1"/>
    <dgm:cxn modelId="{F64BF3BC-1587-49A8-9F64-DDE7AC42C409}" srcId="{CAB148B7-D8C1-4D17-9F1C-D10DC8BD326E}" destId="{D5659704-56A4-4AFE-A69C-FAAC2BA1CCCD}" srcOrd="5" destOrd="0" parTransId="{5ECFF23D-941C-45CE-ADBC-E135D3D588DA}" sibTransId="{252FE921-F757-4A24-9DCB-52039C97A279}"/>
    <dgm:cxn modelId="{6BD785DF-CF19-4705-9B10-B1E3131DA6E9}" type="presOf" srcId="{BFC55653-5E70-479D-A045-D8B24FE756FA}" destId="{116C8F44-57D6-49DC-80C9-EF6E6BD2FE0A}" srcOrd="0" destOrd="4" presId="urn:microsoft.com/office/officeart/2005/8/layout/chevron1"/>
    <dgm:cxn modelId="{606FB58D-FBD7-43E5-B85E-F3D4C1C48BED}" srcId="{A6698B0F-3228-44A8-9681-113A101AA136}" destId="{55F82CD3-A945-4712-9A25-F6D6EF1EEE8E}" srcOrd="4" destOrd="0" parTransId="{1602A247-8A07-489C-8FD3-EC137FCE56A2}" sibTransId="{C7D7FCC9-2971-407E-A337-B0410EE9AED1}"/>
    <dgm:cxn modelId="{45281E81-ED64-4AC4-9C08-446D5C4E43AD}" type="presOf" srcId="{6C117224-6063-43A2-BB5D-2476CD563ECD}" destId="{3865A1F8-8FA2-4C3C-B9B8-BA4B1E6D2D49}" srcOrd="0" destOrd="0" presId="urn:microsoft.com/office/officeart/2005/8/layout/chevron1"/>
    <dgm:cxn modelId="{D9769FC1-5BE0-4644-9E7E-82CE6E24B389}" type="presOf" srcId="{EF789C1E-0BDF-4CCA-A783-DA01164790A2}" destId="{2A921406-4DED-40E5-BB8D-50F8895CDB64}" srcOrd="0" destOrd="2" presId="urn:microsoft.com/office/officeart/2005/8/layout/chevron1"/>
    <dgm:cxn modelId="{20199E9E-C6C5-4424-9EC1-60474049BE2A}" srcId="{052B4D9E-B101-4858-BE9A-413CDAC9C116}" destId="{6EBAE146-5D0D-4CA1-A29A-12BA6AE8D72F}" srcOrd="2" destOrd="0" parTransId="{C3FA33A5-C847-47AB-ABAF-07660279C198}" sibTransId="{958D0DAA-1A91-4E88-A274-600A1E2B68E5}"/>
    <dgm:cxn modelId="{57683046-CEAD-4CB8-BC0E-84872546596D}" srcId="{6C117224-6063-43A2-BB5D-2476CD563ECD}" destId="{052B4D9E-B101-4858-BE9A-413CDAC9C116}" srcOrd="1" destOrd="0" parTransId="{1B2E37B0-63F8-4EE8-9FA7-F9562B50E1D0}" sibTransId="{E8150E4D-28C0-49BB-9E25-3843D2BB25D5}"/>
    <dgm:cxn modelId="{DEC0ECA9-1FA9-4450-8A8C-2C02D103C3CC}" type="presOf" srcId="{E573E6B6-B68B-4678-86D0-ED2C5A043183}" destId="{50F0874C-EDD3-4098-91BC-0E8A516DF899}" srcOrd="0" destOrd="0" presId="urn:microsoft.com/office/officeart/2005/8/layout/chevron1"/>
    <dgm:cxn modelId="{A30F81C9-7019-4708-9B1E-8B3C59864FA7}" srcId="{A6698B0F-3228-44A8-9681-113A101AA136}" destId="{902DA136-89CC-451E-B567-EF340E12D3A3}" srcOrd="5" destOrd="0" parTransId="{75E82128-0C88-4545-9A6D-B51D4AE63B07}" sibTransId="{95135B73-DDE9-4A31-AFD4-3CFBF50107BC}"/>
    <dgm:cxn modelId="{09D306F0-9333-4408-9EB8-2D9371CA8ACF}" type="presOf" srcId="{06B14EF6-BADE-4BF3-BA93-FE6807B651BB}" destId="{B90472BC-457D-467D-9F3D-374ABF819534}" srcOrd="0" destOrd="3" presId="urn:microsoft.com/office/officeart/2005/8/layout/chevron1"/>
    <dgm:cxn modelId="{4E4F4A25-65D9-43AF-A7C8-91EA153CB90D}" srcId="{E2E93145-D489-44DC-8A83-11DB0D68BBC9}" destId="{26D4F935-3481-44AC-9445-494B6C5AF422}" srcOrd="1" destOrd="0" parTransId="{E8B977CC-7B88-4477-A6FA-0FA961EA4C22}" sibTransId="{2122D1C3-1625-4683-87A8-CE24B881F80F}"/>
    <dgm:cxn modelId="{4BE0F56A-D0E1-4809-BA36-4600BDF96D17}" type="presOf" srcId="{B2D7FAE1-5AFB-4C97-A530-E6F624B7490B}" destId="{B8E5232D-C6DE-4F9B-AE1E-46C7CF6525F4}" srcOrd="0" destOrd="4" presId="urn:microsoft.com/office/officeart/2005/8/layout/chevron1"/>
    <dgm:cxn modelId="{C7DC45D9-2FDC-496D-ABF1-8D5AE3EA06B4}" type="presOf" srcId="{D926A78F-EAD2-497B-B825-DF93675F9DF4}" destId="{2A921406-4DED-40E5-BB8D-50F8895CDB64}" srcOrd="0" destOrd="0" presId="urn:microsoft.com/office/officeart/2005/8/layout/chevron1"/>
    <dgm:cxn modelId="{23D6D9F6-7589-4CDF-8FD6-4390759762D7}" srcId="{E2E93145-D489-44DC-8A83-11DB0D68BBC9}" destId="{1F176030-3268-4377-A949-4490F48935A0}" srcOrd="0" destOrd="0" parTransId="{82B386DF-512B-442C-A407-73DC25709F47}" sibTransId="{7E113DE4-5830-4043-97F0-4E1365D833AB}"/>
    <dgm:cxn modelId="{6EBB0052-8149-46FF-A39A-532AA058E509}" type="presOf" srcId="{A6698B0F-3228-44A8-9681-113A101AA136}" destId="{950E7046-F6E5-4217-9786-DA70E67BCB18}" srcOrd="0" destOrd="0" presId="urn:microsoft.com/office/officeart/2005/8/layout/chevron1"/>
    <dgm:cxn modelId="{C4E1D5FA-E734-4B6F-A663-5F0A6F92511B}" srcId="{CEC4F6F7-A2BE-42C2-99A2-6031D69DEF5F}" destId="{B6539438-52B1-4121-9C81-B7BAE7BDB592}" srcOrd="2" destOrd="0" parTransId="{DB00D1F4-4F1E-48DF-B2D6-313539EF13AC}" sibTransId="{013E62EC-E143-44EF-8D22-133436819F89}"/>
    <dgm:cxn modelId="{95E968A8-C572-46B8-82AC-A48E2329B2E3}" type="presOf" srcId="{B6539438-52B1-4121-9C81-B7BAE7BDB592}" destId="{50F0874C-EDD3-4098-91BC-0E8A516DF899}" srcOrd="0" destOrd="2" presId="urn:microsoft.com/office/officeart/2005/8/layout/chevron1"/>
    <dgm:cxn modelId="{48A570E8-4616-4926-8141-5EB4BC55B90E}" type="presOf" srcId="{CAB148B7-D8C1-4D17-9F1C-D10DC8BD326E}" destId="{C740B74D-14A0-489E-AA51-4B28E673AA8E}" srcOrd="0" destOrd="0" presId="urn:microsoft.com/office/officeart/2005/8/layout/chevron1"/>
    <dgm:cxn modelId="{345DAE06-2FB6-4A13-A64C-73A00DE1951B}" srcId="{CEC4F6F7-A2BE-42C2-99A2-6031D69DEF5F}" destId="{A0E08BD2-80C9-4BDC-ADC6-9171DA2F7E01}" srcOrd="4" destOrd="0" parTransId="{AE84F7D1-4492-45A7-B0FF-7BB0BF2FD2AE}" sibTransId="{4D2ED04D-EAC3-47B1-AC5C-3F839177F683}"/>
    <dgm:cxn modelId="{ACF9F2EE-2DF5-486E-9335-AEB5275F6646}" srcId="{CAB148B7-D8C1-4D17-9F1C-D10DC8BD326E}" destId="{EBAE6FE3-5AB2-4799-91BE-4169CC227CFD}" srcOrd="2" destOrd="0" parTransId="{D80E5FED-91E9-42E2-8AF4-F8912A5F00C5}" sibTransId="{E348A17E-3392-4837-875F-2DB3C00CD6FC}"/>
    <dgm:cxn modelId="{1DC46EA2-03BF-45CE-84A6-76F063733E04}" type="presParOf" srcId="{3865A1F8-8FA2-4C3C-B9B8-BA4B1E6D2D49}" destId="{DCAE2C14-4936-4586-A29F-D1FE6BA0D774}" srcOrd="0" destOrd="0" presId="urn:microsoft.com/office/officeart/2005/8/layout/chevron1"/>
    <dgm:cxn modelId="{3DB8B307-F5E0-4F41-B7FB-C88E87D3DE2E}" type="presParOf" srcId="{DCAE2C14-4936-4586-A29F-D1FE6BA0D774}" destId="{950E7046-F6E5-4217-9786-DA70E67BCB18}" srcOrd="0" destOrd="0" presId="urn:microsoft.com/office/officeart/2005/8/layout/chevron1"/>
    <dgm:cxn modelId="{645FAE83-961D-407F-B856-DE04A2D0A93B}" type="presParOf" srcId="{DCAE2C14-4936-4586-A29F-D1FE6BA0D774}" destId="{2A921406-4DED-40E5-BB8D-50F8895CDB64}" srcOrd="1" destOrd="0" presId="urn:microsoft.com/office/officeart/2005/8/layout/chevron1"/>
    <dgm:cxn modelId="{47E975DE-FCA2-4677-A592-BC82BAF44AFD}" type="presParOf" srcId="{3865A1F8-8FA2-4C3C-B9B8-BA4B1E6D2D49}" destId="{626800F6-6AF2-4B5A-B12E-034DED014437}" srcOrd="1" destOrd="0" presId="urn:microsoft.com/office/officeart/2005/8/layout/chevron1"/>
    <dgm:cxn modelId="{B005890C-4673-4055-9726-7901302D6857}" type="presParOf" srcId="{3865A1F8-8FA2-4C3C-B9B8-BA4B1E6D2D49}" destId="{09F657F3-2922-40E5-9438-C125A1456557}" srcOrd="2" destOrd="0" presId="urn:microsoft.com/office/officeart/2005/8/layout/chevron1"/>
    <dgm:cxn modelId="{506DD6AB-E179-4305-AB5C-E2FFE295FBAD}" type="presParOf" srcId="{09F657F3-2922-40E5-9438-C125A1456557}" destId="{D916F487-0592-4105-BAEF-F5943D48EA96}" srcOrd="0" destOrd="0" presId="urn:microsoft.com/office/officeart/2005/8/layout/chevron1"/>
    <dgm:cxn modelId="{2D7B3DBF-C0D0-450C-A537-7AA02590C6FD}" type="presParOf" srcId="{09F657F3-2922-40E5-9438-C125A1456557}" destId="{B8E5232D-C6DE-4F9B-AE1E-46C7CF6525F4}" srcOrd="1" destOrd="0" presId="urn:microsoft.com/office/officeart/2005/8/layout/chevron1"/>
    <dgm:cxn modelId="{204D33A9-EC6D-4652-8F71-374E3F290AA9}" type="presParOf" srcId="{3865A1F8-8FA2-4C3C-B9B8-BA4B1E6D2D49}" destId="{E7CDDFE8-1355-4739-9EB4-9FC62F0A483D}" srcOrd="3" destOrd="0" presId="urn:microsoft.com/office/officeart/2005/8/layout/chevron1"/>
    <dgm:cxn modelId="{6477463E-6603-4FF6-BF07-6D357AFDD6D9}" type="presParOf" srcId="{3865A1F8-8FA2-4C3C-B9B8-BA4B1E6D2D49}" destId="{FDD9E489-45EF-4453-A959-3EAA8FDD9819}" srcOrd="4" destOrd="0" presId="urn:microsoft.com/office/officeart/2005/8/layout/chevron1"/>
    <dgm:cxn modelId="{17864CAC-F28C-4AF6-9F7E-6527F9D3776F}" type="presParOf" srcId="{FDD9E489-45EF-4453-A959-3EAA8FDD9819}" destId="{5C8740FB-342B-450A-BD61-E45E4AF45C30}" srcOrd="0" destOrd="0" presId="urn:microsoft.com/office/officeart/2005/8/layout/chevron1"/>
    <dgm:cxn modelId="{B0E84D5A-404C-4866-BA43-7B77F6E2C1C8}" type="presParOf" srcId="{FDD9E489-45EF-4453-A959-3EAA8FDD9819}" destId="{B90472BC-457D-467D-9F3D-374ABF819534}" srcOrd="1" destOrd="0" presId="urn:microsoft.com/office/officeart/2005/8/layout/chevron1"/>
    <dgm:cxn modelId="{A6ACAD9C-E546-4155-8DF1-AF2360D01EDA}" type="presParOf" srcId="{3865A1F8-8FA2-4C3C-B9B8-BA4B1E6D2D49}" destId="{C69E0D92-060B-4D23-AFFB-67E79CB1D718}" srcOrd="5" destOrd="0" presId="urn:microsoft.com/office/officeart/2005/8/layout/chevron1"/>
    <dgm:cxn modelId="{27D23233-EB84-4D72-B6B9-C1A2B013E0FA}" type="presParOf" srcId="{3865A1F8-8FA2-4C3C-B9B8-BA4B1E6D2D49}" destId="{8C062331-D8E0-4373-831D-969C9ACE3B0E}" srcOrd="6" destOrd="0" presId="urn:microsoft.com/office/officeart/2005/8/layout/chevron1"/>
    <dgm:cxn modelId="{84D68B95-ABCD-4FE5-AFF3-0B5F0C7F168A}" type="presParOf" srcId="{8C062331-D8E0-4373-831D-969C9ACE3B0E}" destId="{C740B74D-14A0-489E-AA51-4B28E673AA8E}" srcOrd="0" destOrd="0" presId="urn:microsoft.com/office/officeart/2005/8/layout/chevron1"/>
    <dgm:cxn modelId="{E4AF5D9B-47CE-486F-AE34-553E773357AA}" type="presParOf" srcId="{8C062331-D8E0-4373-831D-969C9ACE3B0E}" destId="{116C8F44-57D6-49DC-80C9-EF6E6BD2FE0A}" srcOrd="1" destOrd="0" presId="urn:microsoft.com/office/officeart/2005/8/layout/chevron1"/>
    <dgm:cxn modelId="{71ACBF20-F661-4865-98DD-3B291711BF75}" type="presParOf" srcId="{3865A1F8-8FA2-4C3C-B9B8-BA4B1E6D2D49}" destId="{13ADBDE0-F926-482F-9A2F-38AF58C67D38}" srcOrd="7" destOrd="0" presId="urn:microsoft.com/office/officeart/2005/8/layout/chevron1"/>
    <dgm:cxn modelId="{0E8C75EC-4928-485A-8726-AC6E258ECDEE}" type="presParOf" srcId="{3865A1F8-8FA2-4C3C-B9B8-BA4B1E6D2D49}" destId="{F5584567-A78C-4733-B37A-4DC6DE4FC076}" srcOrd="8" destOrd="0" presId="urn:microsoft.com/office/officeart/2005/8/layout/chevron1"/>
    <dgm:cxn modelId="{2E0E3F84-5410-4378-9266-95701DF03B31}" type="presParOf" srcId="{F5584567-A78C-4733-B37A-4DC6DE4FC076}" destId="{A6AA38AF-FB0F-4D26-92A3-F17B3FDAAA30}" srcOrd="0" destOrd="0" presId="urn:microsoft.com/office/officeart/2005/8/layout/chevron1"/>
    <dgm:cxn modelId="{A278BDF1-C67E-4F5F-9CA4-EE382F783F51}" type="presParOf" srcId="{F5584567-A78C-4733-B37A-4DC6DE4FC076}" destId="{50F0874C-EDD3-4098-91BC-0E8A516DF89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C5B9C-3F1B-4023-811E-CB702EB396B9}">
      <dsp:nvSpPr>
        <dsp:cNvPr id="0" name=""/>
        <dsp:cNvSpPr/>
      </dsp:nvSpPr>
      <dsp:spPr>
        <a:xfrm>
          <a:off x="1036864" y="-6118"/>
          <a:ext cx="4555670" cy="455567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</a:t>
          </a:r>
          <a:r>
            <a:rPr lang="en-U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polici</a:t>
          </a:r>
          <a:r>
            <a:rPr lang="en-U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77816" y="221665"/>
        <a:ext cx="1273765" cy="683350"/>
      </dsp:txXfrm>
    </dsp:sp>
    <dsp:sp modelId="{D1EA1DE4-4E1A-423E-B470-866A8251D3F2}">
      <dsp:nvSpPr>
        <dsp:cNvPr id="0" name=""/>
        <dsp:cNvSpPr/>
      </dsp:nvSpPr>
      <dsp:spPr>
        <a:xfrm>
          <a:off x="1492431" y="905015"/>
          <a:ext cx="3644536" cy="3644536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services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77816" y="1123687"/>
        <a:ext cx="1273765" cy="656016"/>
      </dsp:txXfrm>
    </dsp:sp>
    <dsp:sp modelId="{1E7EA9CC-1E41-4FE8-9CFC-0EF1F02B089B}">
      <dsp:nvSpPr>
        <dsp:cNvPr id="0" name=""/>
        <dsp:cNvSpPr/>
      </dsp:nvSpPr>
      <dsp:spPr>
        <a:xfrm>
          <a:off x="1947998" y="1816149"/>
          <a:ext cx="2733402" cy="2733402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products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77816" y="2021154"/>
        <a:ext cx="1273765" cy="615015"/>
      </dsp:txXfrm>
    </dsp:sp>
    <dsp:sp modelId="{FC78CF84-31EE-4E8E-B04C-353BDCEF04E4}">
      <dsp:nvSpPr>
        <dsp:cNvPr id="0" name=""/>
        <dsp:cNvSpPr/>
      </dsp:nvSpPr>
      <dsp:spPr>
        <a:xfrm>
          <a:off x="2406481" y="2708924"/>
          <a:ext cx="1850294" cy="1846741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Individual’s knowledge and skills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77450" y="3170609"/>
        <a:ext cx="1308355" cy="92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7046-F6E5-4217-9786-DA70E67BCB18}">
      <dsp:nvSpPr>
        <dsp:cNvPr id="0" name=""/>
        <dsp:cNvSpPr/>
      </dsp:nvSpPr>
      <dsp:spPr>
        <a:xfrm>
          <a:off x="9172" y="0"/>
          <a:ext cx="1923167" cy="473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Childhood</a:t>
          </a:r>
          <a:endParaRPr lang="en-US" sz="1600" kern="1200" dirty="0"/>
        </a:p>
      </dsp:txBody>
      <dsp:txXfrm>
        <a:off x="245891" y="0"/>
        <a:ext cx="1449729" cy="473438"/>
      </dsp:txXfrm>
    </dsp:sp>
    <dsp:sp modelId="{2A921406-4DED-40E5-BB8D-50F8895CDB64}">
      <dsp:nvSpPr>
        <dsp:cNvPr id="0" name=""/>
        <dsp:cNvSpPr/>
      </dsp:nvSpPr>
      <dsp:spPr>
        <a:xfrm>
          <a:off x="9172" y="532618"/>
          <a:ext cx="1538533" cy="445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numeracy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Learn to use cash, piggy bank, and savings account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Get a Social Security number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Receive prepaid debit cards as gifts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Receive a Child Development Account (CDA) at birth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9172" y="532618"/>
        <a:ext cx="1538533" cy="4459910"/>
      </dsp:txXfrm>
    </dsp:sp>
    <dsp:sp modelId="{D916F487-0592-4105-BAEF-F5943D48EA96}">
      <dsp:nvSpPr>
        <dsp:cNvPr id="0" name=""/>
        <dsp:cNvSpPr/>
      </dsp:nvSpPr>
      <dsp:spPr>
        <a:xfrm>
          <a:off x="1739300" y="0"/>
          <a:ext cx="1923167" cy="473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Adolescence</a:t>
          </a:r>
          <a:endParaRPr lang="en-US" sz="1600" kern="1200" dirty="0"/>
        </a:p>
      </dsp:txBody>
      <dsp:txXfrm>
        <a:off x="1976019" y="0"/>
        <a:ext cx="1449729" cy="473438"/>
      </dsp:txXfrm>
    </dsp:sp>
    <dsp:sp modelId="{B8E5232D-C6DE-4F9B-AE1E-46C7CF6525F4}">
      <dsp:nvSpPr>
        <dsp:cNvPr id="0" name=""/>
        <dsp:cNvSpPr/>
      </dsp:nvSpPr>
      <dsp:spPr>
        <a:xfrm>
          <a:off x="1716761" y="532618"/>
          <a:ext cx="1538533" cy="445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Keep financial records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Manage a financial account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wages and paycheck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Open a savings account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Pay taxes, including FICA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16761" y="532618"/>
        <a:ext cx="1538533" cy="4459910"/>
      </dsp:txXfrm>
    </dsp:sp>
    <dsp:sp modelId="{5C8740FB-342B-450A-BD61-E45E4AF45C30}">
      <dsp:nvSpPr>
        <dsp:cNvPr id="0" name=""/>
        <dsp:cNvSpPr/>
      </dsp:nvSpPr>
      <dsp:spPr>
        <a:xfrm>
          <a:off x="3479117" y="-8610"/>
          <a:ext cx="1925047" cy="473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Young Adulthood</a:t>
          </a:r>
          <a:endParaRPr lang="en-US" sz="1600" kern="1200" dirty="0"/>
        </a:p>
      </dsp:txBody>
      <dsp:txXfrm>
        <a:off x="3715836" y="-8610"/>
        <a:ext cx="1451609" cy="473438"/>
      </dsp:txXfrm>
    </dsp:sp>
    <dsp:sp modelId="{B90472BC-457D-467D-9F3D-374ABF819534}">
      <dsp:nvSpPr>
        <dsp:cNvPr id="0" name=""/>
        <dsp:cNvSpPr/>
      </dsp:nvSpPr>
      <dsp:spPr>
        <a:xfrm>
          <a:off x="3424349" y="467573"/>
          <a:ext cx="1660853" cy="45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financial planning skills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Buy a car and insurance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Obtain a credit card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Obtain education loans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Begin building credit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Save in retirement account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24349" y="467573"/>
        <a:ext cx="1660853" cy="4590000"/>
      </dsp:txXfrm>
    </dsp:sp>
    <dsp:sp modelId="{C740B74D-14A0-489E-AA51-4B28E673AA8E}">
      <dsp:nvSpPr>
        <dsp:cNvPr id="0" name=""/>
        <dsp:cNvSpPr/>
      </dsp:nvSpPr>
      <dsp:spPr>
        <a:xfrm>
          <a:off x="5199823" y="0"/>
          <a:ext cx="1923167" cy="473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Adulthood</a:t>
          </a:r>
          <a:endParaRPr lang="en-US" sz="1600" kern="1200" dirty="0"/>
        </a:p>
      </dsp:txBody>
      <dsp:txXfrm>
        <a:off x="5436542" y="0"/>
        <a:ext cx="1449729" cy="473438"/>
      </dsp:txXfrm>
    </dsp:sp>
    <dsp:sp modelId="{116C8F44-57D6-49DC-80C9-EF6E6BD2FE0A}">
      <dsp:nvSpPr>
        <dsp:cNvPr id="0" name=""/>
        <dsp:cNvSpPr/>
      </dsp:nvSpPr>
      <dsp:spPr>
        <a:xfrm>
          <a:off x="5194226" y="532618"/>
          <a:ext cx="1538533" cy="445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Create spending plan/budget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tax liabilities and tax benefits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Determine savings and investment goals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Plan and save for retirement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Apply for income supports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Buy a home</a:t>
          </a:r>
          <a:endParaRPr lang="en-US" sz="1600" kern="1200" dirty="0"/>
        </a:p>
      </dsp:txBody>
      <dsp:txXfrm>
        <a:off x="5194226" y="532618"/>
        <a:ext cx="1538533" cy="4459910"/>
      </dsp:txXfrm>
    </dsp:sp>
    <dsp:sp modelId="{A6AA38AF-FB0F-4D26-92A3-F17B3FDAAA30}">
      <dsp:nvSpPr>
        <dsp:cNvPr id="0" name=""/>
        <dsp:cNvSpPr/>
      </dsp:nvSpPr>
      <dsp:spPr>
        <a:xfrm>
          <a:off x="6924030" y="-8610"/>
          <a:ext cx="1925047" cy="473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Older Adulthood</a:t>
          </a:r>
          <a:endParaRPr lang="en-US" sz="1600" kern="1200" dirty="0"/>
        </a:p>
      </dsp:txBody>
      <dsp:txXfrm>
        <a:off x="7160749" y="-8610"/>
        <a:ext cx="1451609" cy="473438"/>
      </dsp:txXfrm>
    </dsp:sp>
    <dsp:sp modelId="{50F0874C-EDD3-4098-91BC-0E8A516DF899}">
      <dsp:nvSpPr>
        <dsp:cNvPr id="0" name=""/>
        <dsp:cNvSpPr/>
      </dsp:nvSpPr>
      <dsp:spPr>
        <a:xfrm>
          <a:off x="6901815" y="467573"/>
          <a:ext cx="1584467" cy="45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Understand retirement income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Manage spending and assets in retirement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Plan for disability, death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Use Medicare, Social Security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Develop wills and trusts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901815" y="467573"/>
        <a:ext cx="1584467" cy="45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A7E5444-915D-4151-943B-677F3D2E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995623-6482-4A1C-BFD0-6B473B67F262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C5A40A-59F1-4F6C-BC92-AF643B0B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6401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33019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9637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6256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6624C-9358-416C-B2FC-B1E4A859960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79D7-DF17-4B19-A851-5679F7A967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383B-BF4F-4661-A455-4DBBDE579F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383B-BF4F-4661-A455-4DBBDE579F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383B-BF4F-4661-A455-4DBBDE579F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1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8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6401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33019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9637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6256" indent="-233309" defTabSz="4666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68BC-41B9-4AFE-86D6-B070B2FEBA2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0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AAF9-6ED4-4CF4-A62E-AB0DA823E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AAF9-6ED4-4CF4-A62E-AB0DA823E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383B-BF4F-4661-A455-4DBBDE579F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F20BC-9EF3-4CF7-980D-54CFEF1D1A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2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79D7-DF17-4B19-A851-5679F7A967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1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7FC0C5-2FF6-43DA-A937-8DFF7FFBCFA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Calibri Ligh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7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6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21C7A6-6C17-4353-B943-4FD2AB946FCA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4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9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F49B95-D985-4D89-BC11-BF05EF3780B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Calibri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5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3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5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3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3DA8F56-A0FE-4D0F-BDBF-EBC7EED6D705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Calibri Light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Calibri Light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5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BBD0CF-DAC9-464D-BCEE-696DEB1196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FA9297-2978-4722-9582-AB9C145503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 Light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1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DD3D5B-8EC9-4761-9FC5-78C70EBF3B2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Cambria" pitchFamily="18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2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Slide Number Placeholder 22"/>
          <p:cNvSpPr txBox="1">
            <a:spLocks/>
          </p:cNvSpPr>
          <p:nvPr/>
        </p:nvSpPr>
        <p:spPr>
          <a:xfrm>
            <a:off x="7953375" y="6303963"/>
            <a:ext cx="1038225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46BA4E-46F1-4EC8-9812-D96A9C54007D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36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6F7D94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Cambr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0000"/>
        <a:buFont typeface="Courier New" pitchFamily="49" charset="0"/>
        <a:buChar char="o"/>
        <a:defRPr sz="22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7F8FA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4A66AC"/>
        </a:buClr>
        <a:buSzPct val="70000"/>
        <a:buFont typeface="Wingdings" pitchFamily="2" charset="2"/>
        <a:buChar char="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5AA2AE"/>
        </a:buClr>
        <a:buChar char="•"/>
        <a:defRPr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joinbankon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s://csd.wustl.edu/19-40/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" TargetMode="External"/><Relationship Id="rId13" Type="http://schemas.openxmlformats.org/officeDocument/2006/relationships/hyperlink" Target="https://www.flickr.com/photos/106574022@N04/11417777596" TargetMode="External"/><Relationship Id="rId18" Type="http://schemas.openxmlformats.org/officeDocument/2006/relationships/hyperlink" Target="https://pixabay.com/en/debt-eliminate-loan-deficit-payoff-37557/" TargetMode="External"/><Relationship Id="rId3" Type="http://schemas.openxmlformats.org/officeDocument/2006/relationships/hyperlink" Target="https://www.flickr.com/photos/37486024@N03/5562286542/in/photolist-6zYi6s-9twb2J-9twb17-5BeAwN/" TargetMode="External"/><Relationship Id="rId21" Type="http://schemas.openxmlformats.org/officeDocument/2006/relationships/hyperlink" Target="https://commons.wikimedia.org/wiki/File:WA-529.svg#/media/File:WA-529.svg" TargetMode="External"/><Relationship Id="rId7" Type="http://schemas.openxmlformats.org/officeDocument/2006/relationships/hyperlink" Target="https://en.wikipedia.org/wiki/User:Nenyedi" TargetMode="External"/><Relationship Id="rId12" Type="http://schemas.openxmlformats.org/officeDocument/2006/relationships/hyperlink" Target="https://creativecommons.org/licenses/by-sa/2.0/" TargetMode="External"/><Relationship Id="rId17" Type="http://schemas.openxmlformats.org/officeDocument/2006/relationships/hyperlink" Target="https://www.flickr.com/photos/stevendepolo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flickr.com/photos/stevendepolo/14810149631/in/photostream/" TargetMode="External"/><Relationship Id="rId20" Type="http://schemas.openxmlformats.org/officeDocument/2006/relationships/hyperlink" Target="https://www.flickr.com/photos/68751915@N05/662905412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49024-SOS-ATM.JPG#/media/File:49024-SOS-ATM.JPG" TargetMode="External"/><Relationship Id="rId11" Type="http://schemas.openxmlformats.org/officeDocument/2006/relationships/hyperlink" Target="https://www.flickr.com/photos/68751915@N05/" TargetMode="External"/><Relationship Id="rId24" Type="http://schemas.openxmlformats.org/officeDocument/2006/relationships/hyperlink" Target="https://www.kindpng.com/imgv/TTwoT_school-png-pic-transparent-background-school-clipart-png/" TargetMode="External"/><Relationship Id="rId5" Type="http://schemas.openxmlformats.org/officeDocument/2006/relationships/hyperlink" Target="https://creativecommons.org/licenses/by/2.0/" TargetMode="External"/><Relationship Id="rId15" Type="http://schemas.openxmlformats.org/officeDocument/2006/relationships/hyperlink" Target="https://creativecommons.org/licenses/by/2.0/?ref=ccsearch&amp;atype=rich" TargetMode="External"/><Relationship Id="rId23" Type="http://schemas.openxmlformats.org/officeDocument/2006/relationships/hyperlink" Target="http://creativecommons.org/licenses/by-sa/2.0/" TargetMode="External"/><Relationship Id="rId10" Type="http://schemas.openxmlformats.org/officeDocument/2006/relationships/hyperlink" Target="https://www.flickr.com/photos/68751915@N05/6793810655/in/photostream/" TargetMode="External"/><Relationship Id="rId19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www.flickr.com/photos/37486024@N03/" TargetMode="External"/><Relationship Id="rId9" Type="http://schemas.openxmlformats.org/officeDocument/2006/relationships/hyperlink" Target="http://www.theartdontstop.org/show_topic.php?id=10034" TargetMode="External"/><Relationship Id="rId14" Type="http://schemas.openxmlformats.org/officeDocument/2006/relationships/hyperlink" Target="https://www.flickr.com/photos/106574022@N04" TargetMode="External"/><Relationship Id="rId22" Type="http://schemas.openxmlformats.org/officeDocument/2006/relationships/hyperlink" Target="https://commons.wikimedia.org/wiki/File:Success_sign.jpg#/media/File:Success_sign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sd.wustl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Fv48ju9M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003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What </a:t>
            </a:r>
            <a:r>
              <a:rPr lang="en-US" sz="3200" dirty="0">
                <a:solidFill>
                  <a:schemeClr val="tx1"/>
                </a:solidFill>
              </a:rPr>
              <a:t>is Financial Capability </a:t>
            </a: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chemeClr val="tx1"/>
                </a:solidFill>
              </a:rPr>
              <a:t>asset building (FCAB)?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2" y="459695"/>
            <a:ext cx="3041182" cy="164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theartdontstop.org/images/gallery/1174452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92" y="397131"/>
            <a:ext cx="1984363" cy="2454281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948" y="318008"/>
            <a:ext cx="2046481" cy="24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70316" y="381000"/>
            <a:ext cx="229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1A042"/>
                </a:solidFill>
                <a:latin typeface="Cambria" pitchFamily="18" charset="0"/>
              </a:rPr>
              <a:t>Tamika</a:t>
            </a:r>
            <a:endParaRPr lang="en-US" sz="3600" dirty="0">
              <a:solidFill>
                <a:srgbClr val="81A042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8" y="3556416"/>
            <a:ext cx="2122944" cy="2203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3" y="3556416"/>
            <a:ext cx="2775870" cy="20810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8627" y="2615004"/>
            <a:ext cx="995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©Todd Berman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5" y="1201616"/>
            <a:ext cx="2850152" cy="42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farm8.staticflickr.com/7149/6629054127_6651867221_z.jpg"/>
          <p:cNvPicPr>
            <a:picLocks noChangeAspect="1" noChangeArrowheads="1"/>
          </p:cNvPicPr>
          <p:nvPr/>
        </p:nvPicPr>
        <p:blipFill rotWithShape="1">
          <a:blip r:embed="rId3" cstate="print"/>
          <a:srcRect l="12196" t="12765" r="13131" b="11522"/>
          <a:stretch/>
        </p:blipFill>
        <p:spPr bwMode="auto">
          <a:xfrm>
            <a:off x="459181" y="346336"/>
            <a:ext cx="2671948" cy="2400300"/>
          </a:xfrm>
          <a:prstGeom prst="rect">
            <a:avLst/>
          </a:prstGeom>
          <a:noFill/>
        </p:spPr>
      </p:pic>
      <p:pic>
        <p:nvPicPr>
          <p:cNvPr id="15371" name="Picture 11" descr="http://pixabay.com/static/uploads/photo/2012/04/18/18/51/free-37557_640.png?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935" y="3255567"/>
            <a:ext cx="2223654" cy="2362633"/>
          </a:xfrm>
          <a:prstGeom prst="rect">
            <a:avLst/>
          </a:prstGeom>
          <a:noFill/>
        </p:spPr>
      </p:pic>
      <p:pic>
        <p:nvPicPr>
          <p:cNvPr id="15373" name="Picture 13" descr="http://farm5.staticflickr.com/4117/4881844153_debf711b41.jpg"/>
          <p:cNvPicPr>
            <a:picLocks noChangeAspect="1" noChangeArrowheads="1"/>
          </p:cNvPicPr>
          <p:nvPr/>
        </p:nvPicPr>
        <p:blipFill rotWithShape="1">
          <a:blip r:embed="rId5" cstate="print"/>
          <a:srcRect l="15085" r="20180"/>
          <a:stretch/>
        </p:blipFill>
        <p:spPr bwMode="auto">
          <a:xfrm>
            <a:off x="6501276" y="3146960"/>
            <a:ext cx="1884682" cy="2431473"/>
          </a:xfrm>
          <a:prstGeom prst="rect">
            <a:avLst/>
          </a:prstGeom>
          <a:noFill/>
        </p:spPr>
      </p:pic>
      <p:pic>
        <p:nvPicPr>
          <p:cNvPr id="15377" name="Picture 17" descr="http://upload.wikimedia.org/wikipedia/commons/thumb/7/79/WA-529.svg/500px-WA-52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4363" y="372022"/>
            <a:ext cx="1801595" cy="20267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13117" y="47864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81A042"/>
                </a:solidFill>
                <a:latin typeface="Cambria" pitchFamily="18" charset="0"/>
              </a:rPr>
              <a:t>Abey</a:t>
            </a:r>
            <a:endParaRPr lang="en-US" sz="3600" dirty="0">
              <a:solidFill>
                <a:srgbClr val="81A042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6" y="1300301"/>
            <a:ext cx="2921360" cy="47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levels of financial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690719" cy="4572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smtClean="0"/>
              <a:t>Tamika and </a:t>
            </a:r>
            <a:r>
              <a:rPr lang="en-US" dirty="0" err="1" smtClean="0"/>
              <a:t>Abey</a:t>
            </a:r>
            <a:r>
              <a:rPr lang="en-US" dirty="0" smtClean="0"/>
              <a:t> receive “A” grades in their financial education classes.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However, </a:t>
            </a:r>
            <a:r>
              <a:rPr lang="en-US" dirty="0" err="1" smtClean="0"/>
              <a:t>Abey</a:t>
            </a:r>
            <a:r>
              <a:rPr lang="en-US" dirty="0" smtClean="0"/>
              <a:t> is financially capable, and Tamika is not.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As these examples illustrate, the price of not having financial capability can be very high.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Tamika and </a:t>
            </a:r>
            <a:r>
              <a:rPr lang="en-US" dirty="0" err="1" smtClean="0"/>
              <a:t>Abey’s</a:t>
            </a:r>
            <a:r>
              <a:rPr lang="en-US" dirty="0" smtClean="0"/>
              <a:t> experiences are clearly the </a:t>
            </a:r>
            <a:r>
              <a:rPr lang="en-US" dirty="0"/>
              <a:t>result of </a:t>
            </a:r>
            <a:r>
              <a:rPr lang="en-US" dirty="0" smtClean="0"/>
              <a:t>a different set of opportunities, not a </a:t>
            </a:r>
            <a:r>
              <a:rPr lang="en-US" dirty="0"/>
              <a:t>lack of effort or </a:t>
            </a:r>
            <a:r>
              <a:rPr lang="en-US" dirty="0" smtClean="0"/>
              <a:t>talent!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795013"/>
            <a:ext cx="955365" cy="1699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1795014"/>
            <a:ext cx="1054821" cy="1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42060"/>
          </a:xfrm>
        </p:spPr>
        <p:txBody>
          <a:bodyPr/>
          <a:lstStyle/>
          <a:p>
            <a:pPr lvl="0"/>
            <a:r>
              <a:rPr lang="en-US" dirty="0" smtClean="0"/>
              <a:t>Discussion: Encouraging financial capability and asset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105" y="1894083"/>
            <a:ext cx="850392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What are the possible structural factors that may have contributed to Tamika’s financial vulnerability?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</a:t>
            </a:r>
            <a:r>
              <a:rPr lang="en-US" dirty="0"/>
              <a:t>can we help </a:t>
            </a:r>
            <a:r>
              <a:rPr lang="en-US" dirty="0" smtClean="0"/>
              <a:t>Tamika and </a:t>
            </a:r>
            <a:r>
              <a:rPr lang="en-US" dirty="0"/>
              <a:t>other young (and older) people build financial capability and assets?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Are there FCAB programs and services aimed at children and youth in </a:t>
            </a:r>
            <a:r>
              <a:rPr lang="en-US" dirty="0"/>
              <a:t>your </a:t>
            </a:r>
            <a:r>
              <a:rPr lang="en-US" dirty="0" smtClean="0"/>
              <a:t>community? What about for adults and older adults?</a:t>
            </a:r>
          </a:p>
        </p:txBody>
      </p:sp>
    </p:spTree>
    <p:extLst>
      <p:ext uri="{BB962C8B-B14F-4D97-AF65-F5344CB8AC3E}">
        <p14:creationId xmlns:p14="http://schemas.microsoft.com/office/powerpoint/2010/main" val="19950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659607"/>
            <a:ext cx="8534400" cy="569119"/>
          </a:xfrm>
        </p:spPr>
        <p:txBody>
          <a:bodyPr/>
          <a:lstStyle/>
          <a:p>
            <a:r>
              <a:rPr lang="en-US" dirty="0" smtClean="0"/>
              <a:t>Financial capability is a developmental process that occurs at every life stage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54901"/>
              </p:ext>
            </p:extLst>
          </p:nvPr>
        </p:nvGraphicFramePr>
        <p:xfrm>
          <a:off x="109538" y="1392730"/>
          <a:ext cx="8858250" cy="499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9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8" y="163284"/>
            <a:ext cx="8926622" cy="1104228"/>
          </a:xfrm>
        </p:spPr>
        <p:txBody>
          <a:bodyPr/>
          <a:lstStyle/>
          <a:p>
            <a:r>
              <a:rPr lang="en-US" sz="3200" dirty="0" smtClean="0">
                <a:solidFill>
                  <a:srgbClr val="81A042"/>
                </a:solidFill>
              </a:rPr>
              <a:t>FCAB and social work practice: </a:t>
            </a:r>
            <a:br>
              <a:rPr lang="en-US" sz="3200" dirty="0" smtClean="0">
                <a:solidFill>
                  <a:srgbClr val="81A042"/>
                </a:solidFill>
              </a:rPr>
            </a:br>
            <a:r>
              <a:rPr lang="en-US" sz="3200" dirty="0" smtClean="0">
                <a:solidFill>
                  <a:srgbClr val="81A042"/>
                </a:solidFill>
              </a:rPr>
              <a:t>Improving people’s ability and opportunity to act</a:t>
            </a:r>
            <a:endParaRPr lang="en-SG" sz="3200" i="1" dirty="0">
              <a:solidFill>
                <a:srgbClr val="81A0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292" y="1976605"/>
            <a:ext cx="3878180" cy="4516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950" dirty="0">
                <a:cs typeface="Calibri Light" panose="020F0302020204030204" pitchFamily="34" charset="0"/>
              </a:rPr>
              <a:t>Develop and advocate for</a:t>
            </a:r>
            <a:r>
              <a:rPr lang="en-US" sz="1950" i="1" dirty="0">
                <a:cs typeface="Calibri Light" panose="020F0302020204030204" pitchFamily="34" charset="0"/>
              </a:rPr>
              <a:t> </a:t>
            </a:r>
            <a:r>
              <a:rPr lang="en-US" sz="1950" i="1" dirty="0" smtClean="0">
                <a:cs typeface="Calibri Light" panose="020F0302020204030204" pitchFamily="34" charset="0"/>
              </a:rPr>
              <a:t>accessible, inclusive </a:t>
            </a:r>
            <a:r>
              <a:rPr lang="en-US" sz="1950" dirty="0">
                <a:cs typeface="Calibri Light" panose="020F0302020204030204" pitchFamily="34" charset="0"/>
              </a:rPr>
              <a:t>and </a:t>
            </a:r>
            <a:r>
              <a:rPr lang="en-US" sz="1950" i="1" dirty="0">
                <a:cs typeface="Calibri Light" panose="020F0302020204030204" pitchFamily="34" charset="0"/>
              </a:rPr>
              <a:t>progressive </a:t>
            </a:r>
            <a:r>
              <a:rPr lang="en-US" sz="1950" dirty="0">
                <a:cs typeface="Calibri Light" panose="020F0302020204030204" pitchFamily="34" charset="0"/>
              </a:rPr>
              <a:t>programs and policies for:</a:t>
            </a:r>
          </a:p>
          <a:p>
            <a:pPr marL="257175" lvl="1" indent="-257175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 Light" panose="020F0302020204030204" pitchFamily="34" charset="0"/>
              </a:rPr>
              <a:t>Income support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Lein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 et al., 2015)</a:t>
            </a:r>
          </a:p>
          <a:p>
            <a:pPr marL="257175" lvl="1" indent="-257175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 Light" panose="020F0302020204030204" pitchFamily="34" charset="0"/>
              </a:rPr>
              <a:t>Financial services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Friedline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Despard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&amp; West, 2017)</a:t>
            </a:r>
            <a:endParaRPr lang="en-US" sz="1400" dirty="0">
              <a:cs typeface="Calibri Light" panose="020F0302020204030204" pitchFamily="34" charset="0"/>
            </a:endParaRPr>
          </a:p>
          <a:p>
            <a:pPr marL="257175" lvl="1" indent="-257175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 Light" panose="020F0302020204030204" pitchFamily="34" charset="0"/>
              </a:rPr>
              <a:t>Asset </a:t>
            </a:r>
            <a:r>
              <a:rPr lang="en-US" sz="1800" dirty="0">
                <a:cs typeface="Calibri Light" panose="020F0302020204030204" pitchFamily="34" charset="0"/>
              </a:rPr>
              <a:t>building</a:t>
            </a:r>
            <a:r>
              <a:rPr lang="en-US" sz="1400" dirty="0">
                <a:cs typeface="Calibri Light" panose="020F030202020403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Sherraden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et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al.,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2018)</a:t>
            </a:r>
            <a:r>
              <a:rPr lang="en-US" sz="1800" dirty="0">
                <a:cs typeface="Calibri Light" panose="020F0302020204030204" pitchFamily="34" charset="0"/>
              </a:rPr>
              <a:t> </a:t>
            </a:r>
          </a:p>
          <a:p>
            <a:pPr marL="257175" lvl="1" indent="-257175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 Light" panose="020F0302020204030204" pitchFamily="34" charset="0"/>
              </a:rPr>
              <a:t>Employment/business development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Sherraden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 &amp; Sanders,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2010)</a:t>
            </a:r>
          </a:p>
          <a:p>
            <a:pPr marL="257175" lvl="1" indent="-257175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 Light" panose="020F0302020204030204" pitchFamily="34" charset="0"/>
              </a:rPr>
              <a:t>Financial </a:t>
            </a:r>
            <a:r>
              <a:rPr lang="en-US" sz="1800" dirty="0">
                <a:cs typeface="Calibri Light" panose="020F0302020204030204" pitchFamily="34" charset="0"/>
              </a:rPr>
              <a:t>education and counseling programs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 panose="020F0302020204030204" pitchFamily="34" charset="0"/>
              </a:rPr>
              <a:t>(Zhan et al., 2006)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9701" y="1920165"/>
            <a:ext cx="3858705" cy="4578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950" dirty="0">
                <a:latin typeface="Calibri Light" panose="020F0302020204030204" pitchFamily="34" charset="0"/>
                <a:cs typeface="Calibri Light" panose="020F0302020204030204" pitchFamily="34" charset="0"/>
              </a:rPr>
              <a:t>Work with clients and communities to improve financial </a:t>
            </a:r>
            <a:r>
              <a:rPr lang="en-US" sz="1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knowledge and skills: </a:t>
            </a:r>
            <a:endParaRPr lang="en-US" sz="1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6688" indent="-1666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 client financial condition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(Scanlon &amp; Sanders 2017; Parker et al., 2016; CFPB, 2018)</a:t>
            </a:r>
          </a:p>
          <a:p>
            <a:pPr marL="166688" indent="-1666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Teach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financial management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(Lusardi et al., 2010)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6688" indent="-1666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Help clients:</a:t>
            </a:r>
          </a:p>
          <a:p>
            <a:pPr marL="457200" indent="-169863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and meet goals </a:t>
            </a:r>
          </a:p>
          <a:p>
            <a:pPr marL="457200" indent="-169863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spending plans </a:t>
            </a:r>
          </a:p>
          <a:p>
            <a:pPr marL="457200" indent="-169863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Resolve financial problems and conflicts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Klontz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Britt, &amp; Archuleta, 2015; Nelson et al., 2015)</a:t>
            </a:r>
          </a:p>
          <a:p>
            <a:pPr marL="457200" indent="-169863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Generate income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enable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asset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accumulation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291" y="1623191"/>
            <a:ext cx="2018181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“Macro” Practice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253" y="1578039"/>
            <a:ext cx="1920398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“Micro” Practice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38" y="2449689"/>
            <a:ext cx="710309" cy="41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5865"/>
            <a:ext cx="8534400" cy="1039380"/>
          </a:xfrm>
        </p:spPr>
        <p:txBody>
          <a:bodyPr/>
          <a:lstStyle/>
          <a:p>
            <a:r>
              <a:rPr lang="en-US" dirty="0" smtClean="0"/>
              <a:t>Research on the </a:t>
            </a:r>
            <a:br>
              <a:rPr lang="en-US" dirty="0" smtClean="0"/>
            </a:br>
            <a:r>
              <a:rPr lang="en-US" dirty="0" smtClean="0"/>
              <a:t>building blocks of financial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66898"/>
            <a:ext cx="8503920" cy="4529508"/>
          </a:xfrm>
        </p:spPr>
        <p:txBody>
          <a:bodyPr/>
          <a:lstStyle/>
          <a:p>
            <a:r>
              <a:rPr lang="en-US" dirty="0" smtClean="0"/>
              <a:t>Ability to act</a:t>
            </a:r>
          </a:p>
          <a:p>
            <a:pPr lvl="1"/>
            <a:r>
              <a:rPr lang="en-US" dirty="0" smtClean="0"/>
              <a:t>Financial education</a:t>
            </a:r>
          </a:p>
          <a:p>
            <a:pPr lvl="1"/>
            <a:r>
              <a:rPr lang="en-US" dirty="0" smtClean="0"/>
              <a:t>Financial guidance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Opportunity to act</a:t>
            </a:r>
          </a:p>
          <a:p>
            <a:pPr lvl="1"/>
            <a:r>
              <a:rPr lang="en-US" dirty="0" smtClean="0"/>
              <a:t>Financial products and services</a:t>
            </a:r>
          </a:p>
          <a:p>
            <a:pPr lvl="1"/>
            <a:r>
              <a:rPr lang="en-US" dirty="0" smtClean="0"/>
              <a:t>Financial policies and programs</a:t>
            </a:r>
          </a:p>
          <a:p>
            <a:pPr lvl="1"/>
            <a:r>
              <a:rPr lang="en-US" dirty="0" smtClean="0"/>
              <a:t>Asset building policies and programs</a:t>
            </a:r>
          </a:p>
          <a:p>
            <a:pPr>
              <a:spcBef>
                <a:spcPts val="1200"/>
              </a:spcBef>
            </a:pPr>
            <a:r>
              <a:rPr lang="en-US" dirty="0"/>
              <a:t>Ability and </a:t>
            </a:r>
            <a:r>
              <a:rPr lang="en-US" dirty="0" smtClean="0"/>
              <a:t>opportunity </a:t>
            </a:r>
            <a:r>
              <a:rPr lang="en-US" dirty="0"/>
              <a:t>to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Combining financial education and financial services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04" y="1773218"/>
            <a:ext cx="2710928" cy="29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2677"/>
            <a:ext cx="6454178" cy="1039380"/>
          </a:xfrm>
        </p:spPr>
        <p:txBody>
          <a:bodyPr/>
          <a:lstStyle/>
          <a:p>
            <a:r>
              <a:rPr lang="en-US" dirty="0" smtClean="0"/>
              <a:t>What we know from research: </a:t>
            </a:r>
            <a:br>
              <a:rPr lang="en-US" dirty="0" smtClean="0"/>
            </a:br>
            <a:r>
              <a:rPr lang="en-US" dirty="0" smtClean="0"/>
              <a:t>Financial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19471"/>
            <a:ext cx="8534400" cy="5261027"/>
          </a:xfrm>
        </p:spPr>
        <p:txBody>
          <a:bodyPr/>
          <a:lstStyle/>
          <a:p>
            <a:r>
              <a:rPr lang="en-US" dirty="0" smtClean="0"/>
              <a:t>Financial education research examines effects on financial literacy and behaviors. </a:t>
            </a:r>
          </a:p>
          <a:p>
            <a:pPr marL="457200" lvl="1"/>
            <a:r>
              <a:rPr lang="en-US" sz="2400" dirty="0"/>
              <a:t>Experiential </a:t>
            </a:r>
            <a:r>
              <a:rPr lang="en-US" sz="2400" dirty="0" smtClean="0"/>
              <a:t>and </a:t>
            </a:r>
            <a:r>
              <a:rPr lang="en-US" sz="2400" dirty="0"/>
              <a:t>participatory learning methods are particularly effective </a:t>
            </a:r>
            <a:r>
              <a:rPr lang="en-US" sz="1800" dirty="0"/>
              <a:t>(CFPB, 2013; Kolb &amp; Kolb, 2009).</a:t>
            </a:r>
          </a:p>
          <a:p>
            <a:pPr marL="457200" lvl="1"/>
            <a:r>
              <a:rPr lang="en-US" sz="2400" dirty="0" smtClean="0"/>
              <a:t>Success </a:t>
            </a:r>
            <a:r>
              <a:rPr lang="en-US" sz="2400" dirty="0"/>
              <a:t>factors include teacher preparation, rigorous program implementation, and relevant content </a:t>
            </a:r>
            <a:r>
              <a:rPr lang="en-US" sz="1800" dirty="0" smtClean="0"/>
              <a:t>(CFPB, </a:t>
            </a:r>
            <a:r>
              <a:rPr lang="en-US" sz="1800" dirty="0"/>
              <a:t>2019; </a:t>
            </a:r>
            <a:r>
              <a:rPr lang="en-US" sz="1800" dirty="0" err="1"/>
              <a:t>Fernandes</a:t>
            </a:r>
            <a:r>
              <a:rPr lang="en-US" sz="1800" dirty="0"/>
              <a:t> et al., </a:t>
            </a:r>
            <a:r>
              <a:rPr lang="en-US" sz="1800" dirty="0" smtClean="0"/>
              <a:t>2014; </a:t>
            </a:r>
            <a:r>
              <a:rPr lang="en-US" sz="1800" dirty="0" err="1"/>
              <a:t>Kasman</a:t>
            </a:r>
            <a:r>
              <a:rPr lang="en-US" sz="1800" dirty="0"/>
              <a:t> et al., 2018; </a:t>
            </a:r>
            <a:r>
              <a:rPr lang="en-US" sz="1800" dirty="0" smtClean="0"/>
              <a:t>Lusardi</a:t>
            </a:r>
            <a:r>
              <a:rPr lang="en-US" sz="1800" dirty="0"/>
              <a:t>, </a:t>
            </a:r>
            <a:r>
              <a:rPr lang="en-US" sz="1800" dirty="0" smtClean="0"/>
              <a:t>2019; </a:t>
            </a:r>
            <a:r>
              <a:rPr lang="en-US" sz="1800" dirty="0"/>
              <a:t>Urban, 2018).</a:t>
            </a:r>
          </a:p>
          <a:p>
            <a:pPr marL="457200">
              <a:buClr>
                <a:schemeClr val="accent3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400" dirty="0" smtClean="0"/>
              <a:t>Positive </a:t>
            </a:r>
            <a:r>
              <a:rPr lang="en-US" sz="2400" dirty="0"/>
              <a:t>impacts on financial literacy and behavior depend on timing of financial education </a:t>
            </a:r>
            <a:r>
              <a:rPr lang="en-US" sz="2400" dirty="0" smtClean="0"/>
              <a:t>(“just </a:t>
            </a:r>
            <a:r>
              <a:rPr lang="en-US" sz="2400" dirty="0"/>
              <a:t>in time”) </a:t>
            </a:r>
            <a:r>
              <a:rPr lang="en-US" sz="1800" dirty="0"/>
              <a:t>(Kaiser &amp; </a:t>
            </a:r>
            <a:r>
              <a:rPr lang="en-US" sz="1800" dirty="0" err="1"/>
              <a:t>Menkhoff</a:t>
            </a:r>
            <a:r>
              <a:rPr lang="en-US" sz="1800" dirty="0"/>
              <a:t>, 2017).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Experiments and standardized measures can better assess outcomes and true impacts of financial education </a:t>
            </a:r>
            <a:r>
              <a:rPr lang="en-US" sz="1800" dirty="0" smtClean="0"/>
              <a:t>(</a:t>
            </a:r>
            <a:r>
              <a:rPr lang="en-US" sz="1800" dirty="0" err="1" smtClean="0"/>
              <a:t>Fernandes</a:t>
            </a:r>
            <a:r>
              <a:rPr lang="en-US" sz="1800" dirty="0" smtClean="0"/>
              <a:t> et al., 2014; Kaiser &amp; </a:t>
            </a:r>
            <a:r>
              <a:rPr lang="en-US" sz="1800" dirty="0" err="1" smtClean="0"/>
              <a:t>Menkhoff</a:t>
            </a:r>
            <a:r>
              <a:rPr lang="en-US" sz="1800" dirty="0" smtClean="0"/>
              <a:t>, 2017; Miller et al., 2014). </a:t>
            </a:r>
          </a:p>
          <a:p>
            <a:pPr marL="457200">
              <a:buClr>
                <a:schemeClr val="accent3"/>
              </a:buClr>
              <a:buSzPct val="70000"/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pPr marL="457200">
              <a:buClr>
                <a:schemeClr val="accent3"/>
              </a:buClr>
              <a:buSzPct val="70000"/>
              <a:buFont typeface="Courier New" panose="02070309020205020404" pitchFamily="49" charset="0"/>
              <a:buChar char="o"/>
            </a:pPr>
            <a:endParaRPr lang="en-US" sz="18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23" y="275345"/>
            <a:ext cx="1917708" cy="9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5864"/>
            <a:ext cx="6852210" cy="1119779"/>
          </a:xfrm>
        </p:spPr>
        <p:txBody>
          <a:bodyPr/>
          <a:lstStyle/>
          <a:p>
            <a:r>
              <a:rPr lang="en-US" dirty="0" smtClean="0"/>
              <a:t>What we know from research: </a:t>
            </a:r>
            <a:br>
              <a:rPr lang="en-US" dirty="0" smtClean="0"/>
            </a:br>
            <a:r>
              <a:rPr lang="en-US" dirty="0" smtClean="0"/>
              <a:t>Financial education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8177" y="3471337"/>
            <a:ext cx="8427367" cy="27229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Some studies indicate improved </a:t>
            </a:r>
            <a:r>
              <a:rPr lang="en-US" dirty="0"/>
              <a:t>credit management, higher credit scores, and lower use of payday loans </a:t>
            </a:r>
            <a:r>
              <a:rPr lang="en-US" sz="1800" dirty="0"/>
              <a:t>(Urban, 2018; Harvey, 2019).</a:t>
            </a:r>
          </a:p>
          <a:p>
            <a:r>
              <a:rPr lang="en-US" dirty="0" smtClean="0"/>
              <a:t>Variations </a:t>
            </a:r>
            <a:r>
              <a:rPr lang="en-US" dirty="0"/>
              <a:t>in the ways that states implement high school personal finance education policies can affect learning outcomes </a:t>
            </a:r>
            <a:r>
              <a:rPr lang="en-US" sz="1800" dirty="0"/>
              <a:t>(Urban, 2018).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11" y="666350"/>
            <a:ext cx="2158409" cy="2158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177" y="1961608"/>
            <a:ext cx="62653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As of 2020, 21 states required high school students to take a course in personal finance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(Council for Economic Education, 2020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4" y="155865"/>
            <a:ext cx="8530403" cy="1039380"/>
          </a:xfrm>
        </p:spPr>
        <p:txBody>
          <a:bodyPr/>
          <a:lstStyle/>
          <a:p>
            <a:r>
              <a:rPr lang="en-US" dirty="0" smtClean="0"/>
              <a:t>What we know from research: </a:t>
            </a:r>
            <a:br>
              <a:rPr lang="en-US" dirty="0" smtClean="0"/>
            </a:br>
            <a:r>
              <a:rPr lang="en-US" dirty="0" smtClean="0"/>
              <a:t>Financial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257" y="1336093"/>
            <a:ext cx="8827135" cy="49813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Financial guidance/mentoring can substitute for lack of family modeling </a:t>
            </a:r>
            <a:r>
              <a:rPr lang="en-US" sz="1800" dirty="0" smtClean="0"/>
              <a:t>(Collins &amp; O-Rourke, 2009).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Credit issues often drive requests for guidance </a:t>
            </a:r>
            <a:r>
              <a:rPr lang="en-US" sz="1800" dirty="0" smtClean="0"/>
              <a:t>(</a:t>
            </a:r>
            <a:r>
              <a:rPr lang="en-US" sz="1800" dirty="0" err="1" smtClean="0"/>
              <a:t>Theodos</a:t>
            </a:r>
            <a:r>
              <a:rPr lang="en-US" sz="1800" dirty="0" smtClean="0"/>
              <a:t> et al., 2015).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Financial coaching can reduce debt, increase savings, and improve </a:t>
            </a:r>
            <a:r>
              <a:rPr lang="en-US" sz="2600" dirty="0"/>
              <a:t>money </a:t>
            </a:r>
            <a:r>
              <a:rPr lang="en-US" sz="2600" dirty="0" smtClean="0"/>
              <a:t>management</a:t>
            </a:r>
            <a:r>
              <a:rPr lang="en-US" sz="2600" dirty="0"/>
              <a:t> </a:t>
            </a:r>
            <a:r>
              <a:rPr lang="en-US" sz="2600" dirty="0" smtClean="0"/>
              <a:t>and sense of financial </a:t>
            </a:r>
            <a:r>
              <a:rPr lang="en-US" sz="2600" dirty="0"/>
              <a:t>well-being </a:t>
            </a:r>
            <a:r>
              <a:rPr lang="en-US" sz="1800" dirty="0" smtClean="0"/>
              <a:t>(</a:t>
            </a:r>
            <a:r>
              <a:rPr lang="en-US" sz="1800" dirty="0" err="1" smtClean="0"/>
              <a:t>Theodos</a:t>
            </a:r>
            <a:r>
              <a:rPr lang="en-US" sz="1800" dirty="0" smtClean="0"/>
              <a:t> </a:t>
            </a:r>
            <a:r>
              <a:rPr lang="en-US" sz="1800" dirty="0"/>
              <a:t>et al., 2015</a:t>
            </a:r>
            <a:r>
              <a:rPr lang="en-US" sz="1800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In one year, financial empowerment services in 5 cities reduced $5.5 million debt and $750,000 household savings for 8,000 people </a:t>
            </a:r>
            <a:r>
              <a:rPr lang="en-US" sz="1600" dirty="0"/>
              <a:t>(</a:t>
            </a:r>
            <a:r>
              <a:rPr lang="en-US" sz="1600" dirty="0" err="1"/>
              <a:t>Mintz</a:t>
            </a:r>
            <a:r>
              <a:rPr lang="en-US" sz="1600" dirty="0"/>
              <a:t>, 2014).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Financial guidelines, </a:t>
            </a:r>
            <a:r>
              <a:rPr lang="en-US" sz="2600" dirty="0"/>
              <a:t>text </a:t>
            </a:r>
            <a:r>
              <a:rPr lang="en-US" sz="2600" dirty="0" smtClean="0"/>
              <a:t>messages, and deposit reminders </a:t>
            </a:r>
            <a:r>
              <a:rPr lang="en-US" sz="2600" dirty="0"/>
              <a:t>can improve financial outcomes </a:t>
            </a:r>
            <a:r>
              <a:rPr lang="en-US" sz="1800" dirty="0" smtClean="0"/>
              <a:t>(</a:t>
            </a:r>
            <a:r>
              <a:rPr lang="en-US" sz="1800" dirty="0"/>
              <a:t>CFPB, 2017; Rodriguez &amp; Saavedra, 2019).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Bent-Up Arrow 14"/>
          <p:cNvSpPr/>
          <p:nvPr/>
        </p:nvSpPr>
        <p:spPr>
          <a:xfrm>
            <a:off x="7530353" y="309795"/>
            <a:ext cx="1194637" cy="809000"/>
          </a:xfrm>
          <a:prstGeom prst="bentUpArrow">
            <a:avLst/>
          </a:prstGeom>
          <a:solidFill>
            <a:srgbClr val="81A04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Person-in-environment </a:t>
            </a:r>
          </a:p>
          <a:p>
            <a:pPr lvl="0"/>
            <a:r>
              <a:rPr lang="en-US" dirty="0" smtClean="0"/>
              <a:t>Ability to act </a:t>
            </a:r>
          </a:p>
          <a:p>
            <a:pPr lvl="0"/>
            <a:r>
              <a:rPr lang="en-US" dirty="0" smtClean="0"/>
              <a:t>Opportunity to act </a:t>
            </a:r>
          </a:p>
          <a:p>
            <a:pPr lvl="0"/>
            <a:r>
              <a:rPr lang="en-US" dirty="0" smtClean="0"/>
              <a:t>Financial capability framework</a:t>
            </a:r>
          </a:p>
          <a:p>
            <a:pPr lvl="0"/>
            <a:r>
              <a:rPr lang="en-US" dirty="0" smtClean="0"/>
              <a:t>Asset building</a:t>
            </a:r>
          </a:p>
          <a:p>
            <a:pPr lvl="0"/>
            <a:r>
              <a:rPr lang="en-US" dirty="0" smtClean="0"/>
              <a:t>What we know from research</a:t>
            </a:r>
          </a:p>
          <a:p>
            <a:pPr lvl="0"/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166255"/>
            <a:ext cx="7205831" cy="1039379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</a:t>
            </a:r>
            <a:r>
              <a:rPr lang="en-US" dirty="0"/>
              <a:t>know from </a:t>
            </a:r>
            <a:r>
              <a:rPr lang="en-US" dirty="0" smtClean="0"/>
              <a:t>research: </a:t>
            </a:r>
            <a:br>
              <a:rPr lang="en-US" dirty="0" smtClean="0"/>
            </a:br>
            <a:r>
              <a:rPr lang="en-US" dirty="0" smtClean="0"/>
              <a:t>Financial products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30227"/>
            <a:ext cx="8503920" cy="47876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People who do not own bank accounts use </a:t>
            </a:r>
            <a:r>
              <a:rPr lang="en-US" dirty="0" smtClean="0"/>
              <a:t>often costly and risky alternate </a:t>
            </a:r>
            <a:r>
              <a:rPr lang="en-US" dirty="0"/>
              <a:t>financial </a:t>
            </a:r>
            <a:r>
              <a:rPr lang="en-US" dirty="0" smtClean="0"/>
              <a:t>services </a:t>
            </a:r>
            <a:r>
              <a:rPr lang="en-US" sz="1800" dirty="0"/>
              <a:t>(Council of Economic Advisors, 2016; Office of the Inspector </a:t>
            </a:r>
            <a:r>
              <a:rPr lang="en-US" sz="1800" dirty="0" smtClean="0"/>
              <a:t>General, US Postal </a:t>
            </a:r>
            <a:r>
              <a:rPr lang="en-US" sz="1800" dirty="0"/>
              <a:t>Service, 2014). </a:t>
            </a:r>
            <a:endParaRPr lang="en-US" sz="1800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Access to safe and affordable products/services </a:t>
            </a:r>
            <a:r>
              <a:rPr lang="en-US" dirty="0"/>
              <a:t>enables </a:t>
            </a:r>
            <a:r>
              <a:rPr lang="en-US" dirty="0" smtClean="0"/>
              <a:t>people to safely manage </a:t>
            </a:r>
            <a:r>
              <a:rPr lang="en-US" dirty="0"/>
              <a:t>household resources</a:t>
            </a:r>
            <a:r>
              <a:rPr lang="en-US" dirty="0" smtClean="0"/>
              <a:t>, </a:t>
            </a:r>
            <a:r>
              <a:rPr lang="en-US" dirty="0"/>
              <a:t>and accumulate </a:t>
            </a:r>
            <a:r>
              <a:rPr lang="en-US" dirty="0" smtClean="0"/>
              <a:t>assets</a:t>
            </a:r>
            <a:r>
              <a:rPr lang="en-US" sz="1800" dirty="0" smtClean="0"/>
              <a:t> </a:t>
            </a:r>
            <a:r>
              <a:rPr lang="en-US" sz="1800" dirty="0"/>
              <a:t>(Barr &amp; Blank, 2009</a:t>
            </a:r>
            <a:r>
              <a:rPr lang="en-US" sz="1800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More mainstream financial institutions offer innovations, such as </a:t>
            </a:r>
            <a:r>
              <a:rPr lang="en-US" dirty="0" smtClean="0">
                <a:hlinkClick r:id="rId2"/>
              </a:rPr>
              <a:t>Bank On</a:t>
            </a:r>
            <a:r>
              <a:rPr lang="en-US" dirty="0" smtClean="0"/>
              <a:t>, small dollar loans, and mobile services </a:t>
            </a:r>
            <a:r>
              <a:rPr lang="en-US" sz="1800" dirty="0" smtClean="0"/>
              <a:t>(</a:t>
            </a:r>
            <a:r>
              <a:rPr lang="en-US" sz="1800" dirty="0" err="1" smtClean="0"/>
              <a:t>Erwitt</a:t>
            </a:r>
            <a:r>
              <a:rPr lang="en-US" sz="1800" dirty="0" smtClean="0"/>
              <a:t>, Plat</a:t>
            </a:r>
            <a:r>
              <a:rPr lang="en-US" sz="1800" dirty="0"/>
              <a:t>, </a:t>
            </a:r>
            <a:r>
              <a:rPr lang="en-US" sz="1800" dirty="0" smtClean="0"/>
              <a:t>Bradley</a:t>
            </a:r>
            <a:r>
              <a:rPr lang="en-US" sz="1800" dirty="0"/>
              <a:t>, </a:t>
            </a:r>
            <a:r>
              <a:rPr lang="en-US" sz="1800" dirty="0" smtClean="0"/>
              <a:t>Diner</a:t>
            </a:r>
            <a:r>
              <a:rPr lang="en-US" sz="1800" dirty="0"/>
              <a:t>, </a:t>
            </a:r>
            <a:r>
              <a:rPr lang="en-US" sz="1800" dirty="0" smtClean="0"/>
              <a:t>&amp; </a:t>
            </a:r>
            <a:r>
              <a:rPr lang="en-US" sz="1800" dirty="0"/>
              <a:t>Covington, </a:t>
            </a:r>
            <a:r>
              <a:rPr lang="en-US" sz="1800" dirty="0" smtClean="0"/>
              <a:t>2018; FDIC, 2009; </a:t>
            </a:r>
            <a:r>
              <a:rPr lang="en-US" sz="1800" dirty="0" err="1" smtClean="0"/>
              <a:t>Tescher</a:t>
            </a:r>
            <a:r>
              <a:rPr lang="en-US" sz="1800" dirty="0" smtClean="0"/>
              <a:t>, 2019).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FinTech</a:t>
            </a:r>
            <a:r>
              <a:rPr lang="en-US" dirty="0"/>
              <a:t> </a:t>
            </a:r>
            <a:r>
              <a:rPr lang="en-US" dirty="0" smtClean="0"/>
              <a:t>offers cost-effective non-bank products, such as mobile wallet, payment cards </a:t>
            </a:r>
            <a:r>
              <a:rPr lang="en-US" sz="1800" dirty="0" smtClean="0"/>
              <a:t>(PwC, 2016; Reilly, 2019).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79" y="231422"/>
            <a:ext cx="1620294" cy="14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39849"/>
            <a:ext cx="8534400" cy="1069273"/>
          </a:xfrm>
        </p:spPr>
        <p:txBody>
          <a:bodyPr/>
          <a:lstStyle/>
          <a:p>
            <a:r>
              <a:rPr lang="en-US" altLang="zh-TW" dirty="0"/>
              <a:t>What we know from research: </a:t>
            </a:r>
            <a:br>
              <a:rPr lang="en-US" altLang="zh-TW" dirty="0"/>
            </a:br>
            <a:r>
              <a:rPr lang="en-US" altLang="zh-TW" dirty="0"/>
              <a:t>Financial </a:t>
            </a:r>
            <a:r>
              <a:rPr lang="en-US" altLang="zh-TW" dirty="0" smtClean="0"/>
              <a:t>capability policies and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2232" y="1527047"/>
            <a:ext cx="8503920" cy="48926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sz="2800" dirty="0"/>
              <a:t>Federal </a:t>
            </a:r>
            <a:r>
              <a:rPr lang="en-US" altLang="zh-TW" sz="2800" dirty="0" smtClean="0"/>
              <a:t>matched savings program </a:t>
            </a:r>
            <a:r>
              <a:rPr lang="en-US" altLang="zh-TW" sz="2800" dirty="0"/>
              <a:t>increased savings, reduced use of check-cashing services and material hardship, and improved perception of financial security </a:t>
            </a:r>
            <a:r>
              <a:rPr lang="en-US" altLang="zh-TW" sz="2000" dirty="0"/>
              <a:t>(Mills et </a:t>
            </a:r>
            <a:r>
              <a:rPr lang="en-US" altLang="zh-TW" sz="2000" dirty="0" smtClean="0"/>
              <a:t>al., </a:t>
            </a:r>
            <a:r>
              <a:rPr lang="en-US" altLang="zh-TW" sz="2000" dirty="0"/>
              <a:t>2016).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CARD </a:t>
            </a:r>
            <a:r>
              <a:rPr lang="en-US" dirty="0"/>
              <a:t>Act of 2009 protects consumers from abusive lending practices, reduces credit card costs, and increases fee </a:t>
            </a:r>
            <a:r>
              <a:rPr lang="en-US" dirty="0" smtClean="0"/>
              <a:t>transparency </a:t>
            </a:r>
            <a:r>
              <a:rPr lang="en-US" sz="2000" dirty="0" smtClean="0"/>
              <a:t>(CFPB, 2015).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dirty="0" smtClean="0"/>
              <a:t>Policies, such as the Dodd Frank Act 2010, allow CFPB to provide </a:t>
            </a:r>
            <a:r>
              <a:rPr lang="en-US" dirty="0"/>
              <a:t>financial </a:t>
            </a:r>
            <a:r>
              <a:rPr lang="en-US" dirty="0" smtClean="0"/>
              <a:t>protections </a:t>
            </a:r>
            <a:r>
              <a:rPr lang="en-US" sz="1800" dirty="0" smtClean="0"/>
              <a:t>(e.g., settled with Equifax and TransUnion to pay $17.6 million to harmed consumers; CFPB, 2017).</a:t>
            </a:r>
          </a:p>
          <a:p>
            <a:endParaRPr lang="en-US" sz="1800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700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39849"/>
            <a:ext cx="8534400" cy="1069273"/>
          </a:xfrm>
        </p:spPr>
        <p:txBody>
          <a:bodyPr/>
          <a:lstStyle/>
          <a:p>
            <a:r>
              <a:rPr lang="en-US" altLang="zh-TW" dirty="0"/>
              <a:t>What we know from research: </a:t>
            </a:r>
            <a:br>
              <a:rPr lang="en-US" altLang="zh-TW" dirty="0"/>
            </a:br>
            <a:r>
              <a:rPr lang="en-US" altLang="zh-TW" dirty="0" smtClean="0"/>
              <a:t>Asset-building policies and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4175" y="2792927"/>
            <a:ext cx="850392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savings account in </a:t>
            </a:r>
            <a:r>
              <a:rPr lang="en-US" dirty="0" smtClean="0"/>
              <a:t>a child’s </a:t>
            </a:r>
            <a:r>
              <a:rPr lang="en-US" dirty="0"/>
              <a:t>name is associated with college </a:t>
            </a:r>
            <a:r>
              <a:rPr lang="en-US" dirty="0" smtClean="0"/>
              <a:t>attendance </a:t>
            </a:r>
            <a:r>
              <a:rPr lang="en-US" dirty="0"/>
              <a:t>and completion </a:t>
            </a:r>
            <a:r>
              <a:rPr lang="en-US" sz="1800" dirty="0"/>
              <a:t>(Elliott &amp; Beverly, 2011).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Child Development Accounts (CDAs) facilitate </a:t>
            </a:r>
            <a:r>
              <a:rPr lang="en-US" dirty="0"/>
              <a:t>access and reduce asset </a:t>
            </a:r>
            <a:r>
              <a:rPr lang="en-US" dirty="0" smtClean="0"/>
              <a:t>inequality</a:t>
            </a:r>
            <a:r>
              <a:rPr lang="en-US" sz="1400" dirty="0" smtClean="0"/>
              <a:t> </a:t>
            </a:r>
            <a:r>
              <a:rPr lang="en-US" sz="1800" dirty="0"/>
              <a:t>(Clancy, Sherraden, &amp; Beverly, 2019</a:t>
            </a:r>
            <a:r>
              <a:rPr lang="en-US" sz="1800" dirty="0" smtClean="0"/>
              <a:t>).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dirty="0"/>
              <a:t>CDAs </a:t>
            </a:r>
            <a:r>
              <a:rPr lang="en-US" dirty="0">
                <a:hlinkClick r:id="rId3"/>
              </a:rPr>
              <a:t>positively impact </a:t>
            </a:r>
            <a:r>
              <a:rPr lang="en-US" dirty="0"/>
              <a:t>mother’s mental health, educational expectations of child, and child development, especially for </a:t>
            </a:r>
            <a:r>
              <a:rPr lang="en-US" dirty="0" smtClean="0"/>
              <a:t>low-income families </a:t>
            </a:r>
            <a:r>
              <a:rPr lang="en-US" sz="1800" dirty="0" smtClean="0"/>
              <a:t>(</a:t>
            </a:r>
            <a:r>
              <a:rPr lang="en-US" sz="1800" dirty="0"/>
              <a:t>Huang </a:t>
            </a:r>
            <a:r>
              <a:rPr lang="en-US" sz="1800" dirty="0" smtClean="0"/>
              <a:t>et al., </a:t>
            </a:r>
            <a:r>
              <a:rPr lang="en-US" sz="1800" dirty="0"/>
              <a:t>2019</a:t>
            </a:r>
            <a:r>
              <a:rPr lang="en-US" sz="1800" dirty="0" smtClean="0"/>
              <a:t>).</a:t>
            </a:r>
            <a:endParaRPr lang="en-US" sz="1800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7" y="1640167"/>
            <a:ext cx="874868" cy="721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25" y="1562929"/>
            <a:ext cx="846347" cy="79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72" y="1702320"/>
            <a:ext cx="594360" cy="597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84" y="1609407"/>
            <a:ext cx="788328" cy="839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02" y="1598201"/>
            <a:ext cx="815382" cy="7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9383" y="181727"/>
            <a:ext cx="9868395" cy="1069273"/>
          </a:xfrm>
        </p:spPr>
        <p:txBody>
          <a:bodyPr/>
          <a:lstStyle/>
          <a:p>
            <a:r>
              <a:rPr lang="en-US" altLang="zh-TW" dirty="0"/>
              <a:t>What we know from research: </a:t>
            </a:r>
            <a:br>
              <a:rPr lang="en-US" altLang="zh-TW" dirty="0"/>
            </a:br>
            <a:r>
              <a:rPr lang="en-US" altLang="zh-TW" dirty="0" smtClean="0"/>
              <a:t>Combining financial education and services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2604812"/>
            <a:ext cx="8503920" cy="3954091"/>
          </a:xfrm>
        </p:spPr>
        <p:txBody>
          <a:bodyPr/>
          <a:lstStyle/>
          <a:p>
            <a:r>
              <a:rPr lang="en-US" sz="2400" dirty="0" smtClean="0"/>
              <a:t>In-school banking, which combines financial education and a savings account, increases account opening and saving </a:t>
            </a:r>
            <a:r>
              <a:rPr lang="en-US" sz="1800" dirty="0" smtClean="0"/>
              <a:t>(Lee et al., </a:t>
            </a:r>
            <a:r>
              <a:rPr lang="en-US" sz="1800" dirty="0"/>
              <a:t>2017 ; </a:t>
            </a:r>
            <a:r>
              <a:rPr lang="en-US" sz="1800" dirty="0" err="1"/>
              <a:t>Sherraden</a:t>
            </a:r>
            <a:r>
              <a:rPr lang="en-US" sz="1800" dirty="0"/>
              <a:t> et al, 2009; </a:t>
            </a:r>
            <a:r>
              <a:rPr lang="en-US" sz="1800" dirty="0" err="1" smtClean="0"/>
              <a:t>Weidrich</a:t>
            </a:r>
            <a:r>
              <a:rPr lang="en-US" sz="1800" dirty="0" smtClean="0"/>
              <a:t> et al., 2014)</a:t>
            </a:r>
            <a:r>
              <a:rPr lang="en-US" sz="135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 Native American communities, integrating financial education with use of financial products and services increases credit scores and savings rates </a:t>
            </a:r>
            <a:r>
              <a:rPr lang="en-US" sz="1800" dirty="0" smtClean="0"/>
              <a:t>(</a:t>
            </a:r>
            <a:r>
              <a:rPr lang="en-US" sz="1800" dirty="0" err="1" smtClean="0"/>
              <a:t>Langholz</a:t>
            </a:r>
            <a:r>
              <a:rPr lang="en-US" sz="1800" dirty="0" smtClean="0"/>
              <a:t>, 2014).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Intimate partner violence programs increase client financial independence by combining financial education and access to financial products </a:t>
            </a:r>
            <a:r>
              <a:rPr lang="en-US" sz="1800" dirty="0" smtClean="0"/>
              <a:t>(Sanders &amp; Schnabel, 2004; Sanders, 2010).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83797"/>
              </p:ext>
            </p:extLst>
          </p:nvPr>
        </p:nvGraphicFramePr>
        <p:xfrm>
          <a:off x="4311483" y="1295400"/>
          <a:ext cx="787642" cy="95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Clip" r:id="rId4" imgW="5738400" imgH="4030200" progId="MS_ClipArt_Gallery.2">
                  <p:embed/>
                </p:oleObj>
              </mc:Choice>
              <mc:Fallback>
                <p:oleObj name="Clip" r:id="rId4" imgW="5738400" imgH="4030200" progId="MS_ClipArt_Gallery.2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483" y="1295400"/>
                        <a:ext cx="787642" cy="953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81115"/>
              </p:ext>
            </p:extLst>
          </p:nvPr>
        </p:nvGraphicFramePr>
        <p:xfrm>
          <a:off x="2780616" y="1862900"/>
          <a:ext cx="658654" cy="62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Clip" r:id="rId6" imgW="4054320" imgH="3549240" progId="MS_ClipArt_Gallery.2">
                  <p:embed/>
                </p:oleObj>
              </mc:Choice>
              <mc:Fallback>
                <p:oleObj name="Clip" r:id="rId6" imgW="4054320" imgH="3549240" progId="MS_ClipArt_Gallery.2">
                  <p:embed/>
                  <p:pic>
                    <p:nvPicPr>
                      <p:cNvPr id="41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616" y="1862900"/>
                        <a:ext cx="658654" cy="62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97265"/>
              </p:ext>
            </p:extLst>
          </p:nvPr>
        </p:nvGraphicFramePr>
        <p:xfrm>
          <a:off x="5695418" y="1295402"/>
          <a:ext cx="533324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Clip" r:id="rId8" imgW="1180080" imgH="689040" progId="MS_ClipArt_Gallery.2">
                  <p:embed/>
                </p:oleObj>
              </mc:Choice>
              <mc:Fallback>
                <p:oleObj name="Clip" r:id="rId8" imgW="1180080" imgH="689040" progId="MS_ClipArt_Gallery.2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418" y="1295402"/>
                        <a:ext cx="533324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58390"/>
              </p:ext>
            </p:extLst>
          </p:nvPr>
        </p:nvGraphicFramePr>
        <p:xfrm>
          <a:off x="6046945" y="1787883"/>
          <a:ext cx="532653" cy="59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Clip" r:id="rId10" imgW="1953720" imgH="2103480" progId="MS_ClipArt_Gallery.2">
                  <p:embed/>
                </p:oleObj>
              </mc:Choice>
              <mc:Fallback>
                <p:oleObj name="Clip" r:id="rId10" imgW="1953720" imgH="2103480" progId="MS_ClipArt_Gallery.2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945" y="1787883"/>
                        <a:ext cx="532653" cy="59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71212"/>
              </p:ext>
            </p:extLst>
          </p:nvPr>
        </p:nvGraphicFramePr>
        <p:xfrm>
          <a:off x="3577613" y="1295402"/>
          <a:ext cx="612756" cy="80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Clip" r:id="rId12" imgW="1312560" imgH="1820520" progId="MS_ClipArt_Gallery.2">
                  <p:embed/>
                </p:oleObj>
              </mc:Choice>
              <mc:Fallback>
                <p:oleObj name="Clip" r:id="rId12" imgW="1312560" imgH="1820520" progId="MS_ClipArt_Gallery.2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613" y="1295402"/>
                        <a:ext cx="612756" cy="808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9"/>
          <p:cNvSpPr>
            <a:spLocks noChangeArrowheads="1"/>
          </p:cNvSpPr>
          <p:nvPr/>
        </p:nvSpPr>
        <p:spPr bwMode="auto">
          <a:xfrm rot="21253140" flipV="1">
            <a:off x="3601616" y="2258223"/>
            <a:ext cx="692605" cy="261268"/>
          </a:xfrm>
          <a:prstGeom prst="curvedDownArrow">
            <a:avLst>
              <a:gd name="adj1" fmla="val 35181"/>
              <a:gd name="adj2" fmla="val 70361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 rot="19882391" flipV="1">
            <a:off x="5266428" y="2024858"/>
            <a:ext cx="768586" cy="245907"/>
          </a:xfrm>
          <a:prstGeom prst="curvedDownArrow">
            <a:avLst>
              <a:gd name="adj1" fmla="val 64580"/>
              <a:gd name="adj2" fmla="val 129160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7551" y="1679123"/>
            <a:ext cx="335505" cy="369332"/>
          </a:xfrm>
          <a:prstGeom prst="rect">
            <a:avLst/>
          </a:prstGeom>
          <a:solidFill>
            <a:srgbClr val="81A042"/>
          </a:solidFill>
          <a:ln>
            <a:solidFill>
              <a:srgbClr val="81A04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4570" y="263562"/>
            <a:ext cx="6335843" cy="758825"/>
          </a:xfrm>
        </p:spPr>
        <p:txBody>
          <a:bodyPr/>
          <a:lstStyle/>
          <a:p>
            <a:r>
              <a:rPr lang="en-US" dirty="0" smtClean="0"/>
              <a:t>Summary of what we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0532" y="1365780"/>
            <a:ext cx="8503920" cy="4754999"/>
          </a:xfrm>
        </p:spPr>
        <p:txBody>
          <a:bodyPr/>
          <a:lstStyle/>
          <a:p>
            <a:r>
              <a:rPr lang="en-US" dirty="0" smtClean="0"/>
              <a:t>Financial capability builds on social work’s </a:t>
            </a:r>
            <a:r>
              <a:rPr lang="en-US" i="1" dirty="0"/>
              <a:t>p</a:t>
            </a:r>
            <a:r>
              <a:rPr lang="en-US" i="1" dirty="0" smtClean="0"/>
              <a:t>erson-in-environment </a:t>
            </a:r>
            <a:r>
              <a:rPr lang="en-US" dirty="0" smtClean="0"/>
              <a:t>perspective. </a:t>
            </a:r>
          </a:p>
          <a:p>
            <a:r>
              <a:rPr lang="en-US" dirty="0" smtClean="0"/>
              <a:t>Financial capability combines: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ability to act </a:t>
            </a:r>
            <a:r>
              <a:rPr lang="en-US" dirty="0" smtClean="0"/>
              <a:t>through financial literacy, and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opportunity to act </a:t>
            </a:r>
            <a:r>
              <a:rPr lang="en-US" dirty="0" smtClean="0"/>
              <a:t>through financial inclusion.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Building assets is the accumulation of financial and tangible assets (homes, investments). In some contexts, assets may be held by communities. </a:t>
            </a:r>
          </a:p>
          <a:p>
            <a:pPr>
              <a:spcBef>
                <a:spcPts val="1200"/>
              </a:spcBef>
            </a:pPr>
            <a:r>
              <a:rPr lang="en-US" dirty="0"/>
              <a:t>Research is </a:t>
            </a:r>
            <a:r>
              <a:rPr lang="en-US" dirty="0" smtClean="0"/>
              <a:t>developing </a:t>
            </a:r>
            <a:r>
              <a:rPr lang="en-US" dirty="0"/>
              <a:t>a knowledge base about the </a:t>
            </a:r>
            <a:r>
              <a:rPr lang="en-US" dirty="0" smtClean="0"/>
              <a:t>effects and importance </a:t>
            </a:r>
            <a:r>
              <a:rPr lang="en-US" dirty="0"/>
              <a:t>of </a:t>
            </a:r>
            <a:r>
              <a:rPr lang="en-US" dirty="0" smtClean="0"/>
              <a:t>combining </a:t>
            </a:r>
            <a:r>
              <a:rPr lang="en-US" dirty="0"/>
              <a:t>the ability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opportunity to </a:t>
            </a:r>
            <a:r>
              <a:rPr lang="en-US" dirty="0" smtClean="0"/>
              <a:t>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804" y="911572"/>
            <a:ext cx="7772400" cy="11582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Thank you to our funders</a:t>
            </a:r>
            <a:r>
              <a:rPr lang="en-US" sz="3600" dirty="0" smtClean="0">
                <a:solidFill>
                  <a:schemeClr val="bg1"/>
                </a:solidFill>
                <a:ea typeface="Cambria" panose="02040503050406030204" pitchFamily="18" charset="0"/>
                <a:cs typeface="Calibri Light" panose="020F0302020204030204" pitchFamily="34" charset="0"/>
              </a:rPr>
              <a:t>:</a:t>
            </a:r>
            <a:endParaRPr lang="en-US" sz="36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79" y="4041388"/>
            <a:ext cx="8111066" cy="2369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Credits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Forlease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By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Mclin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Licensed Under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CC BY 2.0</a:t>
            </a:r>
            <a:r>
              <a:rPr lang="en-US" sz="12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 </a:t>
            </a:r>
            <a:endParaRPr lang="en-US" sz="12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Atm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 At The Secretary Of State In Portage,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Mi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By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Nenyedi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Licensed Under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Cc By-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sa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 3.0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Wikimedia Commons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Todd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Berman,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Http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://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Www.Theartdontstop.Org/Show_topic.Php?Id=10034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Basket Of Eggs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By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1"/>
              </a:rPr>
              <a:t>401(K) 2012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Licensed Under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2"/>
              </a:rPr>
              <a:t>CC BY-SA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12"/>
              </a:rPr>
              <a:t>2.0</a:t>
            </a:r>
            <a:endParaRPr lang="en-US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"Mortgage Rates"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by 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4"/>
              </a:rPr>
              <a:t>MarkMoz12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is licensed under </a:t>
            </a:r>
            <a:r>
              <a:rPr lang="en-US" sz="1200" cap="all" dirty="0">
                <a:latin typeface="Calibri Light" panose="020F0302020204030204" pitchFamily="34" charset="0"/>
                <a:cs typeface="Calibri Light" panose="020F0302020204030204" pitchFamily="34" charset="0"/>
                <a:hlinkClick r:id="rId15"/>
              </a:rPr>
              <a:t>CC BY 2.0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6"/>
              </a:rPr>
              <a:t>Jar Of Money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By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17"/>
              </a:rPr>
              <a:t>Steve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17"/>
              </a:rPr>
              <a:t>Depolo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Licensed Under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CC BY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2.0</a:t>
            </a:r>
            <a:endParaRPr lang="en-US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itchFamily="34" charset="0"/>
              </a:rPr>
              <a:t>“</a:t>
            </a:r>
            <a:r>
              <a:rPr lang="en-US" sz="1200" dirty="0">
                <a:latin typeface="Calibri Light" pitchFamily="34" charset="0"/>
                <a:hlinkClick r:id="rId18"/>
              </a:rPr>
              <a:t>debt-37557_640</a:t>
            </a:r>
            <a:r>
              <a:rPr lang="en-US" sz="1200" dirty="0">
                <a:latin typeface="Calibri Light" pitchFamily="34" charset="0"/>
              </a:rPr>
              <a:t>” is licensed under </a:t>
            </a:r>
            <a:r>
              <a:rPr lang="en-US" sz="1200" dirty="0">
                <a:latin typeface="Calibri Light" pitchFamily="34" charset="0"/>
                <a:hlinkClick r:id="rId19"/>
              </a:rPr>
              <a:t>CC0 </a:t>
            </a:r>
            <a:r>
              <a:rPr lang="en-US" sz="1200" dirty="0" smtClean="0">
                <a:latin typeface="Calibri Light" pitchFamily="34" charset="0"/>
                <a:hlinkClick r:id="rId19"/>
              </a:rPr>
              <a:t>1.0</a:t>
            </a:r>
            <a:endParaRPr lang="en-US" sz="1200" dirty="0" smtClean="0">
              <a:latin typeface="Calibri Light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itchFamily="34" charset="0"/>
              </a:rPr>
              <a:t>“</a:t>
            </a:r>
            <a:r>
              <a:rPr lang="en-US" sz="1200" dirty="0">
                <a:latin typeface="Calibri Light" pitchFamily="34" charset="0"/>
                <a:hlinkClick r:id="rId20"/>
              </a:rPr>
              <a:t>College</a:t>
            </a:r>
            <a:r>
              <a:rPr lang="en-US" sz="1200" dirty="0">
                <a:latin typeface="Calibri Light" pitchFamily="34" charset="0"/>
              </a:rPr>
              <a:t>” by </a:t>
            </a:r>
            <a:r>
              <a:rPr lang="en-US" sz="1200" dirty="0">
                <a:latin typeface="Calibri Light" pitchFamily="34" charset="0"/>
                <a:hlinkClick r:id="rId11"/>
              </a:rPr>
              <a:t>401(K) 2012</a:t>
            </a:r>
            <a:r>
              <a:rPr lang="en-US" sz="1200" dirty="0">
                <a:latin typeface="Calibri Light" pitchFamily="34" charset="0"/>
              </a:rPr>
              <a:t> is licensed under </a:t>
            </a:r>
            <a:r>
              <a:rPr lang="en-US" sz="1200" dirty="0">
                <a:latin typeface="Calibri Light" pitchFamily="34" charset="0"/>
                <a:hlinkClick r:id="rId12"/>
              </a:rPr>
              <a:t>CC BY-SA </a:t>
            </a:r>
            <a:r>
              <a:rPr lang="en-US" sz="1200" dirty="0" smtClean="0">
                <a:latin typeface="Calibri Light" pitchFamily="34" charset="0"/>
                <a:hlinkClick r:id="rId12"/>
              </a:rPr>
              <a:t>2.0</a:t>
            </a:r>
            <a:endParaRPr lang="en-US" sz="1200" dirty="0" smtClean="0">
              <a:latin typeface="Calibri Light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“</a:t>
            </a:r>
            <a:r>
              <a:rPr lang="en-US" sz="1200" dirty="0">
                <a:latin typeface="Calibri Light" panose="020F0302020204030204" pitchFamily="34" charset="0"/>
                <a:hlinkClick r:id="rId21"/>
              </a:rPr>
              <a:t>WA-529</a:t>
            </a:r>
            <a:r>
              <a:rPr lang="en-US" sz="1200" dirty="0">
                <a:latin typeface="Calibri Light" panose="020F0302020204030204" pitchFamily="34" charset="0"/>
              </a:rPr>
              <a:t>” is licensed under </a:t>
            </a:r>
            <a:r>
              <a:rPr lang="en-US" sz="1200" dirty="0">
                <a:latin typeface="Calibri Light" panose="020F0302020204030204" pitchFamily="34" charset="0"/>
                <a:hlinkClick r:id="rId8"/>
              </a:rPr>
              <a:t>CC BY-SA 3.0</a:t>
            </a:r>
            <a:r>
              <a:rPr lang="en-US" sz="1200" dirty="0">
                <a:latin typeface="Calibri Light" pitchFamily="34" charset="0"/>
              </a:rPr>
              <a:t> via Wikimedia </a:t>
            </a:r>
            <a:r>
              <a:rPr lang="en-US" sz="1200" dirty="0" smtClean="0">
                <a:latin typeface="Calibri Light" pitchFamily="34" charset="0"/>
              </a:rPr>
              <a:t>Commons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itchFamily="34" charset="0"/>
              </a:rPr>
              <a:t>“</a:t>
            </a:r>
            <a:r>
              <a:rPr lang="en-US" sz="1200" dirty="0">
                <a:latin typeface="Calibri Light" pitchFamily="34" charset="0"/>
                <a:hlinkClick r:id="rId22"/>
              </a:rPr>
              <a:t>Success road sign</a:t>
            </a:r>
            <a:r>
              <a:rPr lang="en-US" sz="1200" dirty="0">
                <a:latin typeface="Calibri Light" pitchFamily="34" charset="0"/>
              </a:rPr>
              <a:t>” by Keith Ramsey (</a:t>
            </a:r>
            <a:r>
              <a:rPr lang="en-US" sz="1200" dirty="0" err="1">
                <a:latin typeface="Calibri Light" pitchFamily="34" charset="0"/>
              </a:rPr>
              <a:t>RambergMediaImages</a:t>
            </a:r>
            <a:r>
              <a:rPr lang="en-US" sz="1200" dirty="0">
                <a:latin typeface="Calibri Light" pitchFamily="34" charset="0"/>
              </a:rPr>
              <a:t>) is licensed under </a:t>
            </a:r>
            <a:r>
              <a:rPr lang="en-US" sz="1200" dirty="0">
                <a:latin typeface="Calibri Light" pitchFamily="34" charset="0"/>
                <a:hlinkClick r:id="rId23"/>
              </a:rPr>
              <a:t>CC BY-SA </a:t>
            </a:r>
            <a:r>
              <a:rPr lang="en-US" sz="1200" dirty="0" smtClean="0">
                <a:latin typeface="Calibri Light" pitchFamily="34" charset="0"/>
                <a:hlinkClick r:id="rId23"/>
              </a:rPr>
              <a:t>2.0</a:t>
            </a:r>
            <a:endParaRPr lang="en-US" sz="1200" dirty="0" smtClean="0">
              <a:latin typeface="Calibri Light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itchFamily="34" charset="0"/>
              </a:rPr>
              <a:t>School </a:t>
            </a:r>
            <a:r>
              <a:rPr lang="en-US" sz="1200" dirty="0" err="1" smtClean="0">
                <a:latin typeface="Calibri Light" pitchFamily="34" charset="0"/>
              </a:rPr>
              <a:t>png</a:t>
            </a:r>
            <a:r>
              <a:rPr lang="en-US" sz="1200" dirty="0" smtClean="0">
                <a:latin typeface="Calibri Light" pitchFamily="34" charset="0"/>
              </a:rPr>
              <a:t> by </a:t>
            </a:r>
            <a:r>
              <a:rPr lang="en-US" sz="1200" dirty="0" err="1" smtClean="0">
                <a:latin typeface="Calibri Light" pitchFamily="34" charset="0"/>
              </a:rPr>
              <a:t>KindPNG</a:t>
            </a:r>
            <a:r>
              <a:rPr lang="en-US" sz="1200" dirty="0" smtClean="0">
                <a:latin typeface="Calibri Light" pitchFamily="34" charset="0"/>
              </a:rPr>
              <a:t>: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24"/>
              </a:rPr>
              <a:t>https://www.kindpng.com/imgv/TTwoT_school-png-pic-transparent-background-school-clipart-png/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5430" y="2444052"/>
            <a:ext cx="4960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Equifax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Arthur Vining Davis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Wells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Fargo Advisors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8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04022" y="2382227"/>
            <a:ext cx="6324600" cy="250989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0" cap="none" dirty="0">
                <a:solidFill>
                  <a:srgbClr val="669900"/>
                </a:solidFill>
              </a:rPr>
              <a:t>FCAB Initiative </a:t>
            </a:r>
          </a:p>
          <a:p>
            <a:pPr>
              <a:spcBef>
                <a:spcPct val="0"/>
              </a:spcBef>
            </a:pPr>
            <a:r>
              <a:rPr lang="en-US" sz="2800" b="0" cap="none" dirty="0">
                <a:solidFill>
                  <a:srgbClr val="669900"/>
                </a:solidFill>
              </a:rPr>
              <a:t>Center for Social Development</a:t>
            </a:r>
          </a:p>
          <a:p>
            <a:pPr>
              <a:spcBef>
                <a:spcPct val="0"/>
              </a:spcBef>
            </a:pPr>
            <a:r>
              <a:rPr lang="en-US" sz="2800" b="0" cap="none" dirty="0">
                <a:solidFill>
                  <a:srgbClr val="669900"/>
                </a:solidFill>
              </a:rPr>
              <a:t>Brown School of Social Work </a:t>
            </a:r>
          </a:p>
          <a:p>
            <a:pPr>
              <a:spcBef>
                <a:spcPct val="0"/>
              </a:spcBef>
            </a:pPr>
            <a:r>
              <a:rPr lang="en-US" sz="2800" b="0" cap="none" dirty="0">
                <a:solidFill>
                  <a:srgbClr val="669900"/>
                </a:solidFill>
              </a:rPr>
              <a:t>Washington University in St. Louis</a:t>
            </a:r>
          </a:p>
          <a:p>
            <a:pPr>
              <a:spcBef>
                <a:spcPct val="0"/>
              </a:spcBef>
            </a:pPr>
            <a:r>
              <a:rPr lang="en-US" sz="2800" b="0" cap="none" dirty="0">
                <a:solidFill>
                  <a:srgbClr val="669900"/>
                </a:solidFill>
                <a:hlinkClick r:id="rId3"/>
              </a:rPr>
              <a:t>https://csd.wustl.edu</a:t>
            </a:r>
            <a:endParaRPr lang="en-US" sz="2800" b="0" cap="none" dirty="0">
              <a:solidFill>
                <a:srgbClr val="66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5999" y="903744"/>
            <a:ext cx="441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Contact Information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88" y="4812890"/>
            <a:ext cx="2609783" cy="15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01" y="290455"/>
            <a:ext cx="8534400" cy="731520"/>
          </a:xfrm>
        </p:spPr>
        <p:txBody>
          <a:bodyPr/>
          <a:lstStyle/>
          <a:p>
            <a:r>
              <a:rPr lang="en-US" dirty="0" smtClean="0"/>
              <a:t>Person-in-environment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42135176"/>
              </p:ext>
            </p:extLst>
          </p:nvPr>
        </p:nvGraphicFramePr>
        <p:xfrm>
          <a:off x="-339366" y="1616530"/>
          <a:ext cx="6629399" cy="455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0311" y="1584201"/>
            <a:ext cx="268111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Opportunity to act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88267" y="1649402"/>
            <a:ext cx="1547988" cy="534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8756" y="1832580"/>
            <a:ext cx="1609728" cy="1196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09244" y="2084532"/>
            <a:ext cx="1670755" cy="1809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46489" y="5294489"/>
            <a:ext cx="262186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to act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06800" y="5525323"/>
            <a:ext cx="152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 </a:t>
            </a:r>
            <a:r>
              <a:rPr lang="en-US" dirty="0"/>
              <a:t>to act </a:t>
            </a:r>
            <a:r>
              <a:rPr lang="en-US" dirty="0" smtClean="0"/>
              <a:t>: Financial knowledge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often known as financial literacy: </a:t>
            </a:r>
          </a:p>
          <a:p>
            <a:pPr marL="744538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“. . . knowledge</a:t>
            </a:r>
            <a:r>
              <a:rPr lang="en-US" sz="2200" dirty="0"/>
              <a:t>, skills, attitude, habits, motivation, confidence, and self-efficacy to make good financial </a:t>
            </a:r>
            <a:r>
              <a:rPr lang="en-US" sz="2200" dirty="0" smtClean="0"/>
              <a:t>decisions” </a:t>
            </a:r>
            <a:r>
              <a:rPr lang="en-US" sz="1800" dirty="0"/>
              <a:t>(U.S. Government Accounting Office, 2011</a:t>
            </a:r>
            <a:r>
              <a:rPr lang="en-US" sz="1800" dirty="0" smtClean="0"/>
              <a:t>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People gain knowledge and skills through socialization, experience, education, and guidance.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83" y="4610514"/>
            <a:ext cx="3972657" cy="11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204396"/>
            <a:ext cx="8534400" cy="1031382"/>
          </a:xfrm>
        </p:spPr>
        <p:txBody>
          <a:bodyPr/>
          <a:lstStyle/>
          <a:p>
            <a:r>
              <a:rPr lang="en-US" dirty="0" smtClean="0"/>
              <a:t>Opportunity to act : Financial access and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272" y="1603022"/>
            <a:ext cx="8503920" cy="51019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i="1" dirty="0" smtClean="0"/>
              <a:t>Financial access. </a:t>
            </a:r>
            <a:r>
              <a:rPr lang="en-US" sz="2600" dirty="0" smtClean="0"/>
              <a:t>Having access to and being empowered to use safe, affordable, and convenient financial products and services </a:t>
            </a:r>
            <a:r>
              <a:rPr lang="en-US" sz="1800" dirty="0" smtClean="0"/>
              <a:t>(</a:t>
            </a:r>
            <a:r>
              <a:rPr lang="en-US" sz="1800" dirty="0" err="1" smtClean="0"/>
              <a:t>Birkenmaier</a:t>
            </a:r>
            <a:r>
              <a:rPr lang="en-US" sz="1800" dirty="0" smtClean="0"/>
              <a:t>, </a:t>
            </a:r>
            <a:r>
              <a:rPr lang="en-US" sz="1800" dirty="0" err="1" smtClean="0"/>
              <a:t>Despard</a:t>
            </a:r>
            <a:r>
              <a:rPr lang="en-US" sz="1800" dirty="0" smtClean="0"/>
              <a:t>, </a:t>
            </a:r>
            <a:r>
              <a:rPr lang="en-US" sz="1800" dirty="0" err="1" smtClean="0"/>
              <a:t>Friedline</a:t>
            </a:r>
            <a:r>
              <a:rPr lang="en-US" sz="1800" dirty="0" smtClean="0"/>
              <a:t>, &amp; Huang, 2019).</a:t>
            </a:r>
          </a:p>
          <a:p>
            <a:pPr marL="287338" lvl="1">
              <a:spcBef>
                <a:spcPts val="12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i="1" dirty="0" smtClean="0"/>
              <a:t>Financial </a:t>
            </a:r>
            <a:r>
              <a:rPr lang="en-US" sz="2600" i="1" dirty="0"/>
              <a:t>inclusion</a:t>
            </a:r>
            <a:r>
              <a:rPr lang="en-US" sz="2600" dirty="0"/>
              <a:t>, a broader term, </a:t>
            </a:r>
            <a:r>
              <a:rPr lang="en-US" sz="2600" dirty="0" smtClean="0"/>
              <a:t>also includes coverage </a:t>
            </a:r>
            <a:r>
              <a:rPr lang="en-US" sz="2600" dirty="0"/>
              <a:t>by beneficial policies and consumer protections. </a:t>
            </a:r>
          </a:p>
          <a:p>
            <a:pPr marL="287338" lvl="1">
              <a:spcBef>
                <a:spcPts val="12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dirty="0" smtClean="0"/>
              <a:t>Knowledge and skills are insufficient to advance financial capability when financial access and inclusion are lacking </a:t>
            </a:r>
            <a:r>
              <a:rPr lang="en-US" sz="1800" dirty="0" smtClean="0"/>
              <a:t>(Sherraden &amp; Huang, 2019).  </a:t>
            </a:r>
          </a:p>
          <a:p>
            <a:pPr marL="688975" lvl="1" indent="-231775">
              <a:buClr>
                <a:schemeClr val="accent3">
                  <a:lumMod val="75000"/>
                </a:schemeClr>
              </a:buClr>
              <a:buSzPct val="75000"/>
            </a:pPr>
            <a:r>
              <a:rPr lang="en-US" dirty="0" smtClean="0"/>
              <a:t>For example, persistent </a:t>
            </a:r>
            <a:r>
              <a:rPr lang="en-US" u="sng" dirty="0" smtClean="0"/>
              <a:t>structural barriers</a:t>
            </a:r>
            <a:r>
              <a:rPr lang="en-US" dirty="0" smtClean="0"/>
              <a:t>, such as racism and discrimination, often outweigh individuals’ knowledge and skills (and ability to act). </a:t>
            </a:r>
          </a:p>
        </p:txBody>
      </p:sp>
    </p:spTree>
    <p:extLst>
      <p:ext uri="{BB962C8B-B14F-4D97-AF65-F5344CB8AC3E}">
        <p14:creationId xmlns:p14="http://schemas.microsoft.com/office/powerpoint/2010/main" val="3422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172123"/>
            <a:ext cx="8534400" cy="1011976"/>
          </a:xfrm>
        </p:spPr>
        <p:txBody>
          <a:bodyPr/>
          <a:lstStyle/>
          <a:p>
            <a:r>
              <a:rPr lang="en-US" dirty="0" smtClean="0"/>
              <a:t>Putting it all together – </a:t>
            </a:r>
            <a:br>
              <a:rPr lang="en-US" dirty="0" smtClean="0"/>
            </a:br>
            <a:r>
              <a:rPr lang="en-US" dirty="0" smtClean="0"/>
              <a:t>Financial capability framework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0339" y="6018051"/>
            <a:ext cx="6277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(Johnson &amp; Sherraden, 2007; Sherraden, 2013; Sherraden &amp; Huang, 2018)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64920" y="2989405"/>
            <a:ext cx="567885" cy="526635"/>
          </a:xfrm>
          <a:prstGeom prst="line">
            <a:avLst/>
          </a:prstGeom>
          <a:ln w="25400" cmpd="thickThin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73279" y="3516040"/>
            <a:ext cx="573802" cy="491517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32805" y="3516040"/>
            <a:ext cx="423106" cy="16484"/>
          </a:xfrm>
          <a:prstGeom prst="straightConnector1">
            <a:avLst/>
          </a:prstGeom>
          <a:ln w="25400" cmpd="thickThin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8778" y="3761798"/>
            <a:ext cx="2591961" cy="177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Ability to Act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knowledge and skills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778" y="1600368"/>
            <a:ext cx="2591961" cy="177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Opportunity to Act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Financial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inclusion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24099" y="2568938"/>
            <a:ext cx="1777407" cy="1998825"/>
          </a:xfrm>
          <a:prstGeom prst="round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Financial capability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4030" y="2575904"/>
            <a:ext cx="2091614" cy="205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well-being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28462" y="3499556"/>
            <a:ext cx="648612" cy="16484"/>
          </a:xfrm>
          <a:prstGeom prst="straightConnector1">
            <a:avLst/>
          </a:prstGeom>
          <a:ln w="25400" cmpd="thickThin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185697" cy="758825"/>
          </a:xfrm>
        </p:spPr>
        <p:txBody>
          <a:bodyPr/>
          <a:lstStyle/>
          <a:p>
            <a:r>
              <a:rPr lang="en-US" dirty="0" smtClean="0"/>
              <a:t>What is asset building?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90096" y="1448929"/>
            <a:ext cx="8545929" cy="3989970"/>
          </a:xfrm>
        </p:spPr>
        <p:txBody>
          <a:bodyPr/>
          <a:lstStyle/>
          <a:p>
            <a:r>
              <a:rPr lang="en-US" dirty="0" smtClean="0"/>
              <a:t>Assets </a:t>
            </a:r>
            <a:r>
              <a:rPr lang="en-US" dirty="0"/>
              <a:t>are the stock of wealth in a household.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Asset building refers to strategies that increase </a:t>
            </a:r>
            <a:r>
              <a:rPr lang="en-US" i="1" dirty="0" smtClean="0"/>
              <a:t>financial</a:t>
            </a:r>
            <a:r>
              <a:rPr lang="en-US" dirty="0" smtClean="0"/>
              <a:t> </a:t>
            </a:r>
            <a:r>
              <a:rPr lang="en-US" i="1" dirty="0" smtClean="0"/>
              <a:t>assets</a:t>
            </a:r>
            <a:r>
              <a:rPr lang="en-US" dirty="0" smtClean="0"/>
              <a:t> (savings, investments) and </a:t>
            </a:r>
            <a:r>
              <a:rPr lang="en-US" i="1" dirty="0" smtClean="0"/>
              <a:t>tangible</a:t>
            </a:r>
            <a:r>
              <a:rPr lang="en-US" dirty="0" smtClean="0"/>
              <a:t> </a:t>
            </a:r>
            <a:r>
              <a:rPr lang="en-US" i="1" dirty="0" smtClean="0"/>
              <a:t>assets</a:t>
            </a:r>
            <a:r>
              <a:rPr lang="en-US" dirty="0" smtClean="0"/>
              <a:t> (a home, a car).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Why assets? </a:t>
            </a:r>
          </a:p>
          <a:p>
            <a:pPr marL="744538"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/>
              <a:t>Asset holding creates </a:t>
            </a:r>
            <a:r>
              <a:rPr lang="en-US" sz="2400" dirty="0"/>
              <a:t>material conditions, outlooks, and behaviors that promote household </a:t>
            </a:r>
            <a:r>
              <a:rPr lang="en-US" sz="2400" dirty="0" smtClean="0"/>
              <a:t>development.</a:t>
            </a:r>
            <a:r>
              <a:rPr lang="en-US" sz="2400" dirty="0"/>
              <a:t> </a:t>
            </a:r>
            <a:endParaRPr lang="en-US" sz="2400" dirty="0" smtClean="0"/>
          </a:p>
          <a:p>
            <a:pPr marL="744538">
              <a:buClr>
                <a:schemeClr val="accent3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/>
              <a:t>Owning </a:t>
            </a:r>
            <a:r>
              <a:rPr lang="en-US" sz="2400" dirty="0"/>
              <a:t>assets “changes the way people think about their lives and future </a:t>
            </a:r>
            <a:r>
              <a:rPr lang="en-US" sz="2400" dirty="0" smtClean="0"/>
              <a:t>possibilities” </a:t>
            </a:r>
            <a:r>
              <a:rPr lang="en-US" sz="1800" dirty="0" smtClean="0"/>
              <a:t>(Sherraden</a:t>
            </a:r>
            <a:r>
              <a:rPr lang="en-US" sz="1800" dirty="0"/>
              <a:t>, </a:t>
            </a:r>
            <a:r>
              <a:rPr lang="en-US" sz="1800" dirty="0" smtClean="0"/>
              <a:t>1991, </a:t>
            </a:r>
            <a:r>
              <a:rPr lang="en-US" sz="1800" dirty="0"/>
              <a:t>2011)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861" y="324330"/>
            <a:ext cx="1714164" cy="1310832"/>
          </a:xfrm>
          <a:prstGeom prst="rect">
            <a:avLst/>
          </a:prstGeom>
          <a:noFill/>
          <a:ln w="9525">
            <a:solidFill>
              <a:schemeClr val="tx1">
                <a:alpha val="67000"/>
              </a:scheme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2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13036" y="5565414"/>
            <a:ext cx="7100047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“Assets are hope in concrete form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.” </a:t>
            </a:r>
          </a:p>
          <a:p>
            <a:pPr algn="ctr"/>
            <a:r>
              <a:rPr lang="en-US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							Sherraden, 1991</a:t>
            </a:r>
            <a:endParaRPr lang="en-US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336468"/>
            <a:ext cx="8686800" cy="865188"/>
          </a:xfrm>
        </p:spPr>
        <p:txBody>
          <a:bodyPr/>
          <a:lstStyle/>
          <a:p>
            <a:r>
              <a:rPr lang="en-US" sz="3200" dirty="0" smtClean="0"/>
              <a:t>Asset building policies help </a:t>
            </a:r>
            <a:r>
              <a:rPr lang="en-US" sz="3200" dirty="0"/>
              <a:t>people build </a:t>
            </a:r>
            <a:r>
              <a:rPr lang="en-US" sz="3200" dirty="0" smtClean="0"/>
              <a:t>assets...</a:t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/>
              <a:t>not for </a:t>
            </a:r>
            <a:r>
              <a:rPr lang="en-US" sz="3200" dirty="0" smtClean="0"/>
              <a:t>everyone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012868"/>
            <a:ext cx="8001000" cy="4678362"/>
          </a:xfrm>
        </p:spPr>
        <p:txBody>
          <a:bodyPr/>
          <a:lstStyle/>
          <a:p>
            <a:r>
              <a:rPr lang="en-US" dirty="0" smtClean="0"/>
              <a:t>Tax expenditures subsidize:</a:t>
            </a:r>
          </a:p>
          <a:p>
            <a:pPr lvl="1"/>
            <a:r>
              <a:rPr lang="en-US" dirty="0" smtClean="0"/>
              <a:t>Homeownership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etirement security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avings </a:t>
            </a:r>
            <a:r>
              <a:rPr lang="en-US" dirty="0"/>
              <a:t>and </a:t>
            </a:r>
            <a:r>
              <a:rPr lang="en-US" dirty="0" smtClean="0"/>
              <a:t>investment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ost-secondary education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ntrepreneurship.</a:t>
            </a:r>
          </a:p>
          <a:p>
            <a:r>
              <a:rPr lang="en-US" dirty="0" smtClean="0"/>
              <a:t>Unfortunately, these tax expenditures overwhelmingly go to middle- and high-income households.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31952" y="5791200"/>
            <a:ext cx="720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How Congress is Spending Billions to Make Wealth Inequality Worse</a:t>
            </a:r>
            <a:endParaRPr lang="en-US" dirty="0"/>
          </a:p>
        </p:txBody>
      </p:sp>
      <p:pic>
        <p:nvPicPr>
          <p:cNvPr id="2050" name="Picture 2" descr="Mortgage 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53" y="1545694"/>
            <a:ext cx="2873905" cy="28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1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example: Introducing Tamika and </a:t>
            </a:r>
            <a:r>
              <a:rPr lang="en-US" dirty="0" err="1" smtClean="0"/>
              <a:t>Abey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199715" cy="4572000"/>
          </a:xfrm>
        </p:spPr>
        <p:txBody>
          <a:bodyPr/>
          <a:lstStyle/>
          <a:p>
            <a:r>
              <a:rPr lang="en-US" dirty="0" smtClean="0"/>
              <a:t>These young women are similar: </a:t>
            </a:r>
          </a:p>
          <a:p>
            <a:pPr lvl="1"/>
            <a:r>
              <a:rPr lang="en-US" dirty="0" smtClean="0"/>
              <a:t>Both are 16 </a:t>
            </a:r>
            <a:r>
              <a:rPr lang="en-US" dirty="0"/>
              <a:t>years old</a:t>
            </a:r>
          </a:p>
          <a:p>
            <a:pPr lvl="1"/>
            <a:r>
              <a:rPr lang="en-US" dirty="0"/>
              <a:t>In high school</a:t>
            </a:r>
          </a:p>
          <a:p>
            <a:pPr lvl="1"/>
            <a:r>
              <a:rPr lang="en-US" dirty="0"/>
              <a:t>Good students</a:t>
            </a:r>
          </a:p>
          <a:p>
            <a:pPr lvl="1"/>
            <a:r>
              <a:rPr lang="en-US" dirty="0"/>
              <a:t>Taking a </a:t>
            </a:r>
            <a:r>
              <a:rPr lang="en-US" dirty="0" smtClean="0"/>
              <a:t>required financial </a:t>
            </a:r>
            <a:r>
              <a:rPr lang="en-US" dirty="0"/>
              <a:t>education class</a:t>
            </a:r>
          </a:p>
          <a:p>
            <a:pPr lvl="1"/>
            <a:r>
              <a:rPr lang="en-US" dirty="0" smtClean="0"/>
              <a:t>Their families and their communities are </a:t>
            </a:r>
            <a:r>
              <a:rPr lang="en-US" dirty="0"/>
              <a:t>struggling financially</a:t>
            </a:r>
          </a:p>
          <a:p>
            <a:pPr lvl="1"/>
            <a:r>
              <a:rPr lang="en-US" dirty="0" smtClean="0"/>
              <a:t>Their parents do not have bank accounts</a:t>
            </a:r>
          </a:p>
          <a:p>
            <a:pPr lvl="1"/>
            <a:r>
              <a:rPr lang="en-US" dirty="0" smtClean="0"/>
              <a:t>Their families use alternative financial products and services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But the outlook for Tamika and </a:t>
            </a:r>
            <a:r>
              <a:rPr lang="en-US" dirty="0" err="1" smtClean="0"/>
              <a:t>Abey</a:t>
            </a:r>
            <a:r>
              <a:rPr lang="en-US" dirty="0" smtClean="0"/>
              <a:t> differ in important ways.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51" y="1527048"/>
            <a:ext cx="1328244" cy="1997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7" y="4064582"/>
            <a:ext cx="1340510" cy="2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CAB Module_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FCAB Module_PPT Template</Template>
  <TotalTime>33299</TotalTime>
  <Words>2009</Words>
  <Application>Microsoft Office PowerPoint</Application>
  <PresentationFormat>On-screen Show (4:3)</PresentationFormat>
  <Paragraphs>215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微軟正黑體</vt:lpstr>
      <vt:lpstr>Arial</vt:lpstr>
      <vt:lpstr>Calibri</vt:lpstr>
      <vt:lpstr>Calibri Light</vt:lpstr>
      <vt:lpstr>Cambria</vt:lpstr>
      <vt:lpstr>Courier New</vt:lpstr>
      <vt:lpstr>Georgia</vt:lpstr>
      <vt:lpstr>新細明體</vt:lpstr>
      <vt:lpstr>Wingdings</vt:lpstr>
      <vt:lpstr>Wingdings 2</vt:lpstr>
      <vt:lpstr>FCAB Module_PPT Template</vt:lpstr>
      <vt:lpstr>Clip</vt:lpstr>
      <vt:lpstr>PowerPoint Presentation</vt:lpstr>
      <vt:lpstr>Module overview</vt:lpstr>
      <vt:lpstr>Person-in-environment</vt:lpstr>
      <vt:lpstr>Ability to act : Financial knowledge and skills</vt:lpstr>
      <vt:lpstr>Opportunity to act : Financial access and inclusion</vt:lpstr>
      <vt:lpstr>Putting it all together –  Financial capability framework</vt:lpstr>
      <vt:lpstr>What is asset building?</vt:lpstr>
      <vt:lpstr>Asset building policies help people build assets... but not for everyone</vt:lpstr>
      <vt:lpstr>Case example: Introducing Tamika and Abey</vt:lpstr>
      <vt:lpstr>PowerPoint Presentation</vt:lpstr>
      <vt:lpstr>PowerPoint Presentation</vt:lpstr>
      <vt:lpstr>Different levels of financial capability</vt:lpstr>
      <vt:lpstr>Discussion: Encouraging financial capability and asset building</vt:lpstr>
      <vt:lpstr>Financial capability is a developmental process that occurs at every life stage</vt:lpstr>
      <vt:lpstr>FCAB and social work practice:  Improving people’s ability and opportunity to act</vt:lpstr>
      <vt:lpstr>Research on the  building blocks of financial capability</vt:lpstr>
      <vt:lpstr>What we know from research:  Financial education</vt:lpstr>
      <vt:lpstr>What we know from research:  Financial education in schools</vt:lpstr>
      <vt:lpstr>What we know from research:  Financial guidance</vt:lpstr>
      <vt:lpstr>What we know from research:  Financial products and services</vt:lpstr>
      <vt:lpstr>What we know from research:  Financial capability policies and programs</vt:lpstr>
      <vt:lpstr>What we know from research:  Asset-building policies and programs</vt:lpstr>
      <vt:lpstr>What we know from research:  Combining financial education and services</vt:lpstr>
      <vt:lpstr>Summary of what we learned</vt:lpstr>
      <vt:lpstr>Thank you to our funders: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Introduction to Financial Capability and Asset Building in Financially Vulnerable Households</dc:title>
  <dc:creator>Tiffany Trautwein</dc:creator>
  <cp:lastModifiedBy>Johnson, Lissa</cp:lastModifiedBy>
  <cp:revision>283</cp:revision>
  <cp:lastPrinted>2019-07-25T19:51:11Z</cp:lastPrinted>
  <dcterms:created xsi:type="dcterms:W3CDTF">2013-05-24T20:23:48Z</dcterms:created>
  <dcterms:modified xsi:type="dcterms:W3CDTF">2020-09-02T19:52:29Z</dcterms:modified>
</cp:coreProperties>
</file>