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264" r:id="rId2"/>
    <p:sldId id="265" r:id="rId3"/>
    <p:sldId id="267" r:id="rId4"/>
    <p:sldId id="271" r:id="rId5"/>
    <p:sldId id="295" r:id="rId6"/>
    <p:sldId id="302" r:id="rId7"/>
    <p:sldId id="288" r:id="rId8"/>
    <p:sldId id="292" r:id="rId9"/>
    <p:sldId id="293" r:id="rId10"/>
    <p:sldId id="268" r:id="rId11"/>
    <p:sldId id="294" r:id="rId12"/>
    <p:sldId id="301" r:id="rId13"/>
    <p:sldId id="300" r:id="rId14"/>
    <p:sldId id="296" r:id="rId15"/>
    <p:sldId id="285" r:id="rId16"/>
    <p:sldId id="283" r:id="rId17"/>
    <p:sldId id="284" r:id="rId18"/>
    <p:sldId id="291" r:id="rId19"/>
    <p:sldId id="299" r:id="rId20"/>
    <p:sldId id="297"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Sherraden" initials="MS" lastIdx="65" clrIdx="0">
    <p:extLst>
      <p:ext uri="{19B8F6BF-5375-455C-9EA6-DF929625EA0E}">
        <p15:presenceInfo xmlns:p15="http://schemas.microsoft.com/office/powerpoint/2012/main" userId="Margaret Sherraden" providerId="None"/>
      </p:ext>
    </p:extLst>
  </p:cmAuthor>
  <p:cmAuthor id="2" name="Johnson, Lissa" initials="JL" lastIdx="1" clrIdx="1">
    <p:extLst>
      <p:ext uri="{19B8F6BF-5375-455C-9EA6-DF929625EA0E}">
        <p15:presenceInfo xmlns:p15="http://schemas.microsoft.com/office/powerpoint/2012/main" userId="S-1-5-21-3579272529-3368358661-2280984729-4567" providerId="AD"/>
      </p:ext>
    </p:extLst>
  </p:cmAuthor>
  <p:cmAuthor id="3" name="Julie Birkenmaier" initials="JB" lastIdx="5" clrIdx="2">
    <p:extLst>
      <p:ext uri="{19B8F6BF-5375-455C-9EA6-DF929625EA0E}">
        <p15:presenceInfo xmlns:p15="http://schemas.microsoft.com/office/powerpoint/2012/main" userId="Julie Birkenmaier" providerId="None"/>
      </p:ext>
    </p:extLst>
  </p:cmAuthor>
  <p:cmAuthor id="4" name="Posch, Daniele" initials="PD" lastIdx="7" clrIdx="3">
    <p:extLst>
      <p:ext uri="{19B8F6BF-5375-455C-9EA6-DF929625EA0E}">
        <p15:presenceInfo xmlns:p15="http://schemas.microsoft.com/office/powerpoint/2012/main" userId="9780767445_tp_box"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4" autoAdjust="0"/>
    <p:restoredTop sz="92025" autoAdjust="0"/>
  </p:normalViewPr>
  <p:slideViewPr>
    <p:cSldViewPr snapToGrid="0">
      <p:cViewPr varScale="1">
        <p:scale>
          <a:sx n="74" d="100"/>
          <a:sy n="74" d="100"/>
        </p:scale>
        <p:origin x="3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ch, Daniele" userId="9780767445_tp_box" providerId="OAuth2" clId="{1689E9EF-77B9-3744-B31A-F11D85A32AF2}"/>
    <pc:docChg chg="custSel modSld">
      <pc:chgData name="Posch, Daniele" userId="9780767445_tp_box" providerId="OAuth2" clId="{1689E9EF-77B9-3744-B31A-F11D85A32AF2}" dt="2020-09-23T18:05:29.055" v="40" actId="27834"/>
      <pc:docMkLst>
        <pc:docMk/>
      </pc:docMkLst>
      <pc:sldChg chg="addSp delSp modSp addCm">
        <pc:chgData name="Posch, Daniele" userId="9780767445_tp_box" providerId="OAuth2" clId="{1689E9EF-77B9-3744-B31A-F11D85A32AF2}" dt="2020-09-23T17:25:05.869" v="7" actId="27834"/>
        <pc:sldMkLst>
          <pc:docMk/>
          <pc:sldMk cId="4248967588" sldId="265"/>
        </pc:sldMkLst>
        <pc:spChg chg="mod">
          <ac:chgData name="Posch, Daniele" userId="9780767445_tp_box" providerId="OAuth2" clId="{1689E9EF-77B9-3744-B31A-F11D85A32AF2}" dt="2020-09-23T17:24:25.551" v="5" actId="14100"/>
          <ac:spMkLst>
            <pc:docMk/>
            <pc:sldMk cId="4248967588" sldId="265"/>
            <ac:spMk id="3" creationId="{00000000-0000-0000-0000-000000000000}"/>
          </ac:spMkLst>
        </pc:spChg>
        <pc:picChg chg="del">
          <ac:chgData name="Posch, Daniele" userId="9780767445_tp_box" providerId="OAuth2" clId="{1689E9EF-77B9-3744-B31A-F11D85A32AF2}" dt="2020-09-23T17:19:17.576" v="2" actId="478"/>
          <ac:picMkLst>
            <pc:docMk/>
            <pc:sldMk cId="4248967588" sldId="265"/>
            <ac:picMk id="2" creationId="{00000000-0000-0000-0000-000000000000}"/>
          </ac:picMkLst>
        </pc:picChg>
        <pc:picChg chg="add mod">
          <ac:chgData name="Posch, Daniele" userId="9780767445_tp_box" providerId="OAuth2" clId="{1689E9EF-77B9-3744-B31A-F11D85A32AF2}" dt="2020-09-23T17:24:36.914" v="6" actId="1076"/>
          <ac:picMkLst>
            <pc:docMk/>
            <pc:sldMk cId="4248967588" sldId="265"/>
            <ac:picMk id="4" creationId="{C47C3D0B-0063-DA44-913D-E4C7C2063768}"/>
          </ac:picMkLst>
        </pc:picChg>
      </pc:sldChg>
      <pc:sldChg chg="addCm">
        <pc:chgData name="Posch, Daniele" userId="9780767445_tp_box" providerId="OAuth2" clId="{1689E9EF-77B9-3744-B31A-F11D85A32AF2}" dt="2020-09-23T17:25:23.452" v="8" actId="27834"/>
        <pc:sldMkLst>
          <pc:docMk/>
          <pc:sldMk cId="426720610" sldId="267"/>
        </pc:sldMkLst>
      </pc:sldChg>
      <pc:sldChg chg="modSp">
        <pc:chgData name="Posch, Daniele" userId="9780767445_tp_box" providerId="OAuth2" clId="{1689E9EF-77B9-3744-B31A-F11D85A32AF2}" dt="2020-09-23T17:31:36.079" v="37" actId="14100"/>
        <pc:sldMkLst>
          <pc:docMk/>
          <pc:sldMk cId="2307952320" sldId="268"/>
        </pc:sldMkLst>
        <pc:picChg chg="mod">
          <ac:chgData name="Posch, Daniele" userId="9780767445_tp_box" providerId="OAuth2" clId="{1689E9EF-77B9-3744-B31A-F11D85A32AF2}" dt="2020-09-23T17:31:36.079" v="37" actId="14100"/>
          <ac:picMkLst>
            <pc:docMk/>
            <pc:sldMk cId="2307952320" sldId="268"/>
            <ac:picMk id="2056" creationId="{00000000-0000-0000-0000-000000000000}"/>
          </ac:picMkLst>
        </pc:picChg>
      </pc:sldChg>
      <pc:sldChg chg="modSp addCm">
        <pc:chgData name="Posch, Daniele" userId="9780767445_tp_box" providerId="OAuth2" clId="{1689E9EF-77B9-3744-B31A-F11D85A32AF2}" dt="2020-09-23T17:25:42.986" v="9" actId="27834"/>
        <pc:sldMkLst>
          <pc:docMk/>
          <pc:sldMk cId="2183843328" sldId="271"/>
        </pc:sldMkLst>
        <pc:picChg chg="mod">
          <ac:chgData name="Posch, Daniele" userId="9780767445_tp_box" providerId="OAuth2" clId="{1689E9EF-77B9-3744-B31A-F11D85A32AF2}" dt="2020-09-16T21:15:25.194" v="1" actId="1076"/>
          <ac:picMkLst>
            <pc:docMk/>
            <pc:sldMk cId="2183843328" sldId="271"/>
            <ac:picMk id="1026" creationId="{00000000-0000-0000-0000-000000000000}"/>
          </ac:picMkLst>
        </pc:picChg>
      </pc:sldChg>
      <pc:sldChg chg="addSp delSp modSp addCm">
        <pc:chgData name="Posch, Daniele" userId="9780767445_tp_box" providerId="OAuth2" clId="{1689E9EF-77B9-3744-B31A-F11D85A32AF2}" dt="2020-09-23T17:33:17.478" v="38" actId="27834"/>
        <pc:sldMkLst>
          <pc:docMk/>
          <pc:sldMk cId="3443043792" sldId="288"/>
        </pc:sldMkLst>
        <pc:spChg chg="mod">
          <ac:chgData name="Posch, Daniele" userId="9780767445_tp_box" providerId="OAuth2" clId="{1689E9EF-77B9-3744-B31A-F11D85A32AF2}" dt="2020-09-23T17:30:41.716" v="35" actId="1076"/>
          <ac:spMkLst>
            <pc:docMk/>
            <pc:sldMk cId="3443043792" sldId="288"/>
            <ac:spMk id="3" creationId="{00000000-0000-0000-0000-000000000000}"/>
          </ac:spMkLst>
        </pc:spChg>
        <pc:picChg chg="del">
          <ac:chgData name="Posch, Daniele" userId="9780767445_tp_box" providerId="OAuth2" clId="{1689E9EF-77B9-3744-B31A-F11D85A32AF2}" dt="2020-09-23T17:29:54.147" v="11" actId="478"/>
          <ac:picMkLst>
            <pc:docMk/>
            <pc:sldMk cId="3443043792" sldId="288"/>
            <ac:picMk id="4" creationId="{00000000-0000-0000-0000-000000000000}"/>
          </ac:picMkLst>
        </pc:picChg>
        <pc:picChg chg="add mod">
          <ac:chgData name="Posch, Daniele" userId="9780767445_tp_box" providerId="OAuth2" clId="{1689E9EF-77B9-3744-B31A-F11D85A32AF2}" dt="2020-09-23T17:30:34.940" v="32" actId="14100"/>
          <ac:picMkLst>
            <pc:docMk/>
            <pc:sldMk cId="3443043792" sldId="288"/>
            <ac:picMk id="5" creationId="{CB6BC58C-1C98-AB47-ABC3-B76BBCB79E33}"/>
          </ac:picMkLst>
        </pc:picChg>
      </pc:sldChg>
      <pc:sldChg chg="addCm">
        <pc:chgData name="Posch, Daniele" userId="9780767445_tp_box" providerId="OAuth2" clId="{1689E9EF-77B9-3744-B31A-F11D85A32AF2}" dt="2020-09-23T18:04:31.524" v="39" actId="27834"/>
        <pc:sldMkLst>
          <pc:docMk/>
          <pc:sldMk cId="4267011608" sldId="292"/>
        </pc:sldMkLst>
      </pc:sldChg>
      <pc:sldChg chg="addCm">
        <pc:chgData name="Posch, Daniele" userId="9780767445_tp_box" providerId="OAuth2" clId="{1689E9EF-77B9-3744-B31A-F11D85A32AF2}" dt="2020-09-23T17:25:56.545" v="10" actId="27834"/>
        <pc:sldMkLst>
          <pc:docMk/>
          <pc:sldMk cId="2131493397" sldId="295"/>
        </pc:sldMkLst>
      </pc:sldChg>
      <pc:sldChg chg="addCm">
        <pc:chgData name="Posch, Daniele" userId="9780767445_tp_box" providerId="OAuth2" clId="{1689E9EF-77B9-3744-B31A-F11D85A32AF2}" dt="2020-09-23T18:05:29.055" v="40" actId="27834"/>
        <pc:sldMkLst>
          <pc:docMk/>
          <pc:sldMk cId="1593128141"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03210-61E7-41E4-93EA-E27E93FE142A}"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C50A2-043F-4DF2-9DE2-5ABA007F3848}" type="slidenum">
              <a:rPr lang="en-US" smtClean="0"/>
              <a:t>‹#›</a:t>
            </a:fld>
            <a:endParaRPr lang="en-US"/>
          </a:p>
        </p:txBody>
      </p:sp>
    </p:spTree>
    <p:extLst>
      <p:ext uri="{BB962C8B-B14F-4D97-AF65-F5344CB8AC3E}">
        <p14:creationId xmlns:p14="http://schemas.microsoft.com/office/powerpoint/2010/main" val="965222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lickr.com/photos/34120957@N04/3950973346"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creativecommons.org/licenses/by-nc/2.0/?ref=ccsearch&amp;atype=rich" TargetMode="External"/><Relationship Id="rId4" Type="http://schemas.openxmlformats.org/officeDocument/2006/relationships/hyperlink" Target="https://www.flickr.com/photos/34120957@N0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90F14-1B30-45DD-99BF-CFA4F5E350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849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C50A2-043F-4DF2-9DE2-5ABA007F3848}" type="slidenum">
              <a:rPr lang="en-US" smtClean="0"/>
              <a:t>10</a:t>
            </a:fld>
            <a:endParaRPr lang="en-US"/>
          </a:p>
        </p:txBody>
      </p:sp>
    </p:spTree>
    <p:extLst>
      <p:ext uri="{BB962C8B-B14F-4D97-AF65-F5344CB8AC3E}">
        <p14:creationId xmlns:p14="http://schemas.microsoft.com/office/powerpoint/2010/main" val="2214089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C50A2-043F-4DF2-9DE2-5ABA007F3848}" type="slidenum">
              <a:rPr lang="en-US" smtClean="0"/>
              <a:t>11</a:t>
            </a:fld>
            <a:endParaRPr lang="en-US"/>
          </a:p>
        </p:txBody>
      </p:sp>
    </p:spTree>
    <p:extLst>
      <p:ext uri="{BB962C8B-B14F-4D97-AF65-F5344CB8AC3E}">
        <p14:creationId xmlns:p14="http://schemas.microsoft.com/office/powerpoint/2010/main" val="3262982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C50A2-043F-4DF2-9DE2-5ABA007F3848}" type="slidenum">
              <a:rPr lang="en-US" smtClean="0"/>
              <a:t>12</a:t>
            </a:fld>
            <a:endParaRPr lang="en-US"/>
          </a:p>
        </p:txBody>
      </p:sp>
    </p:spTree>
    <p:extLst>
      <p:ext uri="{BB962C8B-B14F-4D97-AF65-F5344CB8AC3E}">
        <p14:creationId xmlns:p14="http://schemas.microsoft.com/office/powerpoint/2010/main" val="269209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C50A2-043F-4DF2-9DE2-5ABA007F3848}" type="slidenum">
              <a:rPr lang="en-US" smtClean="0"/>
              <a:t>14</a:t>
            </a:fld>
            <a:endParaRPr lang="en-US"/>
          </a:p>
        </p:txBody>
      </p:sp>
    </p:spTree>
    <p:extLst>
      <p:ext uri="{BB962C8B-B14F-4D97-AF65-F5344CB8AC3E}">
        <p14:creationId xmlns:p14="http://schemas.microsoft.com/office/powerpoint/2010/main" val="328960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16</a:t>
            </a:fld>
            <a:endParaRPr lang="en-US"/>
          </a:p>
        </p:txBody>
      </p:sp>
    </p:spTree>
    <p:extLst>
      <p:ext uri="{BB962C8B-B14F-4D97-AF65-F5344CB8AC3E}">
        <p14:creationId xmlns:p14="http://schemas.microsoft.com/office/powerpoint/2010/main" val="303173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17</a:t>
            </a:fld>
            <a:endParaRPr lang="en-US"/>
          </a:p>
        </p:txBody>
      </p:sp>
    </p:spTree>
    <p:extLst>
      <p:ext uri="{BB962C8B-B14F-4D97-AF65-F5344CB8AC3E}">
        <p14:creationId xmlns:p14="http://schemas.microsoft.com/office/powerpoint/2010/main" val="3389488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C5A40A-59F1-4F6C-BC92-AF643B0B6ABC}" type="slidenum">
              <a:rPr lang="en-US" smtClean="0"/>
              <a:pPr>
                <a:defRPr/>
              </a:pPr>
              <a:t>20</a:t>
            </a:fld>
            <a:endParaRPr lang="en-US"/>
          </a:p>
        </p:txBody>
      </p:sp>
    </p:spTree>
    <p:extLst>
      <p:ext uri="{BB962C8B-B14F-4D97-AF65-F5344CB8AC3E}">
        <p14:creationId xmlns:p14="http://schemas.microsoft.com/office/powerpoint/2010/main" val="2640417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C5A40A-59F1-4F6C-BC92-AF643B0B6ABC}" type="slidenum">
              <a:rPr lang="en-US" smtClean="0"/>
              <a:pPr>
                <a:defRPr/>
              </a:pPr>
              <a:t>21</a:t>
            </a:fld>
            <a:endParaRPr lang="en-US"/>
          </a:p>
        </p:txBody>
      </p:sp>
    </p:spTree>
    <p:extLst>
      <p:ext uri="{BB962C8B-B14F-4D97-AF65-F5344CB8AC3E}">
        <p14:creationId xmlns:p14="http://schemas.microsoft.com/office/powerpoint/2010/main" val="248716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C50A2-043F-4DF2-9DE2-5ABA007F3848}" type="slidenum">
              <a:rPr lang="en-US" smtClean="0"/>
              <a:t>2</a:t>
            </a:fld>
            <a:endParaRPr lang="en-US"/>
          </a:p>
        </p:txBody>
      </p:sp>
    </p:spTree>
    <p:extLst>
      <p:ext uri="{BB962C8B-B14F-4D97-AF65-F5344CB8AC3E}">
        <p14:creationId xmlns:p14="http://schemas.microsoft.com/office/powerpoint/2010/main" val="314804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C50A2-043F-4DF2-9DE2-5ABA007F3848}" type="slidenum">
              <a:rPr lang="en-US" smtClean="0"/>
              <a:t>3</a:t>
            </a:fld>
            <a:endParaRPr lang="en-US"/>
          </a:p>
        </p:txBody>
      </p:sp>
    </p:spTree>
    <p:extLst>
      <p:ext uri="{BB962C8B-B14F-4D97-AF65-F5344CB8AC3E}">
        <p14:creationId xmlns:p14="http://schemas.microsoft.com/office/powerpoint/2010/main" val="302311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C50A2-043F-4DF2-9DE2-5ABA007F3848}" type="slidenum">
              <a:rPr lang="en-US" smtClean="0"/>
              <a:t>4</a:t>
            </a:fld>
            <a:endParaRPr lang="en-US"/>
          </a:p>
        </p:txBody>
      </p:sp>
    </p:spTree>
    <p:extLst>
      <p:ext uri="{BB962C8B-B14F-4D97-AF65-F5344CB8AC3E}">
        <p14:creationId xmlns:p14="http://schemas.microsoft.com/office/powerpoint/2010/main" val="106060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853C84-58CF-4FCD-B93E-E8ADEFD99D28}" type="slidenum">
              <a:rPr lang="en-US" smtClean="0"/>
              <a:t>5</a:t>
            </a:fld>
            <a:endParaRPr lang="en-US"/>
          </a:p>
        </p:txBody>
      </p:sp>
    </p:spTree>
    <p:extLst>
      <p:ext uri="{BB962C8B-B14F-4D97-AF65-F5344CB8AC3E}">
        <p14:creationId xmlns:p14="http://schemas.microsoft.com/office/powerpoint/2010/main" val="366670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a:rPr>
              <a:t>"The Hand"</a:t>
            </a:r>
            <a:r>
              <a:rPr lang="en-US" sz="1200" b="0" i="0" kern="1200" dirty="0" smtClean="0">
                <a:solidFill>
                  <a:schemeClr val="tx1"/>
                </a:solidFill>
                <a:effectLst/>
                <a:latin typeface="+mn-lt"/>
                <a:ea typeface="+mn-ea"/>
                <a:cs typeface="+mn-cs"/>
              </a:rPr>
              <a:t> by </a:t>
            </a:r>
            <a:r>
              <a:rPr lang="en-US" sz="1200" b="0" i="0" u="none" strike="noStrike" kern="1200" dirty="0" smtClean="0">
                <a:solidFill>
                  <a:schemeClr val="tx1"/>
                </a:solidFill>
                <a:effectLst/>
                <a:latin typeface="+mn-lt"/>
                <a:ea typeface="+mn-ea"/>
                <a:cs typeface="+mn-cs"/>
                <a:hlinkClick r:id="rId4"/>
              </a:rPr>
              <a:t>Alex E. </a:t>
            </a:r>
            <a:r>
              <a:rPr lang="en-US" sz="1200" b="0" i="0" u="none" strike="noStrike" kern="1200" dirty="0" err="1" smtClean="0">
                <a:solidFill>
                  <a:schemeClr val="tx1"/>
                </a:solidFill>
                <a:effectLst/>
                <a:latin typeface="+mn-lt"/>
                <a:ea typeface="+mn-ea"/>
                <a:cs typeface="+mn-cs"/>
                <a:hlinkClick r:id="rId4"/>
              </a:rPr>
              <a:t>Proimos</a:t>
            </a:r>
            <a:r>
              <a:rPr lang="en-US" sz="1200" b="0" i="0" kern="1200" dirty="0" smtClean="0">
                <a:solidFill>
                  <a:schemeClr val="tx1"/>
                </a:solidFill>
                <a:effectLst/>
                <a:latin typeface="+mn-lt"/>
                <a:ea typeface="+mn-ea"/>
                <a:cs typeface="+mn-cs"/>
              </a:rPr>
              <a:t> is licensed under </a:t>
            </a:r>
            <a:r>
              <a:rPr lang="en-US" sz="1200" b="0" i="0" u="none" strike="noStrike" kern="1200" cap="all" dirty="0" smtClean="0">
                <a:solidFill>
                  <a:schemeClr val="tx1"/>
                </a:solidFill>
                <a:effectLst/>
                <a:latin typeface="+mn-lt"/>
                <a:ea typeface="+mn-ea"/>
                <a:cs typeface="+mn-cs"/>
                <a:hlinkClick r:id="rId5"/>
              </a:rPr>
              <a:t>CC BY-NC 2.0</a:t>
            </a:r>
            <a:endParaRPr lang="en-US" dirty="0"/>
          </a:p>
        </p:txBody>
      </p:sp>
      <p:sp>
        <p:nvSpPr>
          <p:cNvPr id="4" name="Slide Number Placeholder 3"/>
          <p:cNvSpPr>
            <a:spLocks noGrp="1"/>
          </p:cNvSpPr>
          <p:nvPr>
            <p:ph type="sldNum" sz="quarter" idx="10"/>
          </p:nvPr>
        </p:nvSpPr>
        <p:spPr/>
        <p:txBody>
          <a:bodyPr/>
          <a:lstStyle/>
          <a:p>
            <a:fld id="{030C50A2-043F-4DF2-9DE2-5ABA007F3848}" type="slidenum">
              <a:rPr lang="en-US" smtClean="0"/>
              <a:t>6</a:t>
            </a:fld>
            <a:endParaRPr lang="en-US"/>
          </a:p>
        </p:txBody>
      </p:sp>
    </p:spTree>
    <p:extLst>
      <p:ext uri="{BB962C8B-B14F-4D97-AF65-F5344CB8AC3E}">
        <p14:creationId xmlns:p14="http://schemas.microsoft.com/office/powerpoint/2010/main" val="9770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BEAAF9-6ED4-4CF4-A62E-AB0DA823E1A7}" type="slidenum">
              <a:rPr lang="en-US" smtClean="0"/>
              <a:pPr/>
              <a:t>7</a:t>
            </a:fld>
            <a:endParaRPr lang="en-US"/>
          </a:p>
        </p:txBody>
      </p:sp>
    </p:spTree>
    <p:extLst>
      <p:ext uri="{BB962C8B-B14F-4D97-AF65-F5344CB8AC3E}">
        <p14:creationId xmlns:p14="http://schemas.microsoft.com/office/powerpoint/2010/main" val="133474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C50A2-043F-4DF2-9DE2-5ABA007F3848}" type="slidenum">
              <a:rPr lang="en-US" smtClean="0"/>
              <a:t>8</a:t>
            </a:fld>
            <a:endParaRPr lang="en-US"/>
          </a:p>
        </p:txBody>
      </p:sp>
    </p:spTree>
    <p:extLst>
      <p:ext uri="{BB962C8B-B14F-4D97-AF65-F5344CB8AC3E}">
        <p14:creationId xmlns:p14="http://schemas.microsoft.com/office/powerpoint/2010/main" val="148068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C50A2-043F-4DF2-9DE2-5ABA007F3848}" type="slidenum">
              <a:rPr lang="en-US" smtClean="0"/>
              <a:t>9</a:t>
            </a:fld>
            <a:endParaRPr lang="en-US"/>
          </a:p>
        </p:txBody>
      </p:sp>
    </p:spTree>
    <p:extLst>
      <p:ext uri="{BB962C8B-B14F-4D97-AF65-F5344CB8AC3E}">
        <p14:creationId xmlns:p14="http://schemas.microsoft.com/office/powerpoint/2010/main" val="187457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1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5" name="Rectangle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6" name="Rectangle 22"/>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7" name="Rectangle 23"/>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en-US" sz="1800" dirty="0"/>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1" name="Straight Connector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2" name="Rectangle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3" name="Slide Number Placeholder 22"/>
          <p:cNvSpPr txBox="1">
            <a:spLocks/>
          </p:cNvSpPr>
          <p:nvPr/>
        </p:nvSpPr>
        <p:spPr>
          <a:xfrm>
            <a:off x="10604501" y="6303964"/>
            <a:ext cx="1384300" cy="441325"/>
          </a:xfrm>
          <a:prstGeom prst="rect">
            <a:avLst/>
          </a:prstGeom>
        </p:spPr>
        <p:txBody>
          <a:bodyPr lIns="45720" rIns="45720" anchor="ctr">
            <a:normAutofit/>
          </a:bodyPr>
          <a:lstStyle>
            <a:defPPr>
              <a:defRPr lang="en-US"/>
            </a:defPPr>
            <a:lvl1pPr marL="0" algn="ctr" defTabSz="457200" rtl="0" eaLnBrk="1" latinLnBrk="0" hangingPunct="1">
              <a:defRPr kumimoji="0"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5BBF596-9151-4F3C-B144-76777F31AAD2}" type="slidenum">
              <a:rPr lang="en-US" sz="1600" smtClean="0"/>
              <a:pPr fontAlgn="auto">
                <a:spcBef>
                  <a:spcPts val="0"/>
                </a:spcBef>
                <a:spcAft>
                  <a:spcPts val="0"/>
                </a:spcAft>
                <a:defRPr/>
              </a:pPr>
              <a:t>‹#›</a:t>
            </a:fld>
            <a:endParaRPr lang="en-US" sz="1600" dirty="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latin typeface="Calibri Light"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0390" y="459695"/>
            <a:ext cx="4054909" cy="1642238"/>
          </a:xfrm>
          <a:prstGeom prst="rect">
            <a:avLst/>
          </a:prstGeom>
        </p:spPr>
      </p:pic>
    </p:spTree>
    <p:extLst>
      <p:ext uri="{BB962C8B-B14F-4D97-AF65-F5344CB8AC3E}">
        <p14:creationId xmlns:p14="http://schemas.microsoft.com/office/powerpoint/2010/main" val="6917736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706060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5" name="Rectangle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6" name="Rectangle 22"/>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7"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8" name="Rectangle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9" name="Rectangle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0" name="Straight Connector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1" name="Slide Number Placeholder 22"/>
          <p:cNvSpPr txBox="1">
            <a:spLocks/>
          </p:cNvSpPr>
          <p:nvPr/>
        </p:nvSpPr>
        <p:spPr>
          <a:xfrm>
            <a:off x="10604501" y="6303964"/>
            <a:ext cx="1384300" cy="441325"/>
          </a:xfrm>
          <a:prstGeom prst="rect">
            <a:avLst/>
          </a:prstGeom>
        </p:spPr>
        <p:txBody>
          <a:bodyPr lIns="45720" rIns="45720" anchor="ctr">
            <a:normAutofit/>
          </a:bodyPr>
          <a:lstStyle>
            <a:defPPr>
              <a:defRPr lang="en-US"/>
            </a:defPPr>
            <a:lvl1pPr marL="0" algn="ctr" defTabSz="457200" rtl="0" eaLnBrk="1" latinLnBrk="0" hangingPunct="1">
              <a:defRPr kumimoji="0"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A9E1629-D04B-4A39-A3D3-282A34D274E9}" type="slidenum">
              <a:rPr lang="en-US" sz="1600" smtClean="0"/>
              <a:pPr fontAlgn="auto">
                <a:spcBef>
                  <a:spcPts val="0"/>
                </a:spcBef>
                <a:spcAft>
                  <a:spcPts val="0"/>
                </a:spcAft>
                <a:defRPr/>
              </a:pPr>
              <a:t>‹#›</a:t>
            </a:fld>
            <a:endParaRPr lang="en-US" sz="1600"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Vertical Title 1"/>
          <p:cNvSpPr>
            <a:spLocks noGrp="1"/>
          </p:cNvSpPr>
          <p:nvPr>
            <p:ph type="title" orient="vert"/>
          </p:nvPr>
        </p:nvSpPr>
        <p:spPr>
          <a:xfrm>
            <a:off x="9855200" y="304802"/>
            <a:ext cx="1930400" cy="5851525"/>
          </a:xfrm>
        </p:spPr>
        <p:txBody>
          <a:bodyPr vert="eaVert"/>
          <a:lstStyle/>
          <a:p>
            <a:r>
              <a:rPr lang="en-US"/>
              <a:t>Click to edit Master title style</a:t>
            </a:r>
            <a:endParaRPr lang="en-US" dirty="0"/>
          </a:p>
        </p:txBody>
      </p:sp>
    </p:spTree>
    <p:extLst>
      <p:ext uri="{BB962C8B-B14F-4D97-AF65-F5344CB8AC3E}">
        <p14:creationId xmlns:p14="http://schemas.microsoft.com/office/powerpoint/2010/main" val="104228991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latin typeface="Calibri Light"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latin typeface="Cambria" pitchFamily="18" charset="0"/>
              </a:defRPr>
            </a:lvl1pPr>
          </a:lstStyle>
          <a:p>
            <a:r>
              <a:rPr lang="en-US" dirty="0"/>
              <a:t>Click to edit Master title style</a:t>
            </a:r>
          </a:p>
        </p:txBody>
      </p:sp>
    </p:spTree>
    <p:extLst>
      <p:ext uri="{BB962C8B-B14F-4D97-AF65-F5344CB8AC3E}">
        <p14:creationId xmlns:p14="http://schemas.microsoft.com/office/powerpoint/2010/main" val="3228456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latin typeface="Cambria" pitchFamily="18" charset="0"/>
              </a:defRPr>
            </a:lvl1pPr>
          </a:lstStyle>
          <a:p>
            <a:r>
              <a:rPr lang="en-US"/>
              <a:t>Click to edit Master title style</a:t>
            </a:r>
            <a:endParaRPr lang="en-US" dirty="0"/>
          </a:p>
        </p:txBody>
      </p:sp>
      <p:sp>
        <p:nvSpPr>
          <p:cNvPr id="8" name="Content Placeholder 7"/>
          <p:cNvSpPr>
            <a:spLocks noGrp="1"/>
          </p:cNvSpPr>
          <p:nvPr>
            <p:ph sz="quarter" idx="1"/>
          </p:nvPr>
        </p:nvSpPr>
        <p:spPr>
          <a:xfrm>
            <a:off x="402336" y="1527048"/>
            <a:ext cx="11338560" cy="4572000"/>
          </a:xfrm>
        </p:spPr>
        <p:txBody>
          <a:bodyPr/>
          <a:lstStyle>
            <a:lvl1pPr>
              <a:defRPr>
                <a:latin typeface="Calibri Light" pitchFamily="34" charset="0"/>
              </a:defRPr>
            </a:lvl1pPr>
            <a:lvl2pPr>
              <a:defRPr>
                <a:latin typeface="Calibri Light" pitchFamily="34" charset="0"/>
              </a:defRPr>
            </a:lvl2pPr>
            <a:lvl3pPr>
              <a:defRPr>
                <a:latin typeface="Calibri Light" pitchFamily="34" charset="0"/>
              </a:defRPr>
            </a:lvl3pPr>
            <a:lvl4pPr>
              <a:defRPr>
                <a:latin typeface="Calibri Light" pitchFamily="34" charset="0"/>
              </a:defRPr>
            </a:lvl4pPr>
            <a:lvl5pPr>
              <a:defRPr>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73173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5"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6" name="Rectangle 22"/>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7" name="Rectangle 23"/>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8" name="Rectangle 24"/>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9" name="Rectangle 8"/>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0" name="Rectangle 9"/>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1" name="Straight Connector 10"/>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2" name="Slide Number Placeholder 22"/>
          <p:cNvSpPr txBox="1">
            <a:spLocks/>
          </p:cNvSpPr>
          <p:nvPr/>
        </p:nvSpPr>
        <p:spPr>
          <a:xfrm>
            <a:off x="10604501" y="6303964"/>
            <a:ext cx="1384300" cy="441325"/>
          </a:xfrm>
          <a:prstGeom prst="rect">
            <a:avLst/>
          </a:prstGeom>
        </p:spPr>
        <p:txBody>
          <a:bodyPr lIns="45720" rIns="45720" anchor="ctr">
            <a:normAutofit/>
          </a:bodyPr>
          <a:lstStyle>
            <a:defPPr>
              <a:defRPr lang="en-US"/>
            </a:defPPr>
            <a:lvl1pPr marL="0" algn="ctr" defTabSz="457200" rtl="0" eaLnBrk="1" latinLnBrk="0" hangingPunct="1">
              <a:defRPr kumimoji="0"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E231FF7-EEA9-45F9-9A7B-808B7BF3F275}" type="slidenum">
              <a:rPr lang="en-US" sz="1600" smtClean="0"/>
              <a:pPr fontAlgn="auto">
                <a:spcBef>
                  <a:spcPts val="0"/>
                </a:spcBef>
                <a:spcAft>
                  <a:spcPts val="0"/>
                </a:spcAft>
                <a:defRPr/>
              </a:pPr>
              <a:t>‹#›</a:t>
            </a:fld>
            <a:endParaRPr lang="en-US" sz="1600" dirty="0"/>
          </a:p>
        </p:txBody>
      </p:sp>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latin typeface="Calibri Light"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latin typeface="Cambr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2387982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3"/>
          <p:cNvSpPr>
            <a:spLocks noChangeShapeType="1"/>
          </p:cNvSpPr>
          <p:nvPr/>
        </p:nvSpPr>
        <p:spPr bwMode="auto">
          <a:xfrm flipV="1">
            <a:off x="6083301" y="1576388"/>
            <a:ext cx="12700"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2" name="Title 1"/>
          <p:cNvSpPr>
            <a:spLocks noGrp="1"/>
          </p:cNvSpPr>
          <p:nvPr>
            <p:ph type="title"/>
          </p:nvPr>
        </p:nvSpPr>
        <p:spPr>
          <a:xfrm>
            <a:off x="402336" y="228600"/>
            <a:ext cx="11379200" cy="758952"/>
          </a:xfrm>
        </p:spPr>
        <p:txBody>
          <a:bodyPr/>
          <a:lstStyle>
            <a:lvl1pPr>
              <a:defRPr>
                <a:latin typeface="Cambria" pitchFamily="18" charset="0"/>
              </a:defRPr>
            </a:lvl1pPr>
          </a:lstStyle>
          <a:p>
            <a:r>
              <a:rPr lang="en-US"/>
              <a:t>Click to edit Master title style</a:t>
            </a:r>
            <a:endParaRPr lang="en-US" dirty="0"/>
          </a:p>
        </p:txBody>
      </p:sp>
      <p:sp>
        <p:nvSpPr>
          <p:cNvPr id="10" name="Content Placeholder 9"/>
          <p:cNvSpPr>
            <a:spLocks noGrp="1"/>
          </p:cNvSpPr>
          <p:nvPr>
            <p:ph sz="half" idx="1"/>
          </p:nvPr>
        </p:nvSpPr>
        <p:spPr>
          <a:xfrm>
            <a:off x="402336" y="1371600"/>
            <a:ext cx="5384800" cy="4681728"/>
          </a:xfrm>
        </p:spPr>
        <p:txBody>
          <a:bodyPr/>
          <a:lstStyle>
            <a:lvl1pPr>
              <a:defRPr sz="2500">
                <a:latin typeface="Calibri Light" pitchFamily="34" charset="0"/>
              </a:defRPr>
            </a:lvl1pPr>
            <a:lvl2pPr>
              <a:defRPr>
                <a:latin typeface="Calibri Light" pitchFamily="34" charset="0"/>
              </a:defRPr>
            </a:lvl2pPr>
            <a:lvl3pPr>
              <a:defRPr>
                <a:latin typeface="Calibri Light" pitchFamily="34" charset="0"/>
              </a:defRPr>
            </a:lvl3pPr>
            <a:lvl4pPr>
              <a:defRPr>
                <a:latin typeface="Calibri Light" pitchFamily="34" charset="0"/>
              </a:defRPr>
            </a:lvl4pPr>
            <a:lvl5pPr>
              <a:defRPr>
                <a:latin typeface="Calibri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half" idx="2"/>
          </p:nvPr>
        </p:nvSpPr>
        <p:spPr>
          <a:xfrm>
            <a:off x="6400800" y="1371600"/>
            <a:ext cx="5384800" cy="4681728"/>
          </a:xfrm>
        </p:spPr>
        <p:txBody>
          <a:bodyPr/>
          <a:lstStyle>
            <a:lvl1pPr>
              <a:defRPr sz="2500">
                <a:latin typeface="Calibri Light" pitchFamily="34" charset="0"/>
              </a:defRPr>
            </a:lvl1pPr>
            <a:lvl2pPr>
              <a:defRPr>
                <a:latin typeface="Calibri Light" pitchFamily="34" charset="0"/>
              </a:defRPr>
            </a:lvl2pPr>
            <a:lvl3pPr>
              <a:defRPr>
                <a:latin typeface="Calibri Light" pitchFamily="34" charset="0"/>
              </a:defRPr>
            </a:lvl3pPr>
            <a:lvl4pPr>
              <a:defRPr>
                <a:latin typeface="Calibri Light" pitchFamily="34" charset="0"/>
              </a:defRPr>
            </a:lvl4pPr>
            <a:lvl5pPr>
              <a:defRPr>
                <a:latin typeface="Calibri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802600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3"/>
          <p:cNvSpPr>
            <a:spLocks noChangeShapeType="1"/>
          </p:cNvSpPr>
          <p:nvPr/>
        </p:nvSpPr>
        <p:spPr bwMode="auto">
          <a:xfrm flipV="1">
            <a:off x="6096000" y="2200276"/>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8" name="Rectangle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9" name="Rectangle 22"/>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10"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11" name="Rectangle 24"/>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12" name="Rectangle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4" name="Straight Connector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5" name="Rectangle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6" name="Slide Number Placeholder 22"/>
          <p:cNvSpPr txBox="1">
            <a:spLocks/>
          </p:cNvSpPr>
          <p:nvPr/>
        </p:nvSpPr>
        <p:spPr>
          <a:xfrm>
            <a:off x="10604501" y="6303964"/>
            <a:ext cx="1384300" cy="441325"/>
          </a:xfrm>
          <a:prstGeom prst="rect">
            <a:avLst/>
          </a:prstGeom>
        </p:spPr>
        <p:txBody>
          <a:bodyPr lIns="45720" rIns="45720" anchor="ctr">
            <a:normAutofit/>
          </a:bodyPr>
          <a:lstStyle>
            <a:defPPr>
              <a:defRPr lang="en-US"/>
            </a:defPPr>
            <a:lvl1pPr marL="0" algn="ctr" defTabSz="457200" rtl="0" eaLnBrk="1" latinLnBrk="0" hangingPunct="1">
              <a:defRPr kumimoji="0"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D560A49-84DC-4D1C-B388-A830D602BC1C}" type="slidenum">
              <a:rPr lang="en-US" sz="1600" smtClean="0"/>
              <a:pPr fontAlgn="auto">
                <a:spcBef>
                  <a:spcPts val="0"/>
                </a:spcBef>
                <a:spcAft>
                  <a:spcPts val="0"/>
                </a:spcAft>
                <a:defRPr/>
              </a:pPr>
              <a:t>‹#›</a:t>
            </a:fld>
            <a:endParaRPr lang="en-US" sz="1600" dirty="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Calibri Light" pitchFamily="34" charset="0"/>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Calibri Light" pitchFamily="34" charset="0"/>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402336" y="2471383"/>
            <a:ext cx="5388864" cy="3818404"/>
          </a:xfrm>
        </p:spPr>
        <p:txBody>
          <a:bodyPr/>
          <a:lstStyle>
            <a:lvl1pPr>
              <a:defRPr>
                <a:latin typeface="Calibri Light" pitchFamily="34" charset="0"/>
              </a:defRPr>
            </a:lvl1pPr>
            <a:lvl2pPr>
              <a:defRPr>
                <a:latin typeface="Calibri Light" pitchFamily="34" charset="0"/>
              </a:defRPr>
            </a:lvl2pPr>
            <a:lvl3pPr>
              <a:defRPr>
                <a:latin typeface="Calibri Light" pitchFamily="34" charset="0"/>
              </a:defRPr>
            </a:lvl3pPr>
            <a:lvl4pPr>
              <a:defRPr>
                <a:latin typeface="Calibri Light" pitchFamily="34" charset="0"/>
              </a:defRPr>
            </a:lvl4pPr>
            <a:lvl5pPr>
              <a:defRPr>
                <a:latin typeface="Calibri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4"/>
          </p:nvPr>
        </p:nvSpPr>
        <p:spPr>
          <a:xfrm>
            <a:off x="6400800" y="2471383"/>
            <a:ext cx="5384800" cy="3822192"/>
          </a:xfrm>
        </p:spPr>
        <p:txBody>
          <a:bodyPr/>
          <a:lstStyle>
            <a:lvl1pPr>
              <a:defRPr>
                <a:latin typeface="Calibri Light" pitchFamily="34" charset="0"/>
              </a:defRPr>
            </a:lvl1pPr>
            <a:lvl2pPr>
              <a:defRPr>
                <a:latin typeface="Calibri Light" pitchFamily="34" charset="0"/>
              </a:defRPr>
            </a:lvl2pPr>
            <a:lvl3pPr>
              <a:defRPr>
                <a:latin typeface="Calibri Light" pitchFamily="34" charset="0"/>
              </a:defRPr>
            </a:lvl3pPr>
            <a:lvl4pPr>
              <a:defRPr>
                <a:latin typeface="Calibri Light" pitchFamily="34" charset="0"/>
              </a:defRPr>
            </a:lvl4pPr>
            <a:lvl5pPr>
              <a:defRPr>
                <a:latin typeface="Calibri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22"/>
          <p:cNvSpPr>
            <a:spLocks noGrp="1"/>
          </p:cNvSpPr>
          <p:nvPr>
            <p:ph type="title"/>
          </p:nvPr>
        </p:nvSpPr>
        <p:spPr/>
        <p:txBody>
          <a:bodyPr rtlCol="0"/>
          <a:lstStyle>
            <a:lvl1pPr>
              <a:defRPr>
                <a:latin typeface="Cambr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999421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10466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3" name="Rectangle 20"/>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4" name="Rectangle 22"/>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5"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6" name="Rectangle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7" name="Rectangle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8" name="Slide Number Placeholder 22"/>
          <p:cNvSpPr txBox="1">
            <a:spLocks/>
          </p:cNvSpPr>
          <p:nvPr/>
        </p:nvSpPr>
        <p:spPr>
          <a:xfrm>
            <a:off x="10604501" y="6303964"/>
            <a:ext cx="1384300" cy="441325"/>
          </a:xfrm>
          <a:prstGeom prst="rect">
            <a:avLst/>
          </a:prstGeom>
        </p:spPr>
        <p:txBody>
          <a:bodyPr lIns="45720" rIns="45720" anchor="ctr">
            <a:normAutofit/>
          </a:bodyPr>
          <a:lstStyle>
            <a:defPPr>
              <a:defRPr lang="en-US"/>
            </a:defPPr>
            <a:lvl1pPr marL="0" algn="ctr" defTabSz="457200" rtl="0" eaLnBrk="1" latinLnBrk="0" hangingPunct="1">
              <a:defRPr kumimoji="0"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5D64B65-97D0-4D36-9AF7-0622F4B43DA4}" type="slidenum">
              <a:rPr lang="en-US" sz="1600" smtClean="0"/>
              <a:pPr fontAlgn="auto">
                <a:spcBef>
                  <a:spcPts val="0"/>
                </a:spcBef>
                <a:spcAft>
                  <a:spcPts val="0"/>
                </a:spcAft>
                <a:defRPr/>
              </a:pPr>
              <a:t>‹#›</a:t>
            </a:fld>
            <a:endParaRPr lang="en-US" sz="1600" dirty="0"/>
          </a:p>
        </p:txBody>
      </p:sp>
    </p:spTree>
    <p:extLst>
      <p:ext uri="{BB962C8B-B14F-4D97-AF65-F5344CB8AC3E}">
        <p14:creationId xmlns:p14="http://schemas.microsoft.com/office/powerpoint/2010/main" val="134379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7" name="Rectangle 22"/>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8" name="Rectangle 23"/>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3" name="Rectangle 12"/>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4" name="Slide Number Placeholder 22"/>
          <p:cNvSpPr txBox="1">
            <a:spLocks/>
          </p:cNvSpPr>
          <p:nvPr/>
        </p:nvSpPr>
        <p:spPr>
          <a:xfrm>
            <a:off x="10604501" y="6303964"/>
            <a:ext cx="1384300" cy="441325"/>
          </a:xfrm>
          <a:prstGeom prst="rect">
            <a:avLst/>
          </a:prstGeom>
        </p:spPr>
        <p:txBody>
          <a:bodyPr lIns="45720" rIns="45720" anchor="ctr">
            <a:normAutofit/>
          </a:bodyPr>
          <a:lstStyle>
            <a:defPPr>
              <a:defRPr lang="en-US"/>
            </a:defPPr>
            <a:lvl1pPr marL="0" algn="ctr" defTabSz="457200" rtl="0" eaLnBrk="1" latinLnBrk="0" hangingPunct="1">
              <a:defRPr kumimoji="0"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92524C2-009E-4AA4-9D50-C4D335B14C46}" type="slidenum">
              <a:rPr lang="en-US" sz="1600" smtClean="0"/>
              <a:pPr fontAlgn="auto">
                <a:spcBef>
                  <a:spcPts val="0"/>
                </a:spcBef>
                <a:spcAft>
                  <a:spcPts val="0"/>
                </a:spcAft>
                <a:defRPr/>
              </a:pPr>
              <a:t>‹#›</a:t>
            </a:fld>
            <a:endParaRPr lang="en-US" sz="1600" dirty="0"/>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latin typeface="Cambria" pitchFamily="18" charset="0"/>
              </a:defRPr>
            </a:lvl1pPr>
          </a:lstStyle>
          <a:p>
            <a:r>
              <a:rPr lang="en-US"/>
              <a:t>Click to edit Master title style</a:t>
            </a:r>
            <a:endParaRPr lang="en-US" dirty="0"/>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latin typeface="Calibri Light"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4165600" y="685800"/>
            <a:ext cx="7518400" cy="5410200"/>
          </a:xfrm>
        </p:spPr>
        <p:txBody>
          <a:bodyPr/>
          <a:lstStyle>
            <a:lvl1pPr>
              <a:defRPr>
                <a:latin typeface="Calibri Light" pitchFamily="34" charset="0"/>
              </a:defRPr>
            </a:lvl1pPr>
            <a:lvl2pPr>
              <a:defRPr>
                <a:latin typeface="Calibri Light" pitchFamily="34" charset="0"/>
              </a:defRPr>
            </a:lvl2pPr>
            <a:lvl3pPr>
              <a:defRPr>
                <a:latin typeface="Calibri Light" pitchFamily="34" charset="0"/>
              </a:defRPr>
            </a:lvl3pPr>
            <a:lvl4pPr>
              <a:defRPr>
                <a:latin typeface="Calibri Light" pitchFamily="34" charset="0"/>
              </a:defRPr>
            </a:lvl4pPr>
            <a:lvl5pPr>
              <a:defRPr>
                <a:latin typeface="Calibri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623997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7" name="Rectangle 22"/>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8" name="Rectangle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10" name="Rectangle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1" name="Rectangle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3" name="Rectangle 12"/>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4" name="Slide Number Placeholder 22"/>
          <p:cNvSpPr txBox="1">
            <a:spLocks/>
          </p:cNvSpPr>
          <p:nvPr/>
        </p:nvSpPr>
        <p:spPr>
          <a:xfrm>
            <a:off x="10604501" y="6303964"/>
            <a:ext cx="1384300" cy="441325"/>
          </a:xfrm>
          <a:prstGeom prst="rect">
            <a:avLst/>
          </a:prstGeom>
        </p:spPr>
        <p:txBody>
          <a:bodyPr lIns="45720" rIns="45720" anchor="ctr">
            <a:normAutofit/>
          </a:bodyPr>
          <a:lstStyle>
            <a:defPPr>
              <a:defRPr lang="en-US"/>
            </a:defPPr>
            <a:lvl1pPr marL="0" algn="ctr" defTabSz="457200" rtl="0" eaLnBrk="1" latinLnBrk="0" hangingPunct="1">
              <a:defRPr kumimoji="0"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442126E-75D1-4F3F-A286-7FD84A8419DA}" type="slidenum">
              <a:rPr lang="en-US" sz="1600" smtClean="0"/>
              <a:pPr fontAlgn="auto">
                <a:spcBef>
                  <a:spcPts val="0"/>
                </a:spcBef>
                <a:spcAft>
                  <a:spcPts val="0"/>
                </a:spcAft>
                <a:defRPr/>
              </a:pPr>
              <a:t>‹#›</a:t>
            </a:fld>
            <a:endParaRPr lang="en-US" sz="1600"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latin typeface="Cambria" pitchFamily="18" charset="0"/>
              </a:defRPr>
            </a:lvl1pPr>
            <a:lvl2pPr>
              <a:defRPr sz="1200"/>
            </a:lvl2pPr>
            <a:lvl3pPr>
              <a:defRPr sz="10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221377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1027" name="Rectangle 15"/>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1028" name="Rectangle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1029" name="Rectangle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1800"/>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0" name="Straight Connector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033" name="Title Placeholder 21"/>
          <p:cNvSpPr>
            <a:spLocks noGrp="1"/>
          </p:cNvSpPr>
          <p:nvPr>
            <p:ph type="title"/>
          </p:nvPr>
        </p:nvSpPr>
        <p:spPr bwMode="auto">
          <a:xfrm>
            <a:off x="402167" y="228601"/>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Text Placeholder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22"/>
          <p:cNvSpPr txBox="1">
            <a:spLocks/>
          </p:cNvSpPr>
          <p:nvPr/>
        </p:nvSpPr>
        <p:spPr>
          <a:xfrm>
            <a:off x="10604501" y="6303964"/>
            <a:ext cx="1384300" cy="441325"/>
          </a:xfrm>
          <a:prstGeom prst="rect">
            <a:avLst/>
          </a:prstGeom>
        </p:spPr>
        <p:txBody>
          <a:bodyPr lIns="45720" rIns="45720" anchor="ctr">
            <a:normAutofit/>
          </a:bodyPr>
          <a:lstStyle>
            <a:defPPr>
              <a:defRPr lang="en-US"/>
            </a:defPPr>
            <a:lvl1pPr marL="0" algn="ctr" defTabSz="457200" rtl="0" eaLnBrk="1" latinLnBrk="0" hangingPunct="1">
              <a:defRPr kumimoji="0"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9AA5F48-865F-475F-89D6-1D037088AB48}" type="slidenum">
              <a:rPr lang="en-US" sz="1600" smtClean="0"/>
              <a:pPr fontAlgn="auto">
                <a:spcBef>
                  <a:spcPts val="0"/>
                </a:spcBef>
                <a:spcAft>
                  <a:spcPts val="0"/>
                </a:spcAft>
                <a:defRPr/>
              </a:pPr>
              <a:t>‹#›</a:t>
            </a:fld>
            <a:endParaRPr lang="en-US" sz="1600" dirty="0"/>
          </a:p>
        </p:txBody>
      </p:sp>
    </p:spTree>
    <p:extLst>
      <p:ext uri="{BB962C8B-B14F-4D97-AF65-F5344CB8AC3E}">
        <p14:creationId xmlns:p14="http://schemas.microsoft.com/office/powerpoint/2010/main" val="500309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ctr" rtl="0" eaLnBrk="1" fontAlgn="base" hangingPunct="1">
        <a:spcBef>
          <a:spcPct val="0"/>
        </a:spcBef>
        <a:spcAft>
          <a:spcPct val="0"/>
        </a:spcAft>
        <a:defRPr sz="3300" kern="1200">
          <a:solidFill>
            <a:srgbClr val="6F7D94"/>
          </a:solidFill>
          <a:latin typeface="Cambria" pitchFamily="18" charset="0"/>
          <a:ea typeface="+mj-ea"/>
          <a:cs typeface="+mj-cs"/>
        </a:defRPr>
      </a:lvl1pPr>
      <a:lvl2pPr algn="ctr" rtl="0" eaLnBrk="1" fontAlgn="base" hangingPunct="1">
        <a:spcBef>
          <a:spcPct val="0"/>
        </a:spcBef>
        <a:spcAft>
          <a:spcPct val="0"/>
        </a:spcAft>
        <a:defRPr sz="3300">
          <a:solidFill>
            <a:srgbClr val="6F7D94"/>
          </a:solidFill>
          <a:latin typeface="Cambria" pitchFamily="18" charset="0"/>
        </a:defRPr>
      </a:lvl2pPr>
      <a:lvl3pPr algn="ctr" rtl="0" eaLnBrk="1" fontAlgn="base" hangingPunct="1">
        <a:spcBef>
          <a:spcPct val="0"/>
        </a:spcBef>
        <a:spcAft>
          <a:spcPct val="0"/>
        </a:spcAft>
        <a:defRPr sz="3300">
          <a:solidFill>
            <a:srgbClr val="6F7D94"/>
          </a:solidFill>
          <a:latin typeface="Cambria" pitchFamily="18" charset="0"/>
        </a:defRPr>
      </a:lvl3pPr>
      <a:lvl4pPr algn="ctr" rtl="0" eaLnBrk="1" fontAlgn="base" hangingPunct="1">
        <a:spcBef>
          <a:spcPct val="0"/>
        </a:spcBef>
        <a:spcAft>
          <a:spcPct val="0"/>
        </a:spcAft>
        <a:defRPr sz="3300">
          <a:solidFill>
            <a:srgbClr val="6F7D94"/>
          </a:solidFill>
          <a:latin typeface="Cambria" pitchFamily="18" charset="0"/>
        </a:defRPr>
      </a:lvl4pPr>
      <a:lvl5pPr algn="ctr" rtl="0" eaLnBrk="1" fontAlgn="base" hangingPunct="1">
        <a:spcBef>
          <a:spcPct val="0"/>
        </a:spcBef>
        <a:spcAft>
          <a:spcPct val="0"/>
        </a:spcAft>
        <a:defRPr sz="3300">
          <a:solidFill>
            <a:srgbClr val="6F7D94"/>
          </a:solidFill>
          <a:latin typeface="Cambria" pitchFamily="18" charset="0"/>
        </a:defRPr>
      </a:lvl5pPr>
      <a:lvl6pPr marL="457200" algn="ctr" rtl="0" eaLnBrk="1" fontAlgn="base" hangingPunct="1">
        <a:spcBef>
          <a:spcPct val="0"/>
        </a:spcBef>
        <a:spcAft>
          <a:spcPct val="0"/>
        </a:spcAft>
        <a:defRPr sz="3300">
          <a:solidFill>
            <a:srgbClr val="6F7D94"/>
          </a:solidFill>
          <a:latin typeface="Cambria" pitchFamily="18" charset="0"/>
        </a:defRPr>
      </a:lvl6pPr>
      <a:lvl7pPr marL="914400" algn="ctr" rtl="0" eaLnBrk="1" fontAlgn="base" hangingPunct="1">
        <a:spcBef>
          <a:spcPct val="0"/>
        </a:spcBef>
        <a:spcAft>
          <a:spcPct val="0"/>
        </a:spcAft>
        <a:defRPr sz="3300">
          <a:solidFill>
            <a:srgbClr val="6F7D94"/>
          </a:solidFill>
          <a:latin typeface="Cambria" pitchFamily="18" charset="0"/>
        </a:defRPr>
      </a:lvl7pPr>
      <a:lvl8pPr marL="1371600" algn="ctr" rtl="0" eaLnBrk="1" fontAlgn="base" hangingPunct="1">
        <a:spcBef>
          <a:spcPct val="0"/>
        </a:spcBef>
        <a:spcAft>
          <a:spcPct val="0"/>
        </a:spcAft>
        <a:defRPr sz="3300">
          <a:solidFill>
            <a:srgbClr val="6F7D94"/>
          </a:solidFill>
          <a:latin typeface="Cambria" pitchFamily="18" charset="0"/>
        </a:defRPr>
      </a:lvl8pPr>
      <a:lvl9pPr marL="1828800" algn="ctr" rtl="0" eaLnBrk="1" fontAlgn="base" hangingPunct="1">
        <a:spcBef>
          <a:spcPct val="0"/>
        </a:spcBef>
        <a:spcAft>
          <a:spcPct val="0"/>
        </a:spcAft>
        <a:defRPr sz="3300">
          <a:solidFill>
            <a:srgbClr val="6F7D94"/>
          </a:solidFill>
          <a:latin typeface="Cambria"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Calibri Light" pitchFamily="34" charset="0"/>
          <a:ea typeface="+mn-ea"/>
          <a:cs typeface="+mn-cs"/>
        </a:defRPr>
      </a:lvl1pPr>
      <a:lvl2pPr marL="547688" indent="-273050" algn="l" rtl="0" eaLnBrk="1" fontAlgn="base" hangingPunct="1">
        <a:spcBef>
          <a:spcPct val="20000"/>
        </a:spcBef>
        <a:spcAft>
          <a:spcPct val="0"/>
        </a:spcAft>
        <a:buClr>
          <a:srgbClr val="9BBB59"/>
        </a:buClr>
        <a:buSzPct val="70000"/>
        <a:buFont typeface="Courier New" pitchFamily="49" charset="0"/>
        <a:buChar char="o"/>
        <a:defRPr sz="2200" kern="1200">
          <a:solidFill>
            <a:schemeClr val="tx1"/>
          </a:solidFill>
          <a:latin typeface="Calibri Light" pitchFamily="34" charset="0"/>
          <a:ea typeface="+mn-ea"/>
          <a:cs typeface="+mn-cs"/>
        </a:defRPr>
      </a:lvl2pPr>
      <a:lvl3pPr marL="822325" indent="-228600" algn="l" rtl="0" eaLnBrk="1" fontAlgn="base" hangingPunct="1">
        <a:spcBef>
          <a:spcPct val="20000"/>
        </a:spcBef>
        <a:spcAft>
          <a:spcPct val="0"/>
        </a:spcAft>
        <a:buClr>
          <a:srgbClr val="7F8FA9"/>
        </a:buClr>
        <a:buSzPct val="75000"/>
        <a:buFont typeface="Wingdings 2" pitchFamily="18" charset="2"/>
        <a:buChar char=""/>
        <a:defRPr sz="2000" kern="1200">
          <a:solidFill>
            <a:schemeClr val="tx1"/>
          </a:solidFill>
          <a:latin typeface="Calibri Light" pitchFamily="34" charset="0"/>
          <a:ea typeface="+mn-ea"/>
          <a:cs typeface="+mn-cs"/>
        </a:defRPr>
      </a:lvl3pPr>
      <a:lvl4pPr marL="1096963" indent="-228600" algn="l" rtl="0" eaLnBrk="1" fontAlgn="base" hangingPunct="1">
        <a:spcBef>
          <a:spcPct val="20000"/>
        </a:spcBef>
        <a:spcAft>
          <a:spcPct val="0"/>
        </a:spcAft>
        <a:buClr>
          <a:srgbClr val="4A66AC"/>
        </a:buClr>
        <a:buSzPct val="70000"/>
        <a:buFont typeface="Wingdings" pitchFamily="2" charset="2"/>
        <a:buChar char=""/>
        <a:defRPr sz="2000" kern="1200">
          <a:solidFill>
            <a:schemeClr val="tx1"/>
          </a:solidFill>
          <a:latin typeface="Calibri Light" pitchFamily="34" charset="0"/>
          <a:ea typeface="+mn-ea"/>
          <a:cs typeface="+mn-cs"/>
        </a:defRPr>
      </a:lvl4pPr>
      <a:lvl5pPr marL="1371600" indent="-228600" algn="l" rtl="0" eaLnBrk="1" fontAlgn="base" hangingPunct="1">
        <a:spcBef>
          <a:spcPct val="20000"/>
        </a:spcBef>
        <a:spcAft>
          <a:spcPct val="0"/>
        </a:spcAft>
        <a:buClr>
          <a:srgbClr val="5AA2AE"/>
        </a:buClr>
        <a:buChar char="•"/>
        <a:defRPr kern="1200">
          <a:solidFill>
            <a:schemeClr val="tx1"/>
          </a:solidFill>
          <a:latin typeface="Calibri Light"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oinbankon.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creativecommons.org/licenses/by-nc-sa/2.0/?ref=ccsearch&amp;atype=rich" TargetMode="External"/><Relationship Id="rId13" Type="http://schemas.openxmlformats.org/officeDocument/2006/relationships/hyperlink" Target="https://www.flickr.com/photos/34120957@N04" TargetMode="External"/><Relationship Id="rId18" Type="http://schemas.openxmlformats.org/officeDocument/2006/relationships/hyperlink" Target="https://www.socialworkers.org/About/Ethics/Code-of-Ethics/Code-of-Ethics-English" TargetMode="External"/><Relationship Id="rId3" Type="http://schemas.openxmlformats.org/officeDocument/2006/relationships/hyperlink" Target="https://commons.wikimedia.org/wiki/Library_of_Congress" TargetMode="External"/><Relationship Id="rId21" Type="http://schemas.openxmlformats.org/officeDocument/2006/relationships/hyperlink" Target="https://www.flickr.com/photos/67450632@N04" TargetMode="External"/><Relationship Id="rId7" Type="http://schemas.openxmlformats.org/officeDocument/2006/relationships/hyperlink" Target="https://www.flickr.com/photos/20734950@N00" TargetMode="External"/><Relationship Id="rId12" Type="http://schemas.openxmlformats.org/officeDocument/2006/relationships/hyperlink" Target="https://www.flickr.com/photos/34120957@N04/3950973346" TargetMode="External"/><Relationship Id="rId17" Type="http://schemas.openxmlformats.org/officeDocument/2006/relationships/hyperlink" Target="https://creativecommons.org/licenses/by/2.0/?ref=ccsearch&amp;atype=rich" TargetMode="External"/><Relationship Id="rId2" Type="http://schemas.openxmlformats.org/officeDocument/2006/relationships/hyperlink" Target="https://commons.wikimedia.org/wiki/File:5_female_Negro_officers_of_Women's_League,_Newport,_R.I_LCCN2001705854.jpg" TargetMode="External"/><Relationship Id="rId16" Type="http://schemas.openxmlformats.org/officeDocument/2006/relationships/hyperlink" Target="https://www.flickr.com/photos/60109376@N00" TargetMode="External"/><Relationship Id="rId20" Type="http://schemas.openxmlformats.org/officeDocument/2006/relationships/hyperlink" Target="https://www.flickr.com/photos/67450632@N04/31677498450" TargetMode="External"/><Relationship Id="rId1" Type="http://schemas.openxmlformats.org/officeDocument/2006/relationships/slideLayout" Target="../slideLayouts/slideLayout2.xml"/><Relationship Id="rId6" Type="http://schemas.openxmlformats.org/officeDocument/2006/relationships/hyperlink" Target="https://www.flickr.com/photos/20734950@N00/6316322555" TargetMode="External"/><Relationship Id="rId11" Type="http://schemas.openxmlformats.org/officeDocument/2006/relationships/hyperlink" Target="https://creativecommons.org/licenses/by-nc/2.0/?ref=ccsearch&amp;atype=rich" TargetMode="External"/><Relationship Id="rId24" Type="http://schemas.openxmlformats.org/officeDocument/2006/relationships/hyperlink" Target="https://www.flickr.com/photos/92686475@N00" TargetMode="External"/><Relationship Id="rId5" Type="http://schemas.openxmlformats.org/officeDocument/2006/relationships/hyperlink" Target="http://hdl.loc.gov/loc.pnp/cph.3a51595" TargetMode="External"/><Relationship Id="rId15" Type="http://schemas.openxmlformats.org/officeDocument/2006/relationships/hyperlink" Target="https://www.flickr.com/photos/60109376@N00/16400696138" TargetMode="External"/><Relationship Id="rId23" Type="http://schemas.openxmlformats.org/officeDocument/2006/relationships/hyperlink" Target="https://www.flickr.com/photos/92686475@N00/408647799" TargetMode="External"/><Relationship Id="rId10" Type="http://schemas.openxmlformats.org/officeDocument/2006/relationships/hyperlink" Target="https://www.flickr.com/photos/14136614@N03" TargetMode="External"/><Relationship Id="rId19" Type="http://schemas.openxmlformats.org/officeDocument/2006/relationships/hyperlink" Target="https://www.naswpress.org/search/code_of_ethics_spanish" TargetMode="External"/><Relationship Id="rId4" Type="http://schemas.openxmlformats.org/officeDocument/2006/relationships/hyperlink" Target="https://www.loc.gov/rr/print/" TargetMode="External"/><Relationship Id="rId9" Type="http://schemas.openxmlformats.org/officeDocument/2006/relationships/hyperlink" Target="https://www.flickr.com/photos/14136614@N03/39726405851" TargetMode="External"/><Relationship Id="rId14" Type="http://schemas.openxmlformats.org/officeDocument/2006/relationships/hyperlink" Target="https://theconversation.com/income-inequality-may-be-declining-but-financial-vulnerability-is-increasing-84053" TargetMode="External"/><Relationship Id="rId22" Type="http://schemas.openxmlformats.org/officeDocument/2006/relationships/hyperlink" Target="https://creativecommons.org/licenses/by-nc-nd/2.0/?ref=ccsearch&amp;atype=ri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csd.wustl.ed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Woman%27s_club_move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6221" y="2819400"/>
            <a:ext cx="9735671" cy="1752600"/>
          </a:xfrm>
        </p:spPr>
        <p:txBody>
          <a:bodyPr/>
          <a:lstStyle/>
          <a:p>
            <a:r>
              <a:rPr lang="en-US" sz="3200" dirty="0" smtClean="0">
                <a:solidFill>
                  <a:schemeClr val="tx1"/>
                </a:solidFill>
                <a:ea typeface="Cambria" panose="02040503050406030204" pitchFamily="18" charset="0"/>
                <a:cs typeface="Calibri Light" panose="020F0302020204030204" pitchFamily="34" charset="0"/>
              </a:rPr>
              <a:t>FCAB and the role of social work</a:t>
            </a:r>
            <a:endParaRPr lang="en-US" sz="3200" dirty="0">
              <a:solidFill>
                <a:schemeClr val="tx1"/>
              </a:solidFill>
              <a:ea typeface="Cambria" panose="02040503050406030204" pitchFamily="18" charset="0"/>
              <a:cs typeface="Calibri Light" panose="020F0302020204030204" pitchFamily="34" charset="0"/>
            </a:endParaRPr>
          </a:p>
        </p:txBody>
      </p:sp>
      <p:pic>
        <p:nvPicPr>
          <p:cNvPr id="4" name="Picture 3"/>
          <p:cNvPicPr/>
          <p:nvPr/>
        </p:nvPicPr>
        <p:blipFill>
          <a:blip r:embed="rId3"/>
          <a:stretch>
            <a:fillRect/>
          </a:stretch>
        </p:blipFill>
        <p:spPr>
          <a:xfrm>
            <a:off x="4111307" y="3695700"/>
            <a:ext cx="3969385" cy="23583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080" y="216978"/>
            <a:ext cx="3860035" cy="2088596"/>
          </a:xfrm>
          <a:prstGeom prst="rect">
            <a:avLst/>
          </a:prstGeom>
        </p:spPr>
      </p:pic>
      <p:sp>
        <p:nvSpPr>
          <p:cNvPr id="6" name="TextBox 3"/>
          <p:cNvSpPr txBox="1"/>
          <p:nvPr/>
        </p:nvSpPr>
        <p:spPr>
          <a:xfrm>
            <a:off x="4279150" y="6421999"/>
            <a:ext cx="3629893"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Copyright © 2020 Center or Social </a:t>
            </a:r>
            <a:r>
              <a:rPr lang="en-US" sz="1000" dirty="0" smtClean="0"/>
              <a:t>Development</a:t>
            </a:r>
            <a:r>
              <a:rPr lang="en-US" sz="1000" dirty="0"/>
              <a:t>;</a:t>
            </a:r>
            <a:r>
              <a:rPr lang="en-US" sz="1000" dirty="0" smtClean="0"/>
              <a:t> July 2021</a:t>
            </a:r>
            <a:endParaRPr lang="en-US" sz="1000" dirty="0"/>
          </a:p>
        </p:txBody>
      </p:sp>
    </p:spTree>
    <p:extLst>
      <p:ext uri="{BB962C8B-B14F-4D97-AF65-F5344CB8AC3E}">
        <p14:creationId xmlns:p14="http://schemas.microsoft.com/office/powerpoint/2010/main" val="3221271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161060"/>
            <a:ext cx="11379200" cy="1045442"/>
          </a:xfrm>
        </p:spPr>
        <p:txBody>
          <a:bodyPr/>
          <a:lstStyle/>
          <a:p>
            <a:r>
              <a:rPr lang="en-US" dirty="0" smtClean="0"/>
              <a:t>Social work’s person-in-environment approach </a:t>
            </a:r>
            <a:br>
              <a:rPr lang="en-US" dirty="0" smtClean="0"/>
            </a:br>
            <a:r>
              <a:rPr lang="en-US" dirty="0" smtClean="0"/>
              <a:t>is essential to advance financial </a:t>
            </a:r>
            <a:r>
              <a:rPr lang="en-US" dirty="0"/>
              <a:t>well-being </a:t>
            </a:r>
          </a:p>
        </p:txBody>
      </p:sp>
      <p:sp>
        <p:nvSpPr>
          <p:cNvPr id="3" name="Content Placeholder 2"/>
          <p:cNvSpPr>
            <a:spLocks noGrp="1"/>
          </p:cNvSpPr>
          <p:nvPr>
            <p:ph sz="quarter" idx="1"/>
          </p:nvPr>
        </p:nvSpPr>
        <p:spPr>
          <a:xfrm>
            <a:off x="402338" y="1588116"/>
            <a:ext cx="6286138" cy="3086625"/>
          </a:xfrm>
        </p:spPr>
        <p:txBody>
          <a:bodyPr/>
          <a:lstStyle/>
          <a:p>
            <a:pPr>
              <a:spcBef>
                <a:spcPts val="0"/>
              </a:spcBef>
              <a:spcAft>
                <a:spcPts val="1200"/>
              </a:spcAft>
            </a:pPr>
            <a:r>
              <a:rPr lang="en-US" dirty="0"/>
              <a:t>Social workers focus on “people in their </a:t>
            </a:r>
            <a:r>
              <a:rPr lang="en-US" dirty="0" smtClean="0"/>
              <a:t>environment.” </a:t>
            </a:r>
            <a:r>
              <a:rPr lang="en-US" sz="1800" dirty="0"/>
              <a:t>(</a:t>
            </a:r>
            <a:r>
              <a:rPr lang="en-US" sz="1800" dirty="0" err="1"/>
              <a:t>Kondrat</a:t>
            </a:r>
            <a:r>
              <a:rPr lang="en-US" sz="1800" dirty="0"/>
              <a:t>, 2013</a:t>
            </a:r>
            <a:r>
              <a:rPr lang="en-US" sz="1800" dirty="0" smtClean="0"/>
              <a:t>)</a:t>
            </a:r>
            <a:endParaRPr lang="en-US" sz="1800" dirty="0"/>
          </a:p>
          <a:p>
            <a:pPr>
              <a:spcBef>
                <a:spcPts val="0"/>
              </a:spcBef>
              <a:spcAft>
                <a:spcPts val="1200"/>
              </a:spcAft>
            </a:pPr>
            <a:r>
              <a:rPr lang="en-US" dirty="0" smtClean="0"/>
              <a:t>They recognize that financial </a:t>
            </a:r>
            <a:r>
              <a:rPr lang="en-US" dirty="0"/>
              <a:t>troubles are not the “fault” of </a:t>
            </a:r>
            <a:r>
              <a:rPr lang="en-US" dirty="0" smtClean="0"/>
              <a:t>individuals.</a:t>
            </a:r>
          </a:p>
          <a:p>
            <a:pPr>
              <a:spcBef>
                <a:spcPts val="0"/>
              </a:spcBef>
              <a:spcAft>
                <a:spcPts val="1200"/>
              </a:spcAft>
            </a:pPr>
            <a:r>
              <a:rPr lang="en-US" dirty="0" smtClean="0"/>
              <a:t>They are rooted </a:t>
            </a:r>
            <a:r>
              <a:rPr lang="en-US" dirty="0"/>
              <a:t>in </a:t>
            </a:r>
            <a:r>
              <a:rPr lang="en-US" dirty="0" smtClean="0"/>
              <a:t>social structures that create </a:t>
            </a:r>
            <a:r>
              <a:rPr lang="en-US" dirty="0"/>
              <a:t>and </a:t>
            </a:r>
            <a:r>
              <a:rPr lang="en-US" dirty="0" smtClean="0"/>
              <a:t>maintain financial vulnerability and </a:t>
            </a:r>
            <a:r>
              <a:rPr lang="en-US" dirty="0"/>
              <a:t>poverty</a:t>
            </a:r>
            <a:r>
              <a:rPr lang="en-US" dirty="0" smtClean="0"/>
              <a:t>.</a:t>
            </a:r>
            <a:endParaRPr lang="en-US" dirty="0"/>
          </a:p>
          <a:p>
            <a:pPr lvl="1"/>
            <a:endParaRPr lang="en-US" dirty="0"/>
          </a:p>
          <a:p>
            <a:pPr marL="274638" lvl="1" indent="0">
              <a:buNone/>
            </a:pPr>
            <a:endParaRPr lang="en-US" dirty="0"/>
          </a:p>
        </p:txBody>
      </p:sp>
      <p:pic>
        <p:nvPicPr>
          <p:cNvPr id="2056" name="Picture 8" descr="Multiethnic 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398" y="1716541"/>
            <a:ext cx="4563923" cy="31871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2336" y="4948471"/>
            <a:ext cx="11276459" cy="1615827"/>
          </a:xfrm>
          <a:prstGeom prst="rect">
            <a:avLst/>
          </a:prstGeom>
          <a:noFill/>
        </p:spPr>
        <p:txBody>
          <a:bodyPr wrap="square" rtlCol="0">
            <a:spAutoFit/>
          </a:bodyPr>
          <a:lstStyle/>
          <a:p>
            <a:pPr marL="285750" indent="-285750">
              <a:buClr>
                <a:schemeClr val="accent1"/>
              </a:buClr>
              <a:buSzPct val="130000"/>
              <a:buFont typeface="Arial" panose="020B0604020202020204" pitchFamily="34" charset="0"/>
              <a:buChar char="•"/>
            </a:pPr>
            <a:r>
              <a:rPr lang="en-US" sz="2700" dirty="0">
                <a:latin typeface="Calibri Light" panose="020F0302020204030204" pitchFamily="34" charset="0"/>
                <a:ea typeface="Cambria" panose="02040503050406030204" pitchFamily="18" charset="0"/>
                <a:cs typeface="Calibri Light" panose="020F0302020204030204" pitchFamily="34" charset="0"/>
              </a:rPr>
              <a:t>Social workers work with clients (</a:t>
            </a:r>
            <a:r>
              <a:rPr lang="en-US" sz="2700" i="1" dirty="0">
                <a:latin typeface="Calibri Light" panose="020F0302020204030204" pitchFamily="34" charset="0"/>
                <a:ea typeface="Cambria" panose="02040503050406030204" pitchFamily="18" charset="0"/>
                <a:cs typeface="Calibri Light" panose="020F0302020204030204" pitchFamily="34" charset="0"/>
              </a:rPr>
              <a:t>micro-level</a:t>
            </a:r>
            <a:r>
              <a:rPr lang="en-US" sz="2700" dirty="0">
                <a:latin typeface="Calibri Light" panose="020F0302020204030204" pitchFamily="34" charset="0"/>
                <a:ea typeface="Cambria" panose="02040503050406030204" pitchFamily="18" charset="0"/>
                <a:cs typeface="Calibri Light" panose="020F0302020204030204" pitchFamily="34" charset="0"/>
              </a:rPr>
              <a:t> practice), improve conditions in organizations and communities (</a:t>
            </a:r>
            <a:r>
              <a:rPr lang="en-US" sz="2700" i="1" dirty="0">
                <a:latin typeface="Calibri Light" panose="020F0302020204030204" pitchFamily="34" charset="0"/>
                <a:ea typeface="Cambria" panose="02040503050406030204" pitchFamily="18" charset="0"/>
                <a:cs typeface="Calibri Light" panose="020F0302020204030204" pitchFamily="34" charset="0"/>
              </a:rPr>
              <a:t>mezzo-level </a:t>
            </a:r>
            <a:r>
              <a:rPr lang="en-US" sz="2700" dirty="0">
                <a:latin typeface="Calibri Light" panose="020F0302020204030204" pitchFamily="34" charset="0"/>
                <a:ea typeface="Cambria" panose="02040503050406030204" pitchFamily="18" charset="0"/>
                <a:cs typeface="Calibri Light" panose="020F0302020204030204" pitchFamily="34" charset="0"/>
              </a:rPr>
              <a:t>practice), and create better policies (</a:t>
            </a:r>
            <a:r>
              <a:rPr lang="en-US" sz="2700" i="1" dirty="0">
                <a:latin typeface="Calibri Light" panose="020F0302020204030204" pitchFamily="34" charset="0"/>
                <a:ea typeface="Cambria" panose="02040503050406030204" pitchFamily="18" charset="0"/>
                <a:cs typeface="Calibri Light" panose="020F0302020204030204" pitchFamily="34" charset="0"/>
              </a:rPr>
              <a:t>macro-level </a:t>
            </a:r>
            <a:r>
              <a:rPr lang="en-US" sz="2700" dirty="0">
                <a:latin typeface="Calibri Light" panose="020F0302020204030204" pitchFamily="34" charset="0"/>
                <a:ea typeface="Cambria" panose="02040503050406030204" pitchFamily="18" charset="0"/>
                <a:cs typeface="Calibri Light" panose="020F0302020204030204" pitchFamily="34" charset="0"/>
              </a:rPr>
              <a:t>practice</a:t>
            </a:r>
            <a:r>
              <a:rPr lang="en-US" sz="2700" dirty="0" smtClean="0">
                <a:latin typeface="Calibri Light" panose="020F0302020204030204" pitchFamily="34" charset="0"/>
                <a:ea typeface="Cambria" panose="02040503050406030204" pitchFamily="18" charset="0"/>
                <a:cs typeface="Calibri Light" panose="020F0302020204030204" pitchFamily="34" charset="0"/>
              </a:rPr>
              <a:t>) to advance financial capability.</a:t>
            </a:r>
            <a:endParaRPr lang="en-US" sz="2700" dirty="0">
              <a:latin typeface="Calibri Light" panose="020F0302020204030204" pitchFamily="34" charset="0"/>
              <a:ea typeface="Cambria" panose="02040503050406030204" pitchFamily="18" charset="0"/>
              <a:cs typeface="Calibri Light" panose="020F0302020204030204" pitchFamily="34" charset="0"/>
            </a:endParaRPr>
          </a:p>
          <a:p>
            <a:pPr marL="285750" indent="-285750">
              <a:buClr>
                <a:schemeClr val="accent1"/>
              </a:buClr>
              <a:buSzPct val="130000"/>
              <a:buFont typeface="Arial" panose="020B0604020202020204" pitchFamily="34" charset="0"/>
              <a:buChar char="•"/>
            </a:pPr>
            <a:endParaRPr lang="en-US" dirty="0"/>
          </a:p>
        </p:txBody>
      </p:sp>
    </p:spTree>
    <p:extLst>
      <p:ext uri="{BB962C8B-B14F-4D97-AF65-F5344CB8AC3E}">
        <p14:creationId xmlns:p14="http://schemas.microsoft.com/office/powerpoint/2010/main" val="2307952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75" y="401053"/>
            <a:ext cx="11379200" cy="616152"/>
          </a:xfrm>
        </p:spPr>
        <p:txBody>
          <a:bodyPr/>
          <a:lstStyle/>
          <a:p>
            <a:r>
              <a:rPr lang="en-US" dirty="0" smtClean="0"/>
              <a:t>Micro level</a:t>
            </a:r>
            <a:endParaRPr lang="en-US" dirty="0"/>
          </a:p>
        </p:txBody>
      </p:sp>
      <p:sp>
        <p:nvSpPr>
          <p:cNvPr id="3" name="Content Placeholder 2"/>
          <p:cNvSpPr>
            <a:spLocks noGrp="1"/>
          </p:cNvSpPr>
          <p:nvPr>
            <p:ph sz="quarter" idx="1"/>
          </p:nvPr>
        </p:nvSpPr>
        <p:spPr>
          <a:xfrm>
            <a:off x="442975" y="1631551"/>
            <a:ext cx="7033590" cy="4572000"/>
          </a:xfrm>
        </p:spPr>
        <p:txBody>
          <a:bodyPr/>
          <a:lstStyle/>
          <a:p>
            <a:pPr marL="342900" lvl="0" indent="-285750">
              <a:spcAft>
                <a:spcPts val="600"/>
              </a:spcAft>
              <a:buClr>
                <a:schemeClr val="accent1"/>
              </a:buClr>
              <a:buSzPct val="130000"/>
              <a:buFont typeface="Arial" panose="020B0604020202020204" pitchFamily="34" charset="0"/>
              <a:buChar char="•"/>
            </a:pPr>
            <a:r>
              <a:rPr lang="en-US" dirty="0" smtClean="0"/>
              <a:t>Social workers </a:t>
            </a:r>
            <a:r>
              <a:rPr lang="en-US" dirty="0"/>
              <a:t>solve problems </a:t>
            </a:r>
            <a:r>
              <a:rPr lang="en-US" dirty="0" smtClean="0"/>
              <a:t>with </a:t>
            </a:r>
            <a:r>
              <a:rPr lang="en-US" dirty="0"/>
              <a:t>individuals and families who are financially </a:t>
            </a:r>
            <a:r>
              <a:rPr lang="en-US" dirty="0" smtClean="0"/>
              <a:t>vulnerable</a:t>
            </a:r>
            <a:r>
              <a:rPr lang="en-US" dirty="0"/>
              <a:t>:</a:t>
            </a:r>
            <a:endParaRPr lang="en-US" dirty="0" smtClean="0"/>
          </a:p>
          <a:p>
            <a:pPr lvl="1"/>
            <a:r>
              <a:rPr lang="en-US" sz="2400" dirty="0" smtClean="0"/>
              <a:t>Address mental health or addiction issues that may worsen financial problems (and vice versa).  </a:t>
            </a:r>
          </a:p>
          <a:p>
            <a:pPr lvl="1"/>
            <a:r>
              <a:rPr lang="en-US" sz="2400" dirty="0" smtClean="0"/>
              <a:t>Identify and connect families to resources to meet basic needs (e.g., food, housing, health care).</a:t>
            </a:r>
          </a:p>
          <a:p>
            <a:pPr lvl="1"/>
            <a:r>
              <a:rPr lang="en-US" sz="2400" dirty="0" smtClean="0"/>
              <a:t>Build financial understanding by educating and guiding about budgeting </a:t>
            </a:r>
            <a:r>
              <a:rPr lang="en-US" sz="2400" dirty="0"/>
              <a:t>and credit </a:t>
            </a:r>
            <a:r>
              <a:rPr lang="en-US" sz="2400" dirty="0" smtClean="0"/>
              <a:t>building.</a:t>
            </a:r>
          </a:p>
          <a:p>
            <a:pPr lvl="1"/>
            <a:r>
              <a:rPr lang="en-US" sz="2400" dirty="0" smtClean="0"/>
              <a:t>Help families plan for the future.</a:t>
            </a:r>
          </a:p>
          <a:p>
            <a:pPr lvl="1"/>
            <a:r>
              <a:rPr lang="en-US" sz="2400" dirty="0" smtClean="0"/>
              <a:t>Address cultural barriers to using financial services.</a:t>
            </a:r>
            <a:endParaRPr lang="en-US" sz="2400" dirty="0"/>
          </a:p>
          <a:p>
            <a:pPr lvl="1"/>
            <a:endParaRPr lang="en-US" sz="2000" dirty="0" smtClean="0"/>
          </a:p>
          <a:p>
            <a:pPr marL="274638" lvl="1" indent="0">
              <a:buNone/>
            </a:pPr>
            <a:endParaRPr lang="en-US" sz="2000" dirty="0"/>
          </a:p>
        </p:txBody>
      </p:sp>
      <p:pic>
        <p:nvPicPr>
          <p:cNvPr id="5" name="Picture 4"/>
          <p:cNvPicPr>
            <a:picLocks noChangeAspect="1"/>
          </p:cNvPicPr>
          <p:nvPr/>
        </p:nvPicPr>
        <p:blipFill>
          <a:blip r:embed="rId3"/>
          <a:stretch>
            <a:fillRect/>
          </a:stretch>
        </p:blipFill>
        <p:spPr>
          <a:xfrm>
            <a:off x="7647202" y="1857676"/>
            <a:ext cx="3787610" cy="3787610"/>
          </a:xfrm>
          <a:prstGeom prst="rect">
            <a:avLst/>
          </a:prstGeom>
        </p:spPr>
      </p:pic>
    </p:spTree>
    <p:extLst>
      <p:ext uri="{BB962C8B-B14F-4D97-AF65-F5344CB8AC3E}">
        <p14:creationId xmlns:p14="http://schemas.microsoft.com/office/powerpoint/2010/main" val="475307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22" y="274986"/>
            <a:ext cx="11379200" cy="758825"/>
          </a:xfrm>
        </p:spPr>
        <p:txBody>
          <a:bodyPr/>
          <a:lstStyle/>
          <a:p>
            <a:r>
              <a:rPr lang="en-US" dirty="0" smtClean="0"/>
              <a:t>Mezzo and macro levels</a:t>
            </a:r>
            <a:endParaRPr lang="en-US" dirty="0"/>
          </a:p>
        </p:txBody>
      </p:sp>
      <p:sp>
        <p:nvSpPr>
          <p:cNvPr id="3" name="Content Placeholder 2"/>
          <p:cNvSpPr>
            <a:spLocks noGrp="1"/>
          </p:cNvSpPr>
          <p:nvPr>
            <p:ph sz="quarter" idx="1"/>
          </p:nvPr>
        </p:nvSpPr>
        <p:spPr>
          <a:xfrm>
            <a:off x="442976" y="1631551"/>
            <a:ext cx="7571471" cy="4572000"/>
          </a:xfrm>
        </p:spPr>
        <p:txBody>
          <a:bodyPr/>
          <a:lstStyle/>
          <a:p>
            <a:pPr>
              <a:spcBef>
                <a:spcPts val="0"/>
              </a:spcBef>
              <a:spcAft>
                <a:spcPts val="600"/>
              </a:spcAft>
            </a:pPr>
            <a:r>
              <a:rPr lang="en-US" dirty="0" smtClean="0"/>
              <a:t>Social </a:t>
            </a:r>
            <a:r>
              <a:rPr lang="en-US" dirty="0"/>
              <a:t>workers </a:t>
            </a:r>
            <a:r>
              <a:rPr lang="en-US" dirty="0" smtClean="0"/>
              <a:t>promote policies, programs, and services that benefit financially </a:t>
            </a:r>
            <a:r>
              <a:rPr lang="en-US" dirty="0"/>
              <a:t>vulnerable groups </a:t>
            </a:r>
            <a:r>
              <a:rPr lang="en-US" dirty="0" smtClean="0"/>
              <a:t>in collaboration with organizations and coalitions, such as:</a:t>
            </a:r>
            <a:endParaRPr lang="en-US" dirty="0"/>
          </a:p>
          <a:p>
            <a:pPr lvl="1">
              <a:spcBef>
                <a:spcPts val="0"/>
              </a:spcBef>
              <a:spcAft>
                <a:spcPts val="600"/>
              </a:spcAft>
            </a:pPr>
            <a:r>
              <a:rPr lang="en-US" sz="2400" dirty="0"/>
              <a:t>Social service organizations </a:t>
            </a:r>
            <a:endParaRPr lang="en-US" sz="2400" dirty="0" smtClean="0"/>
          </a:p>
          <a:p>
            <a:pPr lvl="1">
              <a:spcBef>
                <a:spcPts val="0"/>
              </a:spcBef>
              <a:spcAft>
                <a:spcPts val="600"/>
              </a:spcAft>
            </a:pPr>
            <a:r>
              <a:rPr lang="en-US" sz="2400" dirty="0" smtClean="0"/>
              <a:t>Health </a:t>
            </a:r>
            <a:r>
              <a:rPr lang="en-US" sz="2400" dirty="0"/>
              <a:t>and mental health organizations </a:t>
            </a:r>
            <a:endParaRPr lang="en-US" sz="2400" dirty="0" smtClean="0"/>
          </a:p>
          <a:p>
            <a:pPr lvl="1">
              <a:spcBef>
                <a:spcPts val="0"/>
              </a:spcBef>
              <a:spcAft>
                <a:spcPts val="600"/>
              </a:spcAft>
            </a:pPr>
            <a:r>
              <a:rPr lang="en-US" sz="2400" dirty="0" smtClean="0"/>
              <a:t>Community </a:t>
            </a:r>
            <a:r>
              <a:rPr lang="en-US" sz="2400" dirty="0"/>
              <a:t>development </a:t>
            </a:r>
            <a:r>
              <a:rPr lang="en-US" sz="2400" dirty="0" smtClean="0"/>
              <a:t>and housing organizations</a:t>
            </a:r>
          </a:p>
          <a:p>
            <a:pPr lvl="1">
              <a:spcBef>
                <a:spcPts val="0"/>
              </a:spcBef>
              <a:spcAft>
                <a:spcPts val="1200"/>
              </a:spcAft>
            </a:pPr>
            <a:r>
              <a:rPr lang="en-US" sz="2400" dirty="0" smtClean="0"/>
              <a:t>Financial empowerment groups</a:t>
            </a:r>
          </a:p>
          <a:p>
            <a:pPr marL="273050" lvl="1">
              <a:buClr>
                <a:schemeClr val="accent1"/>
              </a:buClr>
              <a:buSzPct val="130000"/>
              <a:buFont typeface="Arial" panose="020B0604020202020204" pitchFamily="34" charset="0"/>
              <a:buChar char="•"/>
            </a:pPr>
            <a:r>
              <a:rPr lang="en-US" sz="2700" dirty="0" smtClean="0">
                <a:ea typeface="Cambria" panose="02040503050406030204" pitchFamily="18" charset="0"/>
                <a:cs typeface="Calibri Light" panose="020F0302020204030204" pitchFamily="34" charset="0"/>
              </a:rPr>
              <a:t>Equally </a:t>
            </a:r>
            <a:r>
              <a:rPr lang="en-US" sz="2700" dirty="0">
                <a:ea typeface="Cambria" panose="02040503050406030204" pitchFamily="18" charset="0"/>
                <a:cs typeface="Calibri Light" panose="020F0302020204030204" pitchFamily="34" charset="0"/>
              </a:rPr>
              <a:t>important, </a:t>
            </a:r>
            <a:r>
              <a:rPr lang="en-US" sz="2700" dirty="0" smtClean="0">
                <a:ea typeface="Cambria" panose="02040503050406030204" pitchFamily="18" charset="0"/>
                <a:cs typeface="Calibri Light" panose="020F0302020204030204" pitchFamily="34" charset="0"/>
              </a:rPr>
              <a:t>social workers empower </a:t>
            </a:r>
            <a:r>
              <a:rPr lang="en-US" sz="2700" dirty="0">
                <a:ea typeface="Cambria" panose="02040503050406030204" pitchFamily="18" charset="0"/>
                <a:cs typeface="Calibri Light" panose="020F0302020204030204" pitchFamily="34" charset="0"/>
              </a:rPr>
              <a:t>people to advocate for change on their own behalf. </a:t>
            </a:r>
            <a:endParaRPr lang="en-US" sz="2700" dirty="0"/>
          </a:p>
          <a:p>
            <a:pPr lvl="1"/>
            <a:endParaRPr lang="en-US" dirty="0"/>
          </a:p>
          <a:p>
            <a:pPr marL="274638" lvl="1" indent="0">
              <a:buNone/>
            </a:pPr>
            <a:endParaRPr lang="en-US" dirty="0"/>
          </a:p>
        </p:txBody>
      </p:sp>
      <p:pic>
        <p:nvPicPr>
          <p:cNvPr id="4102" name="Picture 6" descr="https://grandchallengesforsocialwork.org/wp-content/uploads/2019/12/Screen-Shot-2019-12-06-at-11.14.09-AM-196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4318" y="1440764"/>
            <a:ext cx="3111688" cy="476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129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79200" cy="1002722"/>
          </a:xfrm>
        </p:spPr>
        <p:txBody>
          <a:bodyPr/>
          <a:lstStyle/>
          <a:p>
            <a:r>
              <a:rPr lang="en-US" dirty="0"/>
              <a:t>Exercise: </a:t>
            </a:r>
            <a:br>
              <a:rPr lang="en-US" dirty="0"/>
            </a:br>
            <a:r>
              <a:rPr lang="en-US" dirty="0" smtClean="0"/>
              <a:t>Examples </a:t>
            </a:r>
            <a:r>
              <a:rPr lang="en-US" dirty="0"/>
              <a:t>of clients with financial challenges</a:t>
            </a:r>
          </a:p>
        </p:txBody>
      </p:sp>
      <p:sp>
        <p:nvSpPr>
          <p:cNvPr id="3" name="Content Placeholder 2"/>
          <p:cNvSpPr>
            <a:spLocks noGrp="1"/>
          </p:cNvSpPr>
          <p:nvPr>
            <p:ph sz="quarter" idx="1"/>
          </p:nvPr>
        </p:nvSpPr>
        <p:spPr>
          <a:xfrm>
            <a:off x="402167" y="1391040"/>
            <a:ext cx="9166490" cy="4917241"/>
          </a:xfrm>
        </p:spPr>
        <p:txBody>
          <a:bodyPr/>
          <a:lstStyle/>
          <a:p>
            <a:pPr lvl="0">
              <a:spcBef>
                <a:spcPts val="0"/>
              </a:spcBef>
              <a:spcAft>
                <a:spcPts val="1000"/>
              </a:spcAft>
            </a:pPr>
            <a:r>
              <a:rPr lang="en-US" sz="2300" dirty="0"/>
              <a:t>A survivor of intimate partner violence (IPV) has bills she can’t </a:t>
            </a:r>
            <a:r>
              <a:rPr lang="en-US" sz="2300" dirty="0" smtClean="0"/>
              <a:t>cover</a:t>
            </a:r>
            <a:endParaRPr lang="en-US" sz="2300" dirty="0"/>
          </a:p>
          <a:p>
            <a:pPr lvl="0">
              <a:spcBef>
                <a:spcPts val="0"/>
              </a:spcBef>
              <a:spcAft>
                <a:spcPts val="1000"/>
              </a:spcAft>
            </a:pPr>
            <a:r>
              <a:rPr lang="en-US" sz="2300" dirty="0"/>
              <a:t>A client is transitioning from prison and has absolutely no </a:t>
            </a:r>
            <a:r>
              <a:rPr lang="en-US" sz="2300" dirty="0" smtClean="0"/>
              <a:t>money</a:t>
            </a:r>
            <a:endParaRPr lang="en-US" sz="2300" dirty="0"/>
          </a:p>
          <a:p>
            <a:pPr lvl="0">
              <a:spcBef>
                <a:spcPts val="0"/>
              </a:spcBef>
              <a:spcAft>
                <a:spcPts val="1000"/>
              </a:spcAft>
            </a:pPr>
            <a:r>
              <a:rPr lang="en-US" sz="2300" dirty="0"/>
              <a:t>Youth emerging from foster care with no money management </a:t>
            </a:r>
            <a:r>
              <a:rPr lang="en-US" sz="2300" dirty="0" smtClean="0"/>
              <a:t>experience</a:t>
            </a:r>
            <a:endParaRPr lang="en-US" sz="2300" dirty="0"/>
          </a:p>
          <a:p>
            <a:pPr lvl="0">
              <a:spcBef>
                <a:spcPts val="0"/>
              </a:spcBef>
              <a:spcAft>
                <a:spcPts val="1000"/>
              </a:spcAft>
            </a:pPr>
            <a:r>
              <a:rPr lang="en-US" sz="2300" dirty="0"/>
              <a:t>Immigrants who are doubled up and tripled up in housing during the COVID-19 </a:t>
            </a:r>
            <a:r>
              <a:rPr lang="en-US" sz="2300" dirty="0" smtClean="0"/>
              <a:t>pandemic</a:t>
            </a:r>
            <a:endParaRPr lang="en-US" sz="2300" dirty="0"/>
          </a:p>
          <a:p>
            <a:pPr>
              <a:spcBef>
                <a:spcPts val="0"/>
              </a:spcBef>
              <a:spcAft>
                <a:spcPts val="1000"/>
              </a:spcAft>
            </a:pPr>
            <a:r>
              <a:rPr lang="en-US" sz="2300" dirty="0"/>
              <a:t>A couple with serious money </a:t>
            </a:r>
            <a:r>
              <a:rPr lang="en-US" sz="2300" dirty="0" smtClean="0"/>
              <a:t>conflicts</a:t>
            </a:r>
            <a:endParaRPr lang="en-US" sz="2300" dirty="0"/>
          </a:p>
          <a:p>
            <a:pPr lvl="0">
              <a:spcBef>
                <a:spcPts val="0"/>
              </a:spcBef>
              <a:spcAft>
                <a:spcPts val="1000"/>
              </a:spcAft>
            </a:pPr>
            <a:r>
              <a:rPr lang="en-US" sz="2300" dirty="0" smtClean="0"/>
              <a:t>Parents </a:t>
            </a:r>
            <a:r>
              <a:rPr lang="en-US" sz="2300" dirty="0"/>
              <a:t>of children living with disabilities who are worried about their financial </a:t>
            </a:r>
            <a:r>
              <a:rPr lang="en-US" sz="2300" dirty="0" smtClean="0"/>
              <a:t>future</a:t>
            </a:r>
            <a:endParaRPr lang="en-US" sz="2300" dirty="0"/>
          </a:p>
          <a:p>
            <a:pPr lvl="0">
              <a:spcBef>
                <a:spcPts val="0"/>
              </a:spcBef>
              <a:spcAft>
                <a:spcPts val="1000"/>
              </a:spcAft>
            </a:pPr>
            <a:r>
              <a:rPr lang="en-US" sz="2300" dirty="0"/>
              <a:t>Migrant farmers who run out of money during the </a:t>
            </a:r>
            <a:r>
              <a:rPr lang="en-US" sz="2300" dirty="0" smtClean="0"/>
              <a:t>off-season</a:t>
            </a:r>
            <a:endParaRPr lang="en-US" sz="2300" dirty="0"/>
          </a:p>
          <a:p>
            <a:pPr lvl="0">
              <a:spcBef>
                <a:spcPts val="0"/>
              </a:spcBef>
              <a:spcAft>
                <a:spcPts val="1000"/>
              </a:spcAft>
            </a:pPr>
            <a:r>
              <a:rPr lang="en-US" sz="2300" dirty="0"/>
              <a:t>Older adults with cognitive </a:t>
            </a:r>
            <a:r>
              <a:rPr lang="en-US" sz="2300" dirty="0" smtClean="0"/>
              <a:t>decline</a:t>
            </a:r>
            <a:endParaRPr lang="en-US" sz="2300" dirty="0"/>
          </a:p>
          <a:p>
            <a:pPr lvl="0">
              <a:spcBef>
                <a:spcPts val="0"/>
              </a:spcBef>
              <a:spcAft>
                <a:spcPts val="1000"/>
              </a:spcAft>
            </a:pPr>
            <a:r>
              <a:rPr lang="en-US" sz="2300" dirty="0"/>
              <a:t>Entire communities who lack access to bank </a:t>
            </a:r>
            <a:r>
              <a:rPr lang="en-US" sz="2300" dirty="0" smtClean="0"/>
              <a:t>branches  </a:t>
            </a:r>
            <a:endParaRPr lang="en-US" sz="2300" dirty="0"/>
          </a:p>
        </p:txBody>
      </p:sp>
      <p:sp>
        <p:nvSpPr>
          <p:cNvPr id="4" name="TextBox 3"/>
          <p:cNvSpPr txBox="1"/>
          <p:nvPr/>
        </p:nvSpPr>
        <p:spPr>
          <a:xfrm>
            <a:off x="9568657" y="4632862"/>
            <a:ext cx="1913458" cy="1338828"/>
          </a:xfrm>
          <a:prstGeom prst="rect">
            <a:avLst/>
          </a:prstGeom>
          <a:solidFill>
            <a:schemeClr val="tx2">
              <a:lumMod val="20000"/>
              <a:lumOff val="80000"/>
            </a:schemeClr>
          </a:solidFill>
          <a:ln>
            <a:solidFill>
              <a:schemeClr val="accent1"/>
            </a:solidFill>
          </a:ln>
        </p:spPr>
        <p:txBody>
          <a:bodyPr wrap="square" rtlCol="0">
            <a:spAutoFit/>
          </a:bodyPr>
          <a:lstStyle/>
          <a:p>
            <a:r>
              <a:rPr lang="en-US" sz="2700" dirty="0">
                <a:latin typeface="Cambria" panose="02040503050406030204" pitchFamily="18" charset="0"/>
                <a:ea typeface="Cambria" panose="02040503050406030204" pitchFamily="18" charset="0"/>
              </a:rPr>
              <a:t>What can a social worker do?</a:t>
            </a:r>
          </a:p>
        </p:txBody>
      </p:sp>
    </p:spTree>
    <p:extLst>
      <p:ext uri="{BB962C8B-B14F-4D97-AF65-F5344CB8AC3E}">
        <p14:creationId xmlns:p14="http://schemas.microsoft.com/office/powerpoint/2010/main" val="1593128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47676"/>
            <a:ext cx="11379200" cy="758825"/>
          </a:xfrm>
        </p:spPr>
        <p:txBody>
          <a:bodyPr/>
          <a:lstStyle/>
          <a:p>
            <a:r>
              <a:rPr lang="en-US" dirty="0"/>
              <a:t>Exercise (continued):</a:t>
            </a:r>
            <a:br>
              <a:rPr lang="en-US" dirty="0"/>
            </a:br>
            <a:r>
              <a:rPr lang="en-US" dirty="0"/>
              <a:t>Some initial </a:t>
            </a:r>
            <a:r>
              <a:rPr lang="en-US" dirty="0" smtClean="0"/>
              <a:t>ideas </a:t>
            </a:r>
            <a:endParaRPr lang="en-US" dirty="0"/>
          </a:p>
        </p:txBody>
      </p:sp>
      <p:sp>
        <p:nvSpPr>
          <p:cNvPr id="3" name="Content Placeholder 2"/>
          <p:cNvSpPr>
            <a:spLocks noGrp="1"/>
          </p:cNvSpPr>
          <p:nvPr>
            <p:ph sz="quarter" idx="1"/>
          </p:nvPr>
        </p:nvSpPr>
        <p:spPr>
          <a:xfrm>
            <a:off x="402336" y="1491454"/>
            <a:ext cx="11597880" cy="4832289"/>
          </a:xfrm>
        </p:spPr>
        <p:txBody>
          <a:bodyPr/>
          <a:lstStyle/>
          <a:p>
            <a:pPr lvl="0">
              <a:spcBef>
                <a:spcPts val="0"/>
              </a:spcBef>
              <a:spcAft>
                <a:spcPts val="1000"/>
              </a:spcAft>
            </a:pPr>
            <a:r>
              <a:rPr lang="en-US" sz="2400" dirty="0"/>
              <a:t>A survivor of IPV: Assistance to help her decide which debts to pay first</a:t>
            </a:r>
            <a:r>
              <a:rPr lang="en-US" sz="2400" dirty="0" smtClean="0"/>
              <a:t>. . . </a:t>
            </a:r>
            <a:endParaRPr lang="en-US" sz="2400" dirty="0"/>
          </a:p>
          <a:p>
            <a:pPr lvl="0">
              <a:spcBef>
                <a:spcPts val="0"/>
              </a:spcBef>
              <a:spcAft>
                <a:spcPts val="1000"/>
              </a:spcAft>
            </a:pPr>
            <a:r>
              <a:rPr lang="en-US" sz="2400" dirty="0"/>
              <a:t>People transitioning from prison: Help enroll them in a financial empowerment program</a:t>
            </a:r>
            <a:r>
              <a:rPr lang="en-US" sz="2400" dirty="0" smtClean="0"/>
              <a:t>. . .   </a:t>
            </a:r>
            <a:endParaRPr lang="en-US" sz="2400" dirty="0"/>
          </a:p>
          <a:p>
            <a:pPr lvl="0">
              <a:spcBef>
                <a:spcPts val="0"/>
              </a:spcBef>
              <a:spcAft>
                <a:spcPts val="1000"/>
              </a:spcAft>
            </a:pPr>
            <a:r>
              <a:rPr lang="en-US" sz="2400" dirty="0"/>
              <a:t>Youth leaving foster care: Open a savings account and provide financial education</a:t>
            </a:r>
            <a:r>
              <a:rPr lang="en-US" sz="2400" dirty="0" smtClean="0"/>
              <a:t>. . .  </a:t>
            </a:r>
            <a:endParaRPr lang="en-US" sz="2400" dirty="0"/>
          </a:p>
          <a:p>
            <a:pPr lvl="0">
              <a:spcBef>
                <a:spcPts val="0"/>
              </a:spcBef>
              <a:spcAft>
                <a:spcPts val="1000"/>
              </a:spcAft>
            </a:pPr>
            <a:r>
              <a:rPr lang="en-US" sz="2400" dirty="0"/>
              <a:t>Immigrants: Help them find </a:t>
            </a:r>
            <a:r>
              <a:rPr lang="en-US" sz="2400" dirty="0" smtClean="0"/>
              <a:t>housing, organize a coalition to demand better housing. . . </a:t>
            </a:r>
            <a:endParaRPr lang="en-US" sz="2400" dirty="0"/>
          </a:p>
          <a:p>
            <a:pPr>
              <a:spcBef>
                <a:spcPts val="0"/>
              </a:spcBef>
              <a:spcAft>
                <a:spcPts val="1000"/>
              </a:spcAft>
            </a:pPr>
            <a:r>
              <a:rPr lang="en-US" sz="2400" dirty="0"/>
              <a:t>Couple with money conflicts: Provide financial counseling/therapy. . . </a:t>
            </a:r>
          </a:p>
          <a:p>
            <a:pPr lvl="0">
              <a:spcBef>
                <a:spcPts val="0"/>
              </a:spcBef>
              <a:spcAft>
                <a:spcPts val="1000"/>
              </a:spcAft>
            </a:pPr>
            <a:r>
              <a:rPr lang="en-US" sz="2400" dirty="0" smtClean="0"/>
              <a:t>Parent </a:t>
            </a:r>
            <a:r>
              <a:rPr lang="en-US" sz="2400" dirty="0"/>
              <a:t>of people living with disabilities: Help them enroll their children in ABLE Accounts. </a:t>
            </a:r>
            <a:r>
              <a:rPr lang="en-US" sz="2400" dirty="0" smtClean="0"/>
              <a:t>. . </a:t>
            </a:r>
            <a:endParaRPr lang="en-US" sz="2400" dirty="0"/>
          </a:p>
          <a:p>
            <a:pPr lvl="0">
              <a:spcBef>
                <a:spcPts val="0"/>
              </a:spcBef>
              <a:spcAft>
                <a:spcPts val="1000"/>
              </a:spcAft>
            </a:pPr>
            <a:r>
              <a:rPr lang="en-US" sz="2400" dirty="0"/>
              <a:t>Migrant farmers: Financial counseling to plan for seasonal </a:t>
            </a:r>
            <a:r>
              <a:rPr lang="en-US" sz="2400" dirty="0" smtClean="0"/>
              <a:t>income, promote policy to support farmworkers. . . </a:t>
            </a:r>
            <a:endParaRPr lang="en-US" sz="2400" dirty="0"/>
          </a:p>
          <a:p>
            <a:pPr lvl="0">
              <a:spcBef>
                <a:spcPts val="0"/>
              </a:spcBef>
              <a:spcAft>
                <a:spcPts val="1000"/>
              </a:spcAft>
            </a:pPr>
            <a:r>
              <a:rPr lang="en-US" sz="2400" dirty="0"/>
              <a:t>Poor cognition, older adults: Ensure they have </a:t>
            </a:r>
            <a:r>
              <a:rPr lang="en-US" sz="2400" dirty="0" smtClean="0"/>
              <a:t>enrolled in Social Security and Medicare. . . </a:t>
            </a:r>
            <a:endParaRPr lang="en-US" sz="2400" dirty="0"/>
          </a:p>
          <a:p>
            <a:pPr lvl="0">
              <a:spcBef>
                <a:spcPts val="0"/>
              </a:spcBef>
              <a:spcAft>
                <a:spcPts val="1000"/>
              </a:spcAft>
            </a:pPr>
            <a:r>
              <a:rPr lang="en-US" sz="2400" dirty="0"/>
              <a:t>Communities without financial services: Start a </a:t>
            </a:r>
            <a:r>
              <a:rPr lang="en-US" sz="2400" dirty="0" err="1">
                <a:hlinkClick r:id="rId3"/>
              </a:rPr>
              <a:t>BankOn</a:t>
            </a:r>
            <a:r>
              <a:rPr lang="en-US" sz="2400" dirty="0">
                <a:hlinkClick r:id="rId3"/>
              </a:rPr>
              <a:t> coalition</a:t>
            </a:r>
            <a:r>
              <a:rPr lang="en-US" sz="2400" dirty="0" smtClean="0"/>
              <a:t>. . . </a:t>
            </a:r>
            <a:endParaRPr lang="en-US" sz="2400" dirty="0"/>
          </a:p>
          <a:p>
            <a:pPr lvl="1"/>
            <a:endParaRPr lang="en-US" dirty="0"/>
          </a:p>
          <a:p>
            <a:pPr marL="274638" lvl="1" indent="0">
              <a:buNone/>
            </a:pPr>
            <a:endParaRPr lang="en-US" dirty="0"/>
          </a:p>
        </p:txBody>
      </p:sp>
    </p:spTree>
    <p:extLst>
      <p:ext uri="{BB962C8B-B14F-4D97-AF65-F5344CB8AC3E}">
        <p14:creationId xmlns:p14="http://schemas.microsoft.com/office/powerpoint/2010/main" val="1599511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400" dirty="0"/>
              <a:t>Four families whose financial troubles </a:t>
            </a:r>
            <a:r>
              <a:rPr lang="en-US" sz="2400" dirty="0" smtClean="0"/>
              <a:t>are Creating hardship and </a:t>
            </a:r>
            <a:r>
              <a:rPr lang="en-US" sz="2400" dirty="0"/>
              <a:t>Preventing them from achieving their goals</a:t>
            </a:r>
          </a:p>
        </p:txBody>
      </p:sp>
      <p:sp>
        <p:nvSpPr>
          <p:cNvPr id="3" name="Title 2"/>
          <p:cNvSpPr>
            <a:spLocks noGrp="1"/>
          </p:cNvSpPr>
          <p:nvPr>
            <p:ph type="title"/>
          </p:nvPr>
        </p:nvSpPr>
        <p:spPr/>
        <p:txBody>
          <a:bodyPr/>
          <a:lstStyle/>
          <a:p>
            <a:r>
              <a:rPr lang="en-US" dirty="0"/>
              <a:t>Introducing the Families</a:t>
            </a:r>
          </a:p>
        </p:txBody>
      </p:sp>
    </p:spTree>
    <p:extLst>
      <p:ext uri="{BB962C8B-B14F-4D97-AF65-F5344CB8AC3E}">
        <p14:creationId xmlns:p14="http://schemas.microsoft.com/office/powerpoint/2010/main" val="3923619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223" y="356258"/>
            <a:ext cx="7926941" cy="569119"/>
          </a:xfrm>
        </p:spPr>
        <p:txBody>
          <a:bodyPr/>
          <a:lstStyle/>
          <a:p>
            <a:r>
              <a:rPr lang="en-US" dirty="0">
                <a:solidFill>
                  <a:srgbClr val="81A042"/>
                </a:solidFill>
              </a:rPr>
              <a:t>Case examples: George and Yolanda </a:t>
            </a:r>
          </a:p>
        </p:txBody>
      </p:sp>
      <p:sp>
        <p:nvSpPr>
          <p:cNvPr id="3" name="Content Placeholder 2"/>
          <p:cNvSpPr>
            <a:spLocks noGrp="1"/>
          </p:cNvSpPr>
          <p:nvPr>
            <p:ph sz="quarter" idx="1"/>
          </p:nvPr>
        </p:nvSpPr>
        <p:spPr>
          <a:xfrm>
            <a:off x="2595145" y="1479861"/>
            <a:ext cx="4665401" cy="2296073"/>
          </a:xfrm>
        </p:spPr>
        <p:txBody>
          <a:bodyPr/>
          <a:lstStyle/>
          <a:p>
            <a:pPr marL="0" indent="0">
              <a:buNone/>
            </a:pPr>
            <a:r>
              <a:rPr lang="en-US" sz="2000" i="1" dirty="0"/>
              <a:t>George</a:t>
            </a:r>
            <a:r>
              <a:rPr lang="en-US" sz="2000" dirty="0"/>
              <a:t> </a:t>
            </a:r>
            <a:r>
              <a:rPr lang="en-US" sz="2000" i="1" dirty="0"/>
              <a:t>Williams </a:t>
            </a:r>
            <a:r>
              <a:rPr lang="en-US" sz="2000" dirty="0" smtClean="0"/>
              <a:t>lives on the Blackfeet Reservation</a:t>
            </a:r>
            <a:r>
              <a:rPr lang="en-US" sz="2000" i="1" dirty="0" smtClean="0"/>
              <a:t>, </a:t>
            </a:r>
            <a:r>
              <a:rPr lang="en-US" sz="2000" dirty="0" smtClean="0"/>
              <a:t>has </a:t>
            </a:r>
            <a:r>
              <a:rPr lang="en-US" sz="2000" dirty="0"/>
              <a:t>a low income from his human services job, and is having trouble making ends meet. </a:t>
            </a:r>
            <a:r>
              <a:rPr lang="en-US" sz="2000" dirty="0" smtClean="0"/>
              <a:t>Ten </a:t>
            </a:r>
            <a:r>
              <a:rPr lang="en-US" sz="2000" dirty="0"/>
              <a:t>years ago, he filed for bankruptcy. He wants to avoid this again at all costs. He’s trying to get a college degree to improve his financial situation.</a:t>
            </a:r>
          </a:p>
        </p:txBody>
      </p:sp>
      <p:sp>
        <p:nvSpPr>
          <p:cNvPr id="6" name="TextBox 5"/>
          <p:cNvSpPr txBox="1"/>
          <p:nvPr/>
        </p:nvSpPr>
        <p:spPr>
          <a:xfrm>
            <a:off x="4833720" y="4157760"/>
            <a:ext cx="4585639" cy="2246769"/>
          </a:xfrm>
          <a:prstGeom prst="rect">
            <a:avLst/>
          </a:prstGeom>
          <a:noFill/>
        </p:spPr>
        <p:txBody>
          <a:bodyPr wrap="square" rtlCol="0">
            <a:spAutoFit/>
          </a:bodyPr>
          <a:lstStyle/>
          <a:p>
            <a:pPr>
              <a:spcAft>
                <a:spcPts val="900"/>
              </a:spcAft>
            </a:pPr>
            <a:r>
              <a:rPr lang="en-US" sz="2000" i="1" dirty="0">
                <a:latin typeface="Calibri Light" panose="020F0302020204030204" pitchFamily="34" charset="0"/>
                <a:cs typeface="Calibri Light" panose="020F0302020204030204" pitchFamily="34" charset="0"/>
              </a:rPr>
              <a:t>Yolanda</a:t>
            </a:r>
            <a:r>
              <a:rPr lang="en-US" sz="2000" dirty="0">
                <a:latin typeface="Calibri Light" panose="020F0302020204030204" pitchFamily="34" charset="0"/>
                <a:cs typeface="Calibri Light" panose="020F0302020204030204" pitchFamily="34" charset="0"/>
              </a:rPr>
              <a:t> Walker is </a:t>
            </a:r>
            <a:r>
              <a:rPr lang="en-US" sz="2000" dirty="0" smtClean="0">
                <a:latin typeface="Calibri Light" panose="020F0302020204030204" pitchFamily="34" charset="0"/>
                <a:cs typeface="Calibri Light" panose="020F0302020204030204" pitchFamily="34" charset="0"/>
              </a:rPr>
              <a:t>an African-American </a:t>
            </a:r>
            <a:r>
              <a:rPr lang="en-US" sz="2000" dirty="0">
                <a:latin typeface="Calibri Light" panose="020F0302020204030204" pitchFamily="34" charset="0"/>
                <a:cs typeface="Calibri Light" panose="020F0302020204030204" pitchFamily="34" charset="0"/>
              </a:rPr>
              <a:t>certified nurse assistant. She gets by, but worries about her medical debt, her mother whose cognition is failing, and her daughter who is a single mom. She’s exhausted, wondering if she will ever be able to retire.</a:t>
            </a:r>
          </a:p>
        </p:txBody>
      </p:sp>
      <p:pic>
        <p:nvPicPr>
          <p:cNvPr id="8" name="Picture 7"/>
          <p:cNvPicPr>
            <a:picLocks noChangeAspect="1"/>
          </p:cNvPicPr>
          <p:nvPr/>
        </p:nvPicPr>
        <p:blipFill>
          <a:blip r:embed="rId3"/>
          <a:stretch>
            <a:fillRect/>
          </a:stretch>
        </p:blipFill>
        <p:spPr>
          <a:xfrm>
            <a:off x="2081913" y="3934798"/>
            <a:ext cx="2661152" cy="2208270"/>
          </a:xfrm>
          <a:prstGeom prst="rect">
            <a:avLst/>
          </a:prstGeom>
          <a:noFill/>
          <a:ln>
            <a:noFill/>
          </a:ln>
          <a:effectLst/>
        </p:spPr>
      </p:pic>
      <p:pic>
        <p:nvPicPr>
          <p:cNvPr id="9" name="Picture 8"/>
          <p:cNvPicPr>
            <a:picLocks noChangeAspect="1"/>
          </p:cNvPicPr>
          <p:nvPr/>
        </p:nvPicPr>
        <p:blipFill>
          <a:blip r:embed="rId4"/>
          <a:stretch>
            <a:fillRect/>
          </a:stretch>
        </p:blipFill>
        <p:spPr>
          <a:xfrm>
            <a:off x="7405255" y="1555660"/>
            <a:ext cx="3171743" cy="2602100"/>
          </a:xfrm>
          <a:prstGeom prst="rect">
            <a:avLst/>
          </a:prstGeom>
          <a:ln>
            <a:noFill/>
          </a:ln>
        </p:spPr>
      </p:pic>
    </p:spTree>
    <p:extLst>
      <p:ext uri="{BB962C8B-B14F-4D97-AF65-F5344CB8AC3E}">
        <p14:creationId xmlns:p14="http://schemas.microsoft.com/office/powerpoint/2010/main" val="244980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478" y="398756"/>
            <a:ext cx="8429522" cy="569119"/>
          </a:xfrm>
        </p:spPr>
        <p:txBody>
          <a:bodyPr/>
          <a:lstStyle/>
          <a:p>
            <a:r>
              <a:rPr lang="en-US" dirty="0">
                <a:solidFill>
                  <a:srgbClr val="81A042"/>
                </a:solidFill>
              </a:rPr>
              <a:t>Case examples: Jewell and Silvia &amp; Hector</a:t>
            </a:r>
          </a:p>
        </p:txBody>
      </p:sp>
      <p:sp>
        <p:nvSpPr>
          <p:cNvPr id="3" name="Content Placeholder 2"/>
          <p:cNvSpPr>
            <a:spLocks noGrp="1"/>
          </p:cNvSpPr>
          <p:nvPr>
            <p:ph sz="quarter" idx="1"/>
          </p:nvPr>
        </p:nvSpPr>
        <p:spPr>
          <a:xfrm>
            <a:off x="3001881" y="1669025"/>
            <a:ext cx="4328297" cy="1791259"/>
          </a:xfrm>
        </p:spPr>
        <p:txBody>
          <a:bodyPr/>
          <a:lstStyle/>
          <a:p>
            <a:pPr marL="0" indent="0">
              <a:spcAft>
                <a:spcPts val="900"/>
              </a:spcAft>
              <a:buNone/>
            </a:pPr>
            <a:r>
              <a:rPr lang="en-US" sz="2000" i="1" dirty="0">
                <a:cs typeface="Calibri Light" panose="020F0302020204030204" pitchFamily="34" charset="0"/>
              </a:rPr>
              <a:t>Jewell</a:t>
            </a:r>
            <a:r>
              <a:rPr lang="en-US" sz="2000" dirty="0">
                <a:cs typeface="Calibri Light" panose="020F0302020204030204" pitchFamily="34" charset="0"/>
              </a:rPr>
              <a:t> </a:t>
            </a:r>
            <a:r>
              <a:rPr lang="en-US" sz="2000" i="1" dirty="0">
                <a:cs typeface="Calibri Light" panose="020F0302020204030204" pitchFamily="34" charset="0"/>
              </a:rPr>
              <a:t>Murray </a:t>
            </a:r>
            <a:r>
              <a:rPr lang="en-US" sz="2000" dirty="0">
                <a:cs typeface="Calibri Light" panose="020F0302020204030204" pitchFamily="34" charset="0"/>
              </a:rPr>
              <a:t>is learning how to manage her finances after finally leaving her violent and abusive husband. She is feeling like there’s so much to learn, and she worries about her young daughter who has special needs.</a:t>
            </a:r>
          </a:p>
        </p:txBody>
      </p:sp>
      <p:sp>
        <p:nvSpPr>
          <p:cNvPr id="4" name="TextBox 3"/>
          <p:cNvSpPr txBox="1"/>
          <p:nvPr/>
        </p:nvSpPr>
        <p:spPr>
          <a:xfrm>
            <a:off x="4991234" y="4077060"/>
            <a:ext cx="4798225" cy="2246769"/>
          </a:xfrm>
          <a:prstGeom prst="rect">
            <a:avLst/>
          </a:prstGeom>
          <a:noFill/>
        </p:spPr>
        <p:txBody>
          <a:bodyPr wrap="square" rtlCol="0">
            <a:spAutoFit/>
          </a:bodyPr>
          <a:lstStyle/>
          <a:p>
            <a:r>
              <a:rPr lang="en-US" sz="2000" i="1" dirty="0">
                <a:latin typeface="Calibri Light" panose="020F0302020204030204" pitchFamily="34" charset="0"/>
                <a:cs typeface="Calibri Light" panose="020F0302020204030204" pitchFamily="34" charset="0"/>
              </a:rPr>
              <a:t>Silvia Hidalgo Acevedo and Hector Contreras </a:t>
            </a:r>
            <a:r>
              <a:rPr lang="en-US" sz="2000" i="1" dirty="0" smtClean="0">
                <a:latin typeface="Calibri Light" panose="020F0302020204030204" pitchFamily="34" charset="0"/>
                <a:cs typeface="Calibri Light" panose="020F0302020204030204" pitchFamily="34" charset="0"/>
              </a:rPr>
              <a:t>Espinosa </a:t>
            </a:r>
            <a:r>
              <a:rPr lang="en-US" sz="2000" dirty="0" smtClean="0">
                <a:latin typeface="Calibri Light" panose="020F0302020204030204" pitchFamily="34" charset="0"/>
                <a:cs typeface="Calibri Light" panose="020F0302020204030204" pitchFamily="34" charset="0"/>
              </a:rPr>
              <a:t>want </a:t>
            </a:r>
            <a:r>
              <a:rPr lang="en-US" sz="2000" dirty="0">
                <a:latin typeface="Calibri Light" panose="020F0302020204030204" pitchFamily="34" charset="0"/>
                <a:cs typeface="Calibri Light" panose="020F0302020204030204" pitchFamily="34" charset="0"/>
              </a:rPr>
              <a:t>to buy a house for their </a:t>
            </a:r>
            <a:r>
              <a:rPr lang="en-US" sz="2000" dirty="0" smtClean="0">
                <a:latin typeface="Calibri Light" panose="020F0302020204030204" pitchFamily="34" charset="0"/>
                <a:cs typeface="Calibri Light" panose="020F0302020204030204" pitchFamily="34" charset="0"/>
              </a:rPr>
              <a:t>multi-generational </a:t>
            </a:r>
            <a:r>
              <a:rPr lang="en-US" sz="2000" dirty="0">
                <a:latin typeface="Calibri Light" panose="020F0302020204030204" pitchFamily="34" charset="0"/>
                <a:cs typeface="Calibri Light" panose="020F0302020204030204" pitchFamily="34" charset="0"/>
              </a:rPr>
              <a:t>family, but a financial scam sets them back. Meanwhile, they are worried about Silvia’s little </a:t>
            </a:r>
            <a:r>
              <a:rPr lang="en-US" sz="2000" dirty="0" smtClean="0">
                <a:latin typeface="Calibri Light" panose="020F0302020204030204" pitchFamily="34" charset="0"/>
                <a:cs typeface="Calibri Light" panose="020F0302020204030204" pitchFamily="34" charset="0"/>
              </a:rPr>
              <a:t>sister, </a:t>
            </a:r>
            <a:r>
              <a:rPr lang="en-US" sz="2000" dirty="0">
                <a:latin typeface="Calibri Light" panose="020F0302020204030204" pitchFamily="34" charset="0"/>
                <a:cs typeface="Calibri Light" panose="020F0302020204030204" pitchFamily="34" charset="0"/>
              </a:rPr>
              <a:t>who </a:t>
            </a:r>
            <a:r>
              <a:rPr lang="en-US" sz="2000" dirty="0" smtClean="0">
                <a:latin typeface="Calibri Light" panose="020F0302020204030204" pitchFamily="34" charset="0"/>
                <a:cs typeface="Calibri Light" panose="020F0302020204030204" pitchFamily="34" charset="0"/>
              </a:rPr>
              <a:t>came from Mexico to live with them, is </a:t>
            </a:r>
            <a:r>
              <a:rPr lang="en-US" sz="2000" dirty="0">
                <a:latin typeface="Calibri Light" panose="020F0302020204030204" pitchFamily="34" charset="0"/>
                <a:cs typeface="Calibri Light" panose="020F0302020204030204" pitchFamily="34" charset="0"/>
              </a:rPr>
              <a:t>in the country without legal documents.</a:t>
            </a:r>
          </a:p>
        </p:txBody>
      </p:sp>
      <p:pic>
        <p:nvPicPr>
          <p:cNvPr id="5" name="Picture 4"/>
          <p:cNvPicPr>
            <a:picLocks noChangeAspect="1"/>
          </p:cNvPicPr>
          <p:nvPr/>
        </p:nvPicPr>
        <p:blipFill>
          <a:blip r:embed="rId3"/>
          <a:stretch>
            <a:fillRect/>
          </a:stretch>
        </p:blipFill>
        <p:spPr>
          <a:xfrm>
            <a:off x="7294901" y="1553987"/>
            <a:ext cx="2824070" cy="2333060"/>
          </a:xfrm>
          <a:prstGeom prst="rect">
            <a:avLst/>
          </a:prstGeom>
        </p:spPr>
      </p:pic>
      <p:pic>
        <p:nvPicPr>
          <p:cNvPr id="6" name="Picture 5"/>
          <p:cNvPicPr>
            <a:picLocks noChangeAspect="1"/>
          </p:cNvPicPr>
          <p:nvPr/>
        </p:nvPicPr>
        <p:blipFill>
          <a:blip r:embed="rId4"/>
          <a:stretch>
            <a:fillRect/>
          </a:stretch>
        </p:blipFill>
        <p:spPr>
          <a:xfrm>
            <a:off x="2238478" y="3991709"/>
            <a:ext cx="2691821" cy="2244776"/>
          </a:xfrm>
          <a:prstGeom prst="rect">
            <a:avLst/>
          </a:prstGeom>
        </p:spPr>
      </p:pic>
    </p:spTree>
    <p:extLst>
      <p:ext uri="{BB962C8B-B14F-4D97-AF65-F5344CB8AC3E}">
        <p14:creationId xmlns:p14="http://schemas.microsoft.com/office/powerpoint/2010/main" val="1986298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46367"/>
            <a:ext cx="11379200" cy="746627"/>
          </a:xfrm>
        </p:spPr>
        <p:txBody>
          <a:bodyPr/>
          <a:lstStyle/>
          <a:p>
            <a:r>
              <a:rPr lang="en-US" dirty="0" smtClean="0"/>
              <a:t>Summary of what </a:t>
            </a:r>
            <a:r>
              <a:rPr lang="en-US" smtClean="0"/>
              <a:t>we learned</a:t>
            </a:r>
            <a:endParaRPr lang="en-US" dirty="0"/>
          </a:p>
        </p:txBody>
      </p:sp>
      <p:sp>
        <p:nvSpPr>
          <p:cNvPr id="3" name="Content Placeholder 2"/>
          <p:cNvSpPr>
            <a:spLocks noGrp="1"/>
          </p:cNvSpPr>
          <p:nvPr>
            <p:ph sz="quarter" idx="1"/>
          </p:nvPr>
        </p:nvSpPr>
        <p:spPr>
          <a:xfrm>
            <a:off x="402336" y="1527048"/>
            <a:ext cx="6175706" cy="4572000"/>
          </a:xfrm>
        </p:spPr>
        <p:txBody>
          <a:bodyPr/>
          <a:lstStyle/>
          <a:p>
            <a:r>
              <a:rPr lang="en-US" dirty="0"/>
              <a:t>Social </a:t>
            </a:r>
            <a:r>
              <a:rPr lang="en-US" dirty="0" smtClean="0"/>
              <a:t>workers </a:t>
            </a:r>
            <a:r>
              <a:rPr lang="en-US" dirty="0"/>
              <a:t>are uniquely qualified and play an important role in helping families build financial capability: </a:t>
            </a:r>
          </a:p>
          <a:p>
            <a:pPr lvl="1"/>
            <a:r>
              <a:rPr lang="en-US" sz="2400" dirty="0"/>
              <a:t>Address financial troubles of US families and rising economic and racial/ethnic inequality.</a:t>
            </a:r>
          </a:p>
          <a:p>
            <a:pPr lvl="1"/>
            <a:r>
              <a:rPr lang="en-US" sz="2400" dirty="0"/>
              <a:t>Build on the discipline’s historical commitment to improving people’s financial well-being and future opportunities.</a:t>
            </a:r>
          </a:p>
          <a:p>
            <a:r>
              <a:rPr lang="en-US" dirty="0"/>
              <a:t>FCAB - an opportunity for </a:t>
            </a:r>
            <a:r>
              <a:rPr lang="en-US" dirty="0" smtClean="0"/>
              <a:t>social workers </a:t>
            </a:r>
            <a:r>
              <a:rPr lang="en-US" dirty="0"/>
              <a:t>to expand their policy, practice, and research tool box.</a:t>
            </a:r>
          </a:p>
          <a:p>
            <a:endParaRPr lang="en-US" dirty="0"/>
          </a:p>
        </p:txBody>
      </p:sp>
      <p:sp>
        <p:nvSpPr>
          <p:cNvPr id="4" name="TextBox 3"/>
          <p:cNvSpPr txBox="1"/>
          <p:nvPr/>
        </p:nvSpPr>
        <p:spPr>
          <a:xfrm rot="20871534">
            <a:off x="6665070" y="1695147"/>
            <a:ext cx="2015630" cy="646331"/>
          </a:xfrm>
          <a:prstGeom prst="rect">
            <a:avLst/>
          </a:prstGeom>
          <a:noFill/>
        </p:spPr>
        <p:txBody>
          <a:bodyPr wrap="square" rtlCol="0">
            <a:spAutoFit/>
          </a:bodyPr>
          <a:lstStyle/>
          <a:p>
            <a:r>
              <a:rPr lang="en-US" dirty="0">
                <a:solidFill>
                  <a:srgbClr val="FF0000"/>
                </a:solidFill>
              </a:rPr>
              <a:t>Help making ends meet</a:t>
            </a:r>
          </a:p>
        </p:txBody>
      </p:sp>
      <p:sp>
        <p:nvSpPr>
          <p:cNvPr id="5" name="TextBox 4"/>
          <p:cNvSpPr txBox="1"/>
          <p:nvPr/>
        </p:nvSpPr>
        <p:spPr>
          <a:xfrm rot="20242831">
            <a:off x="9629443" y="1976275"/>
            <a:ext cx="1459054" cy="369332"/>
          </a:xfrm>
          <a:prstGeom prst="rect">
            <a:avLst/>
          </a:prstGeom>
          <a:noFill/>
        </p:spPr>
        <p:txBody>
          <a:bodyPr wrap="none" rtlCol="0">
            <a:spAutoFit/>
          </a:bodyPr>
          <a:lstStyle/>
          <a:p>
            <a:r>
              <a:rPr lang="en-US" dirty="0">
                <a:solidFill>
                  <a:schemeClr val="accent6">
                    <a:lumMod val="75000"/>
                  </a:schemeClr>
                </a:solidFill>
              </a:rPr>
              <a:t>Paying taxes</a:t>
            </a:r>
          </a:p>
        </p:txBody>
      </p:sp>
      <p:sp>
        <p:nvSpPr>
          <p:cNvPr id="6" name="TextBox 5"/>
          <p:cNvSpPr txBox="1"/>
          <p:nvPr/>
        </p:nvSpPr>
        <p:spPr>
          <a:xfrm rot="366121">
            <a:off x="8762447" y="2672192"/>
            <a:ext cx="2286203" cy="369332"/>
          </a:xfrm>
          <a:prstGeom prst="rect">
            <a:avLst/>
          </a:prstGeom>
          <a:noFill/>
        </p:spPr>
        <p:txBody>
          <a:bodyPr wrap="square" rtlCol="0">
            <a:spAutoFit/>
          </a:bodyPr>
          <a:lstStyle/>
          <a:p>
            <a:r>
              <a:rPr lang="en-US" dirty="0">
                <a:solidFill>
                  <a:srgbClr val="00B050"/>
                </a:solidFill>
              </a:rPr>
              <a:t>Saving for the future</a:t>
            </a:r>
          </a:p>
        </p:txBody>
      </p:sp>
      <p:sp>
        <p:nvSpPr>
          <p:cNvPr id="8" name="TextBox 7"/>
          <p:cNvSpPr txBox="1"/>
          <p:nvPr/>
        </p:nvSpPr>
        <p:spPr>
          <a:xfrm>
            <a:off x="9690170" y="3347269"/>
            <a:ext cx="1904689" cy="369332"/>
          </a:xfrm>
          <a:prstGeom prst="rect">
            <a:avLst/>
          </a:prstGeom>
          <a:noFill/>
        </p:spPr>
        <p:txBody>
          <a:bodyPr wrap="none" rtlCol="0">
            <a:spAutoFit/>
          </a:bodyPr>
          <a:lstStyle/>
          <a:p>
            <a:r>
              <a:rPr lang="en-US" dirty="0">
                <a:solidFill>
                  <a:srgbClr val="7030A0"/>
                </a:solidFill>
              </a:rPr>
              <a:t>Borrowing safely</a:t>
            </a:r>
          </a:p>
        </p:txBody>
      </p:sp>
      <p:sp>
        <p:nvSpPr>
          <p:cNvPr id="9" name="TextBox 8"/>
          <p:cNvSpPr txBox="1"/>
          <p:nvPr/>
        </p:nvSpPr>
        <p:spPr>
          <a:xfrm rot="20172184">
            <a:off x="6911970" y="5020992"/>
            <a:ext cx="1700147" cy="923330"/>
          </a:xfrm>
          <a:prstGeom prst="rect">
            <a:avLst/>
          </a:prstGeom>
          <a:noFill/>
        </p:spPr>
        <p:txBody>
          <a:bodyPr wrap="square" rtlCol="0">
            <a:spAutoFit/>
          </a:bodyPr>
          <a:lstStyle/>
          <a:p>
            <a:r>
              <a:rPr lang="en-US" dirty="0" smtClean="0">
                <a:solidFill>
                  <a:srgbClr val="FF0000"/>
                </a:solidFill>
              </a:rPr>
              <a:t>Coping with</a:t>
            </a:r>
          </a:p>
          <a:p>
            <a:r>
              <a:rPr lang="en-US" dirty="0" smtClean="0">
                <a:solidFill>
                  <a:srgbClr val="FF0000"/>
                </a:solidFill>
              </a:rPr>
              <a:t>financial emergencies</a:t>
            </a:r>
            <a:endParaRPr lang="en-US" dirty="0">
              <a:solidFill>
                <a:srgbClr val="FF0000"/>
              </a:solidFill>
            </a:endParaRPr>
          </a:p>
        </p:txBody>
      </p:sp>
      <p:sp>
        <p:nvSpPr>
          <p:cNvPr id="10" name="TextBox 9"/>
          <p:cNvSpPr txBox="1"/>
          <p:nvPr/>
        </p:nvSpPr>
        <p:spPr>
          <a:xfrm>
            <a:off x="9987352" y="5260015"/>
            <a:ext cx="1547218" cy="646331"/>
          </a:xfrm>
          <a:prstGeom prst="rect">
            <a:avLst/>
          </a:prstGeom>
          <a:noFill/>
        </p:spPr>
        <p:txBody>
          <a:bodyPr wrap="none" rtlCol="0">
            <a:spAutoFit/>
          </a:bodyPr>
          <a:lstStyle/>
          <a:p>
            <a:r>
              <a:rPr lang="en-US" dirty="0">
                <a:solidFill>
                  <a:schemeClr val="accent4"/>
                </a:solidFill>
              </a:rPr>
              <a:t>Opening a </a:t>
            </a:r>
          </a:p>
          <a:p>
            <a:r>
              <a:rPr lang="en-US" dirty="0">
                <a:solidFill>
                  <a:schemeClr val="accent4"/>
                </a:solidFill>
              </a:rPr>
              <a:t>bank account</a:t>
            </a:r>
          </a:p>
        </p:txBody>
      </p:sp>
      <p:sp>
        <p:nvSpPr>
          <p:cNvPr id="11" name="TextBox 10"/>
          <p:cNvSpPr txBox="1"/>
          <p:nvPr/>
        </p:nvSpPr>
        <p:spPr>
          <a:xfrm rot="422253">
            <a:off x="6652191" y="4006656"/>
            <a:ext cx="1870814" cy="646331"/>
          </a:xfrm>
          <a:prstGeom prst="rect">
            <a:avLst/>
          </a:prstGeom>
          <a:noFill/>
        </p:spPr>
        <p:txBody>
          <a:bodyPr wrap="square" rtlCol="0">
            <a:spAutoFit/>
          </a:bodyPr>
          <a:lstStyle/>
          <a:p>
            <a:r>
              <a:rPr lang="en-US" dirty="0">
                <a:solidFill>
                  <a:srgbClr val="0070C0"/>
                </a:solidFill>
              </a:rPr>
              <a:t>Managing student debt</a:t>
            </a:r>
          </a:p>
        </p:txBody>
      </p:sp>
      <p:sp>
        <p:nvSpPr>
          <p:cNvPr id="12" name="TextBox 11"/>
          <p:cNvSpPr txBox="1"/>
          <p:nvPr/>
        </p:nvSpPr>
        <p:spPr>
          <a:xfrm rot="837056">
            <a:off x="8292751" y="4532430"/>
            <a:ext cx="1745347" cy="923330"/>
          </a:xfrm>
          <a:prstGeom prst="rect">
            <a:avLst/>
          </a:prstGeom>
          <a:noFill/>
        </p:spPr>
        <p:txBody>
          <a:bodyPr wrap="square" rtlCol="0">
            <a:spAutoFit/>
          </a:bodyPr>
          <a:lstStyle/>
          <a:p>
            <a:r>
              <a:rPr lang="en-US" dirty="0" smtClean="0">
                <a:solidFill>
                  <a:schemeClr val="accent6">
                    <a:lumMod val="75000"/>
                  </a:schemeClr>
                </a:solidFill>
              </a:rPr>
              <a:t>Developing credit building programs</a:t>
            </a:r>
            <a:endParaRPr lang="en-US" dirty="0">
              <a:solidFill>
                <a:schemeClr val="accent6">
                  <a:lumMod val="75000"/>
                </a:schemeClr>
              </a:solidFill>
            </a:endParaRPr>
          </a:p>
        </p:txBody>
      </p:sp>
      <p:sp>
        <p:nvSpPr>
          <p:cNvPr id="13" name="TextBox 12"/>
          <p:cNvSpPr txBox="1"/>
          <p:nvPr/>
        </p:nvSpPr>
        <p:spPr>
          <a:xfrm>
            <a:off x="8421626" y="1539416"/>
            <a:ext cx="1914176" cy="646331"/>
          </a:xfrm>
          <a:prstGeom prst="rect">
            <a:avLst/>
          </a:prstGeom>
          <a:noFill/>
        </p:spPr>
        <p:txBody>
          <a:bodyPr wrap="square" rtlCol="0">
            <a:spAutoFit/>
          </a:bodyPr>
          <a:lstStyle/>
          <a:p>
            <a:r>
              <a:rPr lang="en-US" dirty="0">
                <a:solidFill>
                  <a:srgbClr val="0070C0"/>
                </a:solidFill>
              </a:rPr>
              <a:t>Which insurance </a:t>
            </a:r>
            <a:r>
              <a:rPr lang="en-US" dirty="0" smtClean="0">
                <a:solidFill>
                  <a:srgbClr val="0070C0"/>
                </a:solidFill>
              </a:rPr>
              <a:t>to buy</a:t>
            </a:r>
            <a:r>
              <a:rPr lang="en-US" dirty="0">
                <a:solidFill>
                  <a:srgbClr val="0070C0"/>
                </a:solidFill>
              </a:rPr>
              <a:t>?</a:t>
            </a:r>
          </a:p>
        </p:txBody>
      </p:sp>
      <p:sp>
        <p:nvSpPr>
          <p:cNvPr id="14" name="TextBox 13"/>
          <p:cNvSpPr txBox="1"/>
          <p:nvPr/>
        </p:nvSpPr>
        <p:spPr>
          <a:xfrm>
            <a:off x="8133860" y="3103937"/>
            <a:ext cx="1989799" cy="1200329"/>
          </a:xfrm>
          <a:prstGeom prst="rect">
            <a:avLst/>
          </a:prstGeom>
          <a:noFill/>
        </p:spPr>
        <p:txBody>
          <a:bodyPr wrap="square" rtlCol="0">
            <a:spAutoFit/>
          </a:bodyPr>
          <a:lstStyle/>
          <a:p>
            <a:r>
              <a:rPr lang="en-US" dirty="0" smtClean="0">
                <a:solidFill>
                  <a:srgbClr val="00B0F0"/>
                </a:solidFill>
              </a:rPr>
              <a:t>Policies for economic &amp; racial/ethnic equality</a:t>
            </a:r>
            <a:endParaRPr lang="en-US" dirty="0">
              <a:solidFill>
                <a:srgbClr val="00B0F0"/>
              </a:solidFill>
            </a:endParaRPr>
          </a:p>
        </p:txBody>
      </p:sp>
      <p:sp>
        <p:nvSpPr>
          <p:cNvPr id="15" name="TextBox 14"/>
          <p:cNvSpPr txBox="1"/>
          <p:nvPr/>
        </p:nvSpPr>
        <p:spPr>
          <a:xfrm rot="21226348">
            <a:off x="6910973" y="2501910"/>
            <a:ext cx="2068012" cy="646331"/>
          </a:xfrm>
          <a:prstGeom prst="rect">
            <a:avLst/>
          </a:prstGeom>
          <a:noFill/>
        </p:spPr>
        <p:txBody>
          <a:bodyPr wrap="square" rtlCol="0">
            <a:spAutoFit/>
          </a:bodyPr>
          <a:lstStyle/>
          <a:p>
            <a:r>
              <a:rPr lang="en-US" dirty="0">
                <a:solidFill>
                  <a:schemeClr val="accent3">
                    <a:lumMod val="50000"/>
                  </a:schemeClr>
                </a:solidFill>
              </a:rPr>
              <a:t>How to talk </a:t>
            </a:r>
          </a:p>
          <a:p>
            <a:r>
              <a:rPr lang="en-US" dirty="0">
                <a:solidFill>
                  <a:schemeClr val="accent3">
                    <a:lumMod val="50000"/>
                  </a:schemeClr>
                </a:solidFill>
              </a:rPr>
              <a:t>about money</a:t>
            </a:r>
          </a:p>
        </p:txBody>
      </p:sp>
      <p:sp>
        <p:nvSpPr>
          <p:cNvPr id="16" name="TextBox 15"/>
          <p:cNvSpPr txBox="1"/>
          <p:nvPr/>
        </p:nvSpPr>
        <p:spPr>
          <a:xfrm rot="412634">
            <a:off x="9785153" y="4008353"/>
            <a:ext cx="1951617" cy="923330"/>
          </a:xfrm>
          <a:prstGeom prst="rect">
            <a:avLst/>
          </a:prstGeom>
          <a:noFill/>
        </p:spPr>
        <p:txBody>
          <a:bodyPr wrap="square" rtlCol="0">
            <a:spAutoFit/>
          </a:bodyPr>
          <a:lstStyle/>
          <a:p>
            <a:r>
              <a:rPr lang="en-US" dirty="0" smtClean="0">
                <a:solidFill>
                  <a:srgbClr val="00B050"/>
                </a:solidFill>
              </a:rPr>
              <a:t>Advocate for safe </a:t>
            </a:r>
            <a:r>
              <a:rPr lang="en-US" dirty="0">
                <a:solidFill>
                  <a:srgbClr val="00B050"/>
                </a:solidFill>
              </a:rPr>
              <a:t>and </a:t>
            </a:r>
            <a:r>
              <a:rPr lang="en-US" dirty="0" smtClean="0">
                <a:solidFill>
                  <a:srgbClr val="00B050"/>
                </a:solidFill>
              </a:rPr>
              <a:t>effective financial </a:t>
            </a:r>
            <a:r>
              <a:rPr lang="en-US" dirty="0">
                <a:solidFill>
                  <a:srgbClr val="00B050"/>
                </a:solidFill>
              </a:rPr>
              <a:t>services</a:t>
            </a:r>
          </a:p>
        </p:txBody>
      </p:sp>
    </p:spTree>
    <p:extLst>
      <p:ext uri="{BB962C8B-B14F-4D97-AF65-F5344CB8AC3E}">
        <p14:creationId xmlns:p14="http://schemas.microsoft.com/office/powerpoint/2010/main" val="927551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Credits</a:t>
            </a:r>
          </a:p>
        </p:txBody>
      </p:sp>
      <p:sp>
        <p:nvSpPr>
          <p:cNvPr id="4" name="Content Placeholder 3"/>
          <p:cNvSpPr txBox="1">
            <a:spLocks noGrp="1"/>
          </p:cNvSpPr>
          <p:nvPr>
            <p:ph sz="quarter" idx="1"/>
          </p:nvPr>
        </p:nvSpPr>
        <p:spPr>
          <a:xfrm>
            <a:off x="402336" y="1527048"/>
            <a:ext cx="10656525" cy="2945422"/>
          </a:xfrm>
          <a:prstGeom prst="rect">
            <a:avLst/>
          </a:prstGeom>
          <a:noFill/>
        </p:spPr>
        <p:txBody>
          <a:bodyPr wrap="square" rtlCol="0">
            <a:spAutoFit/>
          </a:bodyPr>
          <a:lstStyle/>
          <a:p>
            <a:pPr marL="0" indent="0">
              <a:buNone/>
            </a:pPr>
            <a:endParaRPr lang="en-US" b="1" dirty="0">
              <a:solidFill>
                <a:srgbClr val="0070C0"/>
              </a:solidFill>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en-US" sz="1200" dirty="0" smtClean="0">
                <a:cs typeface="Calibri Light" panose="020F0302020204030204" pitchFamily="34" charset="0"/>
              </a:rPr>
              <a:t>Slide </a:t>
            </a:r>
            <a:r>
              <a:rPr lang="en-US" sz="1200" dirty="0">
                <a:cs typeface="Calibri Light" panose="020F0302020204030204" pitchFamily="34" charset="0"/>
              </a:rPr>
              <a:t>3: </a:t>
            </a:r>
            <a:r>
              <a:rPr lang="en-US" sz="1200" dirty="0">
                <a:cs typeface="Calibri Light" panose="020F0302020204030204" pitchFamily="34" charset="0"/>
                <a:hlinkClick r:id="rId2"/>
              </a:rPr>
              <a:t> 5_female_Negro_officers_of_Women_League,_Newport,_R.I_LCCN2001705854.jpg</a:t>
            </a:r>
            <a:r>
              <a:rPr lang="en-US" sz="1200" dirty="0">
                <a:cs typeface="Calibri Light" panose="020F0302020204030204" pitchFamily="34" charset="0"/>
              </a:rPr>
              <a:t>,  </a:t>
            </a:r>
            <a:r>
              <a:rPr lang="en-US" sz="1200" dirty="0">
                <a:cs typeface="Calibri Light" panose="020F0302020204030204" pitchFamily="34" charset="0"/>
                <a:hlinkClick r:id="rId3" tooltip="Library of Congress"/>
              </a:rPr>
              <a:t>Library of Congress</a:t>
            </a:r>
            <a:r>
              <a:rPr lang="en-US" sz="1200" dirty="0">
                <a:cs typeface="Calibri Light" panose="020F0302020204030204" pitchFamily="34" charset="0"/>
              </a:rPr>
              <a:t>'s </a:t>
            </a:r>
            <a:r>
              <a:rPr lang="en-US" sz="1200" dirty="0">
                <a:cs typeface="Calibri Light" panose="020F0302020204030204" pitchFamily="34" charset="0"/>
                <a:hlinkClick r:id="rId4"/>
              </a:rPr>
              <a:t>Prints and Photographs division</a:t>
            </a:r>
            <a:r>
              <a:rPr lang="en-US" sz="1200" dirty="0">
                <a:cs typeface="Calibri Light" panose="020F0302020204030204" pitchFamily="34" charset="0"/>
              </a:rPr>
              <a:t> under the digital ID </a:t>
            </a:r>
            <a:r>
              <a:rPr lang="en-US" sz="1200" u="sng" dirty="0">
                <a:cs typeface="Calibri Light" panose="020F0302020204030204" pitchFamily="34" charset="0"/>
                <a:hlinkClick r:id="rId5"/>
              </a:rPr>
              <a:t>cph.3a51595</a:t>
            </a:r>
            <a:r>
              <a:rPr lang="en-US" sz="1200" u="sng" dirty="0" smtClean="0">
                <a:cs typeface="Calibri Light" panose="020F0302020204030204" pitchFamily="34" charset="0"/>
              </a:rPr>
              <a:t>,</a:t>
            </a:r>
            <a:r>
              <a:rPr lang="en-US" sz="1200" dirty="0" smtClean="0">
                <a:cs typeface="Calibri Light" panose="020F0302020204030204" pitchFamily="34" charset="0"/>
              </a:rPr>
              <a:t>; </a:t>
            </a:r>
            <a:r>
              <a:rPr lang="en-US" sz="1200" dirty="0">
                <a:hlinkClick r:id="rId6"/>
              </a:rPr>
              <a:t>"We Want Economic Justice"</a:t>
            </a:r>
            <a:r>
              <a:rPr lang="en-US" sz="1200" dirty="0"/>
              <a:t> by </a:t>
            </a:r>
            <a:r>
              <a:rPr lang="en-US" sz="1200" dirty="0">
                <a:hlinkClick r:id="rId7"/>
              </a:rPr>
              <a:t>Earthworm</a:t>
            </a:r>
            <a:r>
              <a:rPr lang="en-US" sz="1200" dirty="0"/>
              <a:t> is licensed under </a:t>
            </a:r>
            <a:r>
              <a:rPr lang="en-US" sz="1200" cap="all" dirty="0">
                <a:hlinkClick r:id="rId8"/>
              </a:rPr>
              <a:t>CC BY-NC-SA </a:t>
            </a:r>
            <a:r>
              <a:rPr lang="en-US" sz="1200" cap="all" dirty="0" smtClean="0">
                <a:hlinkClick r:id="rId8"/>
              </a:rPr>
              <a:t>2.0</a:t>
            </a:r>
            <a:endParaRPr lang="en-US" sz="1200" dirty="0">
              <a:cs typeface="Calibri Light" panose="020F0302020204030204" pitchFamily="34" charset="0"/>
            </a:endParaRPr>
          </a:p>
          <a:p>
            <a:pPr marL="171450" indent="-171450">
              <a:buFont typeface="Arial" panose="020B0604020202020204" pitchFamily="34" charset="0"/>
              <a:buChar char="•"/>
            </a:pPr>
            <a:r>
              <a:rPr lang="en-US" sz="1200" dirty="0" smtClean="0">
                <a:cs typeface="Calibri Light" panose="020F0302020204030204" pitchFamily="34" charset="0"/>
              </a:rPr>
              <a:t>Slide </a:t>
            </a:r>
            <a:r>
              <a:rPr lang="en-US" sz="1200" dirty="0">
                <a:cs typeface="Calibri Light" panose="020F0302020204030204" pitchFamily="34" charset="0"/>
              </a:rPr>
              <a:t>4: </a:t>
            </a:r>
            <a:r>
              <a:rPr lang="en-US" sz="1200" dirty="0">
                <a:hlinkClick r:id="rId9"/>
              </a:rPr>
              <a:t>"Financial Stress by Don't Fret"</a:t>
            </a:r>
            <a:r>
              <a:rPr lang="en-US" sz="1200" dirty="0"/>
              <a:t> by </a:t>
            </a:r>
            <a:r>
              <a:rPr lang="en-US" sz="1200" dirty="0" err="1">
                <a:hlinkClick r:id="rId10"/>
              </a:rPr>
              <a:t>wiredforlego</a:t>
            </a:r>
            <a:r>
              <a:rPr lang="en-US" sz="1200" dirty="0"/>
              <a:t> is licensed under </a:t>
            </a:r>
            <a:r>
              <a:rPr lang="en-US" sz="1200" cap="all" dirty="0">
                <a:hlinkClick r:id="rId11"/>
              </a:rPr>
              <a:t>CC BY-NC 2.0</a:t>
            </a:r>
            <a:endParaRPr lang="en-US" sz="1200" dirty="0">
              <a:solidFill>
                <a:srgbClr val="FF000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smtClean="0">
                <a:cs typeface="Calibri Light" panose="020F0302020204030204" pitchFamily="34" charset="0"/>
              </a:rPr>
              <a:t>Slide </a:t>
            </a:r>
            <a:r>
              <a:rPr lang="en-US" sz="1200" dirty="0">
                <a:cs typeface="Calibri Light" panose="020F0302020204030204" pitchFamily="34" charset="0"/>
              </a:rPr>
              <a:t>6: </a:t>
            </a:r>
            <a:r>
              <a:rPr lang="en-US" sz="1200" dirty="0">
                <a:hlinkClick r:id="rId12"/>
              </a:rPr>
              <a:t>"The Hand"</a:t>
            </a:r>
            <a:r>
              <a:rPr lang="en-US" sz="1200" dirty="0"/>
              <a:t> by </a:t>
            </a:r>
            <a:r>
              <a:rPr lang="en-US" sz="1200" dirty="0">
                <a:hlinkClick r:id="rId13"/>
              </a:rPr>
              <a:t>Alex E. </a:t>
            </a:r>
            <a:r>
              <a:rPr lang="en-US" sz="1200" dirty="0" err="1">
                <a:hlinkClick r:id="rId13"/>
              </a:rPr>
              <a:t>Proimos</a:t>
            </a:r>
            <a:r>
              <a:rPr lang="en-US" sz="1200" dirty="0"/>
              <a:t> is licensed under </a:t>
            </a:r>
            <a:r>
              <a:rPr lang="en-US" sz="1200" cap="all" dirty="0">
                <a:hlinkClick r:id="rId11"/>
              </a:rPr>
              <a:t>CC BY-NC </a:t>
            </a:r>
            <a:r>
              <a:rPr lang="en-US" sz="1200" cap="all" dirty="0" smtClean="0">
                <a:hlinkClick r:id="rId11"/>
              </a:rPr>
              <a:t>2.0</a:t>
            </a:r>
            <a:endParaRPr lang="en-US" sz="1200" cap="all" dirty="0" smtClean="0"/>
          </a:p>
          <a:p>
            <a:pPr marL="171450" indent="-171450">
              <a:buFont typeface="Arial" panose="020B0604020202020204" pitchFamily="34" charset="0"/>
              <a:buChar char="•"/>
            </a:pPr>
            <a:r>
              <a:rPr lang="en-US" sz="1400" dirty="0" smtClean="0"/>
              <a:t>Slide 7: </a:t>
            </a:r>
            <a:r>
              <a:rPr lang="en-US" sz="1400" dirty="0">
                <a:hlinkClick r:id="rId14"/>
              </a:rPr>
              <a:t>https://theconversation.com/income-inequality-may-be-declining-but-financial-vulnerability-is-increasing-84053</a:t>
            </a:r>
            <a:r>
              <a:rPr lang="en-US" sz="1400" dirty="0"/>
              <a:t> </a:t>
            </a:r>
          </a:p>
          <a:p>
            <a:pPr marL="171450" indent="-171450">
              <a:buFont typeface="Arial" panose="020B0604020202020204" pitchFamily="34" charset="0"/>
              <a:buChar char="•"/>
            </a:pPr>
            <a:r>
              <a:rPr lang="en-US" sz="1200" dirty="0" smtClean="0"/>
              <a:t>Slide 8: </a:t>
            </a:r>
            <a:r>
              <a:rPr lang="en-US" sz="1200" dirty="0">
                <a:hlinkClick r:id="rId15"/>
              </a:rPr>
              <a:t>"World Day for Social Justice"</a:t>
            </a:r>
            <a:r>
              <a:rPr lang="en-US" sz="1200" dirty="0"/>
              <a:t> by </a:t>
            </a:r>
            <a:r>
              <a:rPr lang="en-US" sz="1200" dirty="0" err="1">
                <a:hlinkClick r:id="rId16"/>
              </a:rPr>
              <a:t>rikkis_refuge</a:t>
            </a:r>
            <a:r>
              <a:rPr lang="en-US" sz="1200" dirty="0"/>
              <a:t> is licensed under </a:t>
            </a:r>
            <a:r>
              <a:rPr lang="en-US" sz="1200" cap="all" dirty="0">
                <a:hlinkClick r:id="rId17"/>
              </a:rPr>
              <a:t>CC BY 2.0</a:t>
            </a:r>
            <a:endParaRPr lang="en-US" sz="1200" dirty="0"/>
          </a:p>
          <a:p>
            <a:pPr marL="171450" indent="-171450">
              <a:buFont typeface="Arial" panose="020B0604020202020204" pitchFamily="34" charset="0"/>
              <a:buChar char="•"/>
            </a:pPr>
            <a:r>
              <a:rPr lang="en-US" sz="1200" dirty="0" smtClean="0">
                <a:cs typeface="Calibri Light" panose="020F0302020204030204" pitchFamily="34" charset="0"/>
              </a:rPr>
              <a:t>Slide 9 </a:t>
            </a:r>
            <a:r>
              <a:rPr lang="en-US" sz="1200" cap="all" dirty="0" smtClean="0">
                <a:cs typeface="Calibri Light" panose="020F0302020204030204" pitchFamily="34" charset="0"/>
              </a:rPr>
              <a:t>: </a:t>
            </a:r>
            <a:r>
              <a:rPr lang="en-US" sz="1200" dirty="0" smtClean="0">
                <a:cs typeface="Calibri Light" panose="020F0302020204030204" pitchFamily="34" charset="0"/>
                <a:hlinkClick r:id="rId18"/>
              </a:rPr>
              <a:t>https://www.socialworkers.org/about/ethics/code-of-ethics/code-of-ethics-english</a:t>
            </a:r>
            <a:r>
              <a:rPr lang="en-US" sz="1200" dirty="0" smtClean="0">
                <a:cs typeface="Calibri Light" panose="020F0302020204030204" pitchFamily="34" charset="0"/>
              </a:rPr>
              <a:t> ; </a:t>
            </a:r>
            <a:r>
              <a:rPr lang="en-US" sz="1200" dirty="0" smtClean="0">
                <a:cs typeface="Calibri Light" panose="020F0302020204030204" pitchFamily="34" charset="0"/>
                <a:hlinkClick r:id="rId19"/>
              </a:rPr>
              <a:t>https://www.naswpress.org/search/code_of_ethics_spanish</a:t>
            </a:r>
            <a:r>
              <a:rPr lang="en-US" sz="1200" dirty="0" smtClean="0">
                <a:cs typeface="Calibri Light" panose="020F0302020204030204" pitchFamily="34" charset="0"/>
              </a:rPr>
              <a:t> </a:t>
            </a:r>
          </a:p>
          <a:p>
            <a:pPr marL="171450" indent="-171450">
              <a:buFont typeface="Arial" panose="020B0604020202020204" pitchFamily="34" charset="0"/>
              <a:buChar char="•"/>
            </a:pPr>
            <a:r>
              <a:rPr lang="en-US" sz="1200" dirty="0" smtClean="0">
                <a:cs typeface="Calibri Light" panose="020F0302020204030204" pitchFamily="34" charset="0"/>
              </a:rPr>
              <a:t>Slide 10</a:t>
            </a:r>
            <a:r>
              <a:rPr lang="en-US" sz="1200" dirty="0" smtClean="0"/>
              <a:t>: </a:t>
            </a:r>
            <a:r>
              <a:rPr lang="en-US" sz="1200" dirty="0">
                <a:hlinkClick r:id="rId20"/>
              </a:rPr>
              <a:t>"Multiethnic look"</a:t>
            </a:r>
            <a:r>
              <a:rPr lang="en-US" sz="1200" dirty="0"/>
              <a:t> by </a:t>
            </a:r>
            <a:r>
              <a:rPr lang="en-US" sz="1200" dirty="0" err="1">
                <a:hlinkClick r:id="rId21"/>
              </a:rPr>
              <a:t>marcobolzan</a:t>
            </a:r>
            <a:r>
              <a:rPr lang="en-US" sz="1200" dirty="0"/>
              <a:t> is licensed under </a:t>
            </a:r>
            <a:r>
              <a:rPr lang="en-US" sz="1200" cap="all" dirty="0">
                <a:hlinkClick r:id="rId22"/>
              </a:rPr>
              <a:t>CC BY-NC-ND </a:t>
            </a:r>
            <a:r>
              <a:rPr lang="en-US" sz="1200" cap="all" dirty="0" smtClean="0">
                <a:hlinkClick r:id="rId22"/>
              </a:rPr>
              <a:t>2.0</a:t>
            </a:r>
            <a:endParaRPr lang="en-US" sz="1200" cap="all" dirty="0" smtClean="0"/>
          </a:p>
          <a:p>
            <a:pPr marL="171450" indent="-171450">
              <a:buFont typeface="Arial" panose="020B0604020202020204" pitchFamily="34" charset="0"/>
              <a:buChar char="•"/>
            </a:pPr>
            <a:r>
              <a:rPr lang="en-US" sz="1200" dirty="0" smtClean="0">
                <a:cs typeface="Calibri Light" panose="020F0302020204030204" pitchFamily="34" charset="0"/>
              </a:rPr>
              <a:t>Slide 11: </a:t>
            </a:r>
            <a:r>
              <a:rPr lang="en-US" sz="1200" dirty="0">
                <a:hlinkClick r:id="rId23"/>
              </a:rPr>
              <a:t>"Social Workers"</a:t>
            </a:r>
            <a:r>
              <a:rPr lang="en-US" sz="1200" dirty="0"/>
              <a:t> by </a:t>
            </a:r>
            <a:r>
              <a:rPr lang="en-US" sz="1200" dirty="0">
                <a:hlinkClick r:id="rId24"/>
              </a:rPr>
              <a:t>Timothy Valentine</a:t>
            </a:r>
            <a:r>
              <a:rPr lang="en-US" sz="1200" dirty="0"/>
              <a:t> is licensed under </a:t>
            </a:r>
            <a:r>
              <a:rPr lang="en-US" sz="1200" cap="all" dirty="0">
                <a:hlinkClick r:id="rId8"/>
              </a:rPr>
              <a:t>CC BY-NC-SA </a:t>
            </a:r>
            <a:r>
              <a:rPr lang="en-US" sz="1200" cap="all" dirty="0" smtClean="0">
                <a:hlinkClick r:id="rId8"/>
              </a:rPr>
              <a:t>2.0</a:t>
            </a:r>
            <a:endParaRPr lang="en-US" sz="1200" cap="all" dirty="0" smtClean="0"/>
          </a:p>
          <a:p>
            <a:pPr marL="171450" indent="-171450">
              <a:buFont typeface="Arial" panose="020B0604020202020204" pitchFamily="34" charset="0"/>
              <a:buChar char="•"/>
            </a:pPr>
            <a:r>
              <a:rPr lang="en-US" sz="1200" dirty="0"/>
              <a:t>Slide 12: Grand Challenges for Social Work. Capitol photo courtesy of the architect of the capitol </a:t>
            </a:r>
            <a:endParaRPr lang="en-US" sz="1200" dirty="0">
              <a:cs typeface="Calibri Light" panose="020F0302020204030204" pitchFamily="34" charset="0"/>
            </a:endParaRPr>
          </a:p>
          <a:p>
            <a:pPr marL="171450" indent="-171450">
              <a:buFont typeface="Arial" panose="020B0604020202020204" pitchFamily="34" charset="0"/>
              <a:buChar char="•"/>
            </a:pPr>
            <a:endParaRPr lang="en-US" sz="1200" dirty="0">
              <a:cs typeface="Calibri Light" panose="020F0302020204030204" pitchFamily="34" charset="0"/>
            </a:endParaRPr>
          </a:p>
        </p:txBody>
      </p:sp>
    </p:spTree>
    <p:extLst>
      <p:ext uri="{BB962C8B-B14F-4D97-AF65-F5344CB8AC3E}">
        <p14:creationId xmlns:p14="http://schemas.microsoft.com/office/powerpoint/2010/main" val="3800270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Module overview</a:t>
            </a:r>
          </a:p>
        </p:txBody>
      </p:sp>
      <p:sp>
        <p:nvSpPr>
          <p:cNvPr id="3" name="Content Placeholder 2"/>
          <p:cNvSpPr>
            <a:spLocks noGrp="1"/>
          </p:cNvSpPr>
          <p:nvPr>
            <p:ph sz="quarter" idx="1"/>
          </p:nvPr>
        </p:nvSpPr>
        <p:spPr>
          <a:xfrm>
            <a:off x="563317" y="1920898"/>
            <a:ext cx="6294683" cy="4031385"/>
          </a:xfrm>
        </p:spPr>
        <p:txBody>
          <a:bodyPr/>
          <a:lstStyle/>
          <a:p>
            <a:pPr>
              <a:spcBef>
                <a:spcPts val="0"/>
              </a:spcBef>
              <a:spcAft>
                <a:spcPts val="1200"/>
              </a:spcAft>
            </a:pPr>
            <a:r>
              <a:rPr lang="en-US" dirty="0" smtClean="0"/>
              <a:t>The historical </a:t>
            </a:r>
            <a:r>
              <a:rPr lang="en-US" dirty="0"/>
              <a:t>roots of </a:t>
            </a:r>
            <a:r>
              <a:rPr lang="en-US" dirty="0" smtClean="0"/>
              <a:t>FCAB in </a:t>
            </a:r>
            <a:r>
              <a:rPr lang="en-US" dirty="0"/>
              <a:t>social work</a:t>
            </a:r>
          </a:p>
          <a:p>
            <a:pPr>
              <a:spcBef>
                <a:spcPts val="0"/>
              </a:spcBef>
              <a:spcAft>
                <a:spcPts val="1200"/>
              </a:spcAft>
            </a:pPr>
            <a:r>
              <a:rPr lang="en-US" dirty="0" smtClean="0"/>
              <a:t>Social work and FCAB practice</a:t>
            </a:r>
          </a:p>
          <a:p>
            <a:pPr>
              <a:spcBef>
                <a:spcPts val="0"/>
              </a:spcBef>
              <a:spcAft>
                <a:spcPts val="1200"/>
              </a:spcAft>
            </a:pPr>
            <a:r>
              <a:rPr lang="en-US" dirty="0" smtClean="0"/>
              <a:t>Financial capability and health</a:t>
            </a:r>
          </a:p>
          <a:p>
            <a:pPr>
              <a:spcBef>
                <a:spcPts val="0"/>
              </a:spcBef>
              <a:spcAft>
                <a:spcPts val="1200"/>
              </a:spcAft>
            </a:pPr>
            <a:r>
              <a:rPr lang="en-US" dirty="0" smtClean="0"/>
              <a:t>Person-in-environment and FCAB</a:t>
            </a:r>
          </a:p>
          <a:p>
            <a:pPr>
              <a:spcBef>
                <a:spcPts val="0"/>
              </a:spcBef>
              <a:spcAft>
                <a:spcPts val="1200"/>
              </a:spcAft>
            </a:pPr>
            <a:r>
              <a:rPr lang="en-US" dirty="0" smtClean="0"/>
              <a:t>Four </a:t>
            </a:r>
            <a:r>
              <a:rPr lang="en-US" dirty="0"/>
              <a:t>families</a:t>
            </a:r>
          </a:p>
        </p:txBody>
      </p:sp>
      <p:sp>
        <p:nvSpPr>
          <p:cNvPr id="2" name="Rectangle 1"/>
          <p:cNvSpPr/>
          <p:nvPr/>
        </p:nvSpPr>
        <p:spPr>
          <a:xfrm>
            <a:off x="7143079" y="1920898"/>
            <a:ext cx="3839996" cy="3416320"/>
          </a:xfrm>
          <a:prstGeom prst="rect">
            <a:avLst/>
          </a:prstGeom>
          <a:ln>
            <a:solidFill>
              <a:schemeClr val="tx1"/>
            </a:solidFill>
          </a:ln>
        </p:spPr>
        <p:txBody>
          <a:bodyPr wrap="square">
            <a:spAutoFit/>
          </a:bodyPr>
          <a:lstStyle/>
          <a:p>
            <a:r>
              <a:rPr lang="en-US" sz="2400" i="1" dirty="0" smtClean="0">
                <a:solidFill>
                  <a:schemeClr val="accent3">
                    <a:lumMod val="50000"/>
                  </a:schemeClr>
                </a:solidFill>
                <a:latin typeface="+mj-lt"/>
                <a:cs typeface="Calibri Light" panose="020F0302020204030204" pitchFamily="34" charset="0"/>
              </a:rPr>
              <a:t>“The </a:t>
            </a:r>
            <a:r>
              <a:rPr lang="en-US" sz="2400" i="1" dirty="0">
                <a:solidFill>
                  <a:schemeClr val="accent3">
                    <a:lumMod val="50000"/>
                  </a:schemeClr>
                </a:solidFill>
                <a:latin typeface="+mj-lt"/>
                <a:cs typeface="Calibri Light" panose="020F0302020204030204" pitchFamily="34" charset="0"/>
              </a:rPr>
              <a:t>good we secure for ourselves is precarious and uncertain, is floating in mid-air, until it is secured for all of us and incorporated into our common life</a:t>
            </a:r>
            <a:r>
              <a:rPr lang="en-US" sz="2400" i="1" dirty="0" smtClean="0">
                <a:solidFill>
                  <a:schemeClr val="accent3">
                    <a:lumMod val="50000"/>
                  </a:schemeClr>
                </a:solidFill>
                <a:latin typeface="+mj-lt"/>
                <a:cs typeface="Calibri Light" panose="020F0302020204030204" pitchFamily="34" charset="0"/>
              </a:rPr>
              <a:t>.”  </a:t>
            </a:r>
          </a:p>
          <a:p>
            <a:r>
              <a:rPr lang="en-US" sz="2800" i="1" dirty="0" smtClean="0">
                <a:solidFill>
                  <a:srgbClr val="383838"/>
                </a:solidFill>
                <a:latin typeface="Calibri Light" panose="020F0302020204030204" pitchFamily="34" charset="0"/>
                <a:cs typeface="Calibri Light" panose="020F0302020204030204" pitchFamily="34" charset="0"/>
              </a:rPr>
              <a:t> </a:t>
            </a:r>
            <a:r>
              <a:rPr lang="en-US" sz="2400" dirty="0" smtClean="0">
                <a:solidFill>
                  <a:srgbClr val="383838"/>
                </a:solidFill>
                <a:latin typeface="Calibri Light" panose="020F0302020204030204" pitchFamily="34" charset="0"/>
                <a:cs typeface="Calibri Light" panose="020F0302020204030204" pitchFamily="34" charset="0"/>
              </a:rPr>
              <a:t>– </a:t>
            </a:r>
            <a:r>
              <a:rPr lang="en-US" sz="2000" dirty="0" smtClean="0">
                <a:solidFill>
                  <a:srgbClr val="383838"/>
                </a:solidFill>
                <a:latin typeface="Calibri Light" panose="020F0302020204030204" pitchFamily="34" charset="0"/>
                <a:cs typeface="Calibri Light" panose="020F0302020204030204" pitchFamily="34" charset="0"/>
              </a:rPr>
              <a:t>Jane Addams, </a:t>
            </a:r>
            <a:r>
              <a:rPr lang="en-US" sz="2000" i="1" dirty="0" smtClean="0">
                <a:solidFill>
                  <a:srgbClr val="383838"/>
                </a:solidFill>
                <a:latin typeface="Calibri Light" panose="020F0302020204030204" pitchFamily="34" charset="0"/>
                <a:cs typeface="Calibri Light" panose="020F0302020204030204" pitchFamily="34" charset="0"/>
              </a:rPr>
              <a:t>Twenty Years at Hull House</a:t>
            </a:r>
            <a:r>
              <a:rPr lang="en-US" sz="2000" dirty="0" smtClean="0">
                <a:solidFill>
                  <a:srgbClr val="383838"/>
                </a:solidFill>
                <a:latin typeface="Calibri Light" panose="020F0302020204030204" pitchFamily="34" charset="0"/>
                <a:cs typeface="Calibri Light" panose="020F0302020204030204" pitchFamily="34" charset="0"/>
              </a:rPr>
              <a:t>, 1912</a:t>
            </a: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48967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6313" y="533400"/>
            <a:ext cx="7772400" cy="1158240"/>
          </a:xfrm>
        </p:spPr>
        <p:txBody>
          <a:bodyPr/>
          <a:lstStyle/>
          <a:p>
            <a:r>
              <a:rPr lang="en-US" sz="3600" dirty="0">
                <a:solidFill>
                  <a:schemeClr val="bg1"/>
                </a:solidFill>
                <a:ea typeface="Cambria" panose="02040503050406030204" pitchFamily="18" charset="0"/>
                <a:cs typeface="Calibri Light" panose="020F0302020204030204" pitchFamily="34" charset="0"/>
              </a:rPr>
              <a:t>Thank you to our </a:t>
            </a:r>
            <a:r>
              <a:rPr lang="en-US" sz="3600" dirty="0" smtClean="0">
                <a:solidFill>
                  <a:schemeClr val="bg1"/>
                </a:solidFill>
                <a:ea typeface="Cambria" panose="02040503050406030204" pitchFamily="18" charset="0"/>
                <a:cs typeface="Calibri Light" panose="020F0302020204030204" pitchFamily="34" charset="0"/>
              </a:rPr>
              <a:t>funders:</a:t>
            </a:r>
            <a:endParaRPr lang="en-US" sz="3600" dirty="0">
              <a:solidFill>
                <a:schemeClr val="bg1"/>
              </a:solidFill>
              <a:ea typeface="Cambria" panose="02040503050406030204" pitchFamily="18" charset="0"/>
              <a:cs typeface="Calibri Light" panose="020F0302020204030204" pitchFamily="34" charset="0"/>
            </a:endParaRPr>
          </a:p>
        </p:txBody>
      </p:sp>
      <p:sp>
        <p:nvSpPr>
          <p:cNvPr id="5" name="TextBox 4"/>
          <p:cNvSpPr txBox="1"/>
          <p:nvPr/>
        </p:nvSpPr>
        <p:spPr>
          <a:xfrm>
            <a:off x="3186431" y="2917610"/>
            <a:ext cx="5892163"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alibri Light" panose="020F0302020204030204" pitchFamily="34" charset="0"/>
                <a:cs typeface="Calibri Light" panose="020F0302020204030204" pitchFamily="34" charset="0"/>
              </a:rPr>
              <a:t>Equifax Foundation</a:t>
            </a:r>
          </a:p>
          <a:p>
            <a:pPr marL="342900" indent="-342900">
              <a:buFont typeface="Arial" panose="020B0604020202020204" pitchFamily="34" charset="0"/>
              <a:buChar char="•"/>
            </a:pPr>
            <a:r>
              <a:rPr lang="en-US" sz="2800" dirty="0" smtClean="0">
                <a:latin typeface="Calibri Light" panose="020F0302020204030204" pitchFamily="34" charset="0"/>
                <a:cs typeface="Calibri Light" panose="020F0302020204030204" pitchFamily="34" charset="0"/>
              </a:rPr>
              <a:t>The </a:t>
            </a:r>
            <a:r>
              <a:rPr lang="en-US" sz="2800" dirty="0">
                <a:latin typeface="Calibri Light" panose="020F0302020204030204" pitchFamily="34" charset="0"/>
                <a:cs typeface="Calibri Light" panose="020F0302020204030204" pitchFamily="34" charset="0"/>
              </a:rPr>
              <a:t>Arthur Vining Davis Foundations</a:t>
            </a:r>
          </a:p>
          <a:p>
            <a:pPr marL="342900" indent="-342900">
              <a:buFont typeface="Arial" panose="020B0604020202020204" pitchFamily="34" charset="0"/>
              <a:buChar char="•"/>
            </a:pPr>
            <a:r>
              <a:rPr lang="en-US" sz="2800" dirty="0">
                <a:latin typeface="Calibri Light" panose="020F0302020204030204" pitchFamily="34" charset="0"/>
                <a:cs typeface="Calibri Light" panose="020F0302020204030204" pitchFamily="34" charset="0"/>
              </a:rPr>
              <a:t>Wells Fargo Advisors</a:t>
            </a:r>
          </a:p>
        </p:txBody>
      </p:sp>
    </p:spTree>
    <p:extLst>
      <p:ext uri="{BB962C8B-B14F-4D97-AF65-F5344CB8AC3E}">
        <p14:creationId xmlns:p14="http://schemas.microsoft.com/office/powerpoint/2010/main" val="2148838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28022" y="2382227"/>
            <a:ext cx="6324600" cy="2509894"/>
          </a:xfrm>
        </p:spPr>
        <p:txBody>
          <a:bodyPr/>
          <a:lstStyle/>
          <a:p>
            <a:pPr>
              <a:spcBef>
                <a:spcPct val="0"/>
              </a:spcBef>
            </a:pPr>
            <a:r>
              <a:rPr lang="en-US" sz="2800" b="0" cap="none" dirty="0">
                <a:solidFill>
                  <a:srgbClr val="669900"/>
                </a:solidFill>
              </a:rPr>
              <a:t>FCAB Initiative </a:t>
            </a:r>
          </a:p>
          <a:p>
            <a:pPr>
              <a:spcBef>
                <a:spcPct val="0"/>
              </a:spcBef>
            </a:pPr>
            <a:r>
              <a:rPr lang="en-US" sz="2800" b="0" cap="none" dirty="0">
                <a:solidFill>
                  <a:srgbClr val="669900"/>
                </a:solidFill>
              </a:rPr>
              <a:t>Center for Social Development</a:t>
            </a:r>
          </a:p>
          <a:p>
            <a:pPr>
              <a:spcBef>
                <a:spcPct val="0"/>
              </a:spcBef>
            </a:pPr>
            <a:r>
              <a:rPr lang="en-US" sz="2800" b="0" cap="none" dirty="0">
                <a:solidFill>
                  <a:srgbClr val="669900"/>
                </a:solidFill>
              </a:rPr>
              <a:t>Brown School of Social Work </a:t>
            </a:r>
          </a:p>
          <a:p>
            <a:pPr>
              <a:spcBef>
                <a:spcPct val="0"/>
              </a:spcBef>
            </a:pPr>
            <a:r>
              <a:rPr lang="en-US" sz="2800" b="0" cap="none" dirty="0">
                <a:solidFill>
                  <a:srgbClr val="669900"/>
                </a:solidFill>
              </a:rPr>
              <a:t>Washington University in St. Louis</a:t>
            </a:r>
          </a:p>
          <a:p>
            <a:pPr>
              <a:spcBef>
                <a:spcPct val="0"/>
              </a:spcBef>
            </a:pPr>
            <a:r>
              <a:rPr lang="en-US" sz="2800" b="0" cap="none" dirty="0">
                <a:solidFill>
                  <a:srgbClr val="669900"/>
                </a:solidFill>
                <a:hlinkClick r:id="rId3"/>
              </a:rPr>
              <a:t>https://csd.wustl.edu</a:t>
            </a:r>
            <a:endParaRPr lang="en-US" sz="2800" b="0" cap="none" dirty="0">
              <a:solidFill>
                <a:srgbClr val="669900"/>
              </a:solidFill>
            </a:endParaRPr>
          </a:p>
        </p:txBody>
      </p:sp>
      <p:sp>
        <p:nvSpPr>
          <p:cNvPr id="4" name="TextBox 3"/>
          <p:cNvSpPr txBox="1"/>
          <p:nvPr/>
        </p:nvSpPr>
        <p:spPr>
          <a:xfrm>
            <a:off x="3790000" y="903745"/>
            <a:ext cx="4415355" cy="646331"/>
          </a:xfrm>
          <a:prstGeom prst="rect">
            <a:avLst/>
          </a:prstGeom>
          <a:noFill/>
        </p:spPr>
        <p:txBody>
          <a:bodyPr wrap="square" rtlCol="0">
            <a:spAutoFit/>
          </a:bodyPr>
          <a:lstStyle/>
          <a:p>
            <a:r>
              <a:rPr lang="en-US" sz="3600" dirty="0">
                <a:solidFill>
                  <a:schemeClr val="bg1"/>
                </a:solidFill>
                <a:latin typeface="Cambria" panose="02040503050406030204" pitchFamily="18" charset="0"/>
              </a:rPr>
              <a:t>Contact Information </a:t>
            </a:r>
          </a:p>
        </p:txBody>
      </p:sp>
      <p:pic>
        <p:nvPicPr>
          <p:cNvPr id="6" name="Picture 5"/>
          <p:cNvPicPr>
            <a:picLocks noChangeAspect="1"/>
          </p:cNvPicPr>
          <p:nvPr/>
        </p:nvPicPr>
        <p:blipFill>
          <a:blip r:embed="rId4"/>
          <a:stretch>
            <a:fillRect/>
          </a:stretch>
        </p:blipFill>
        <p:spPr>
          <a:xfrm>
            <a:off x="4886089" y="4812891"/>
            <a:ext cx="2609783" cy="1550983"/>
          </a:xfrm>
          <a:prstGeom prst="rect">
            <a:avLst/>
          </a:prstGeom>
        </p:spPr>
      </p:pic>
      <p:sp>
        <p:nvSpPr>
          <p:cNvPr id="5" name="TextBox 4"/>
          <p:cNvSpPr txBox="1"/>
          <p:nvPr/>
        </p:nvSpPr>
        <p:spPr>
          <a:xfrm>
            <a:off x="3330677" y="6396148"/>
            <a:ext cx="53340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a:ea typeface="+mn-ea"/>
                <a:cs typeface="+mn-cs"/>
              </a:rPr>
              <a:t>Copyright © </a:t>
            </a:r>
            <a:r>
              <a:rPr kumimoji="0" lang="en-US" sz="1000" b="0" i="0" u="none" strike="noStrike" kern="1200" cap="none" spc="0" normalizeH="0" baseline="0" noProof="0" dirty="0" smtClean="0">
                <a:ln>
                  <a:noFill/>
                </a:ln>
                <a:solidFill>
                  <a:prstClr val="black"/>
                </a:solidFill>
                <a:effectLst/>
                <a:uLnTx/>
                <a:uFillTx/>
                <a:latin typeface="Georgia"/>
                <a:ea typeface="+mn-ea"/>
                <a:cs typeface="+mn-cs"/>
              </a:rPr>
              <a:t>2020 </a:t>
            </a:r>
            <a:r>
              <a:rPr kumimoji="0" lang="en-US" sz="1000" b="0" i="0" u="none" strike="noStrike" kern="1200" cap="none" spc="0" normalizeH="0" baseline="0" noProof="0" dirty="0">
                <a:ln>
                  <a:noFill/>
                </a:ln>
                <a:solidFill>
                  <a:prstClr val="black"/>
                </a:solidFill>
                <a:effectLst/>
                <a:uLnTx/>
                <a:uFillTx/>
                <a:latin typeface="Georgia"/>
                <a:ea typeface="+mn-ea"/>
                <a:cs typeface="+mn-cs"/>
              </a:rPr>
              <a:t>Center for Social Development</a:t>
            </a:r>
          </a:p>
        </p:txBody>
      </p:sp>
    </p:spTree>
    <p:extLst>
      <p:ext uri="{BB962C8B-B14F-4D97-AF65-F5344CB8AC3E}">
        <p14:creationId xmlns:p14="http://schemas.microsoft.com/office/powerpoint/2010/main" val="4161442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work and financial well-being in historical perspective</a:t>
            </a:r>
          </a:p>
        </p:txBody>
      </p:sp>
      <p:sp>
        <p:nvSpPr>
          <p:cNvPr id="5" name="Content Placeholder 4"/>
          <p:cNvSpPr>
            <a:spLocks noGrp="1"/>
          </p:cNvSpPr>
          <p:nvPr>
            <p:ph sz="quarter" idx="1"/>
          </p:nvPr>
        </p:nvSpPr>
        <p:spPr>
          <a:xfrm>
            <a:off x="402336" y="1527048"/>
            <a:ext cx="7559056" cy="4572000"/>
          </a:xfrm>
        </p:spPr>
        <p:txBody>
          <a:bodyPr/>
          <a:lstStyle/>
          <a:p>
            <a:pPr>
              <a:spcBef>
                <a:spcPts val="1929"/>
              </a:spcBef>
            </a:pPr>
            <a:r>
              <a:rPr lang="en-US" sz="2400" dirty="0">
                <a:cs typeface="Calibri Light" panose="020F0302020204030204" pitchFamily="34" charset="0"/>
              </a:rPr>
              <a:t>The “family budget” was central to social work practice in the Progressive Era </a:t>
            </a:r>
            <a:r>
              <a:rPr lang="en-US" sz="1600" dirty="0">
                <a:cs typeface="Calibri Light" panose="020F0302020204030204" pitchFamily="34" charset="0"/>
              </a:rPr>
              <a:t>(Stuart, 2013).</a:t>
            </a:r>
          </a:p>
          <a:p>
            <a:pPr>
              <a:spcBef>
                <a:spcPts val="1929"/>
              </a:spcBef>
            </a:pPr>
            <a:r>
              <a:rPr lang="en-US" sz="2400" dirty="0">
                <a:cs typeface="Calibri Light" panose="020F0302020204030204" pitchFamily="34" charset="0"/>
              </a:rPr>
              <a:t>Social workers were key players in developing </a:t>
            </a:r>
            <a:r>
              <a:rPr lang="en-US" sz="2400" dirty="0" smtClean="0">
                <a:cs typeface="Calibri Light" panose="020F0302020204030204" pitchFamily="34" charset="0"/>
              </a:rPr>
              <a:t>income support and employment policies </a:t>
            </a:r>
            <a:r>
              <a:rPr lang="en-US" sz="2400" dirty="0">
                <a:cs typeface="Calibri Light" panose="020F0302020204030204" pitchFamily="34" charset="0"/>
              </a:rPr>
              <a:t>during the New Deal.</a:t>
            </a:r>
          </a:p>
          <a:p>
            <a:pPr>
              <a:spcBef>
                <a:spcPts val="1929"/>
              </a:spcBef>
            </a:pPr>
            <a:r>
              <a:rPr lang="en-US" sz="2400" dirty="0" smtClean="0">
                <a:cs typeface="Calibri Light" panose="020F0302020204030204" pitchFamily="34" charset="0"/>
              </a:rPr>
              <a:t>By mid-20th </a:t>
            </a:r>
            <a:r>
              <a:rPr lang="en-US" sz="2400" dirty="0">
                <a:cs typeface="Calibri Light" panose="020F0302020204030204" pitchFamily="34" charset="0"/>
              </a:rPr>
              <a:t>century, </a:t>
            </a:r>
            <a:r>
              <a:rPr lang="en-US" sz="2400" dirty="0" smtClean="0">
                <a:cs typeface="Calibri Light" panose="020F0302020204030204" pitchFamily="34" charset="0"/>
              </a:rPr>
              <a:t>however, the </a:t>
            </a:r>
            <a:r>
              <a:rPr lang="en-US" sz="2400" dirty="0">
                <a:cs typeface="Calibri Light" panose="020F0302020204030204" pitchFamily="34" charset="0"/>
              </a:rPr>
              <a:t>profession’s focus shifted to psychosocial functioning </a:t>
            </a:r>
            <a:r>
              <a:rPr lang="en-US" sz="1600" dirty="0">
                <a:cs typeface="Calibri Light" panose="020F0302020204030204" pitchFamily="34" charset="0"/>
              </a:rPr>
              <a:t>(Specht &amp; Courtney, 1994</a:t>
            </a:r>
            <a:r>
              <a:rPr lang="en-US" sz="1600" dirty="0" smtClean="0">
                <a:cs typeface="Calibri Light" panose="020F0302020204030204" pitchFamily="34" charset="0"/>
              </a:rPr>
              <a:t>).</a:t>
            </a:r>
          </a:p>
          <a:p>
            <a:pPr>
              <a:spcBef>
                <a:spcPts val="1929"/>
              </a:spcBef>
            </a:pPr>
            <a:r>
              <a:rPr lang="en-US" sz="2400" dirty="0" smtClean="0">
                <a:cs typeface="Calibri Light" panose="020F0302020204030204" pitchFamily="34" charset="0"/>
              </a:rPr>
              <a:t>But financial issues and economic justice moved back to center stage by the turn of the 21st century.  </a:t>
            </a:r>
          </a:p>
        </p:txBody>
      </p:sp>
      <p:pic>
        <p:nvPicPr>
          <p:cNvPr id="1026" name="Picture 2" descr="Archival photograph of five women seated togeth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1392" y="1437138"/>
            <a:ext cx="3217468" cy="2456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8002088" y="3993439"/>
            <a:ext cx="3176772" cy="2382580"/>
          </a:xfrm>
          <a:prstGeom prst="rect">
            <a:avLst/>
          </a:prstGeom>
        </p:spPr>
      </p:pic>
    </p:spTree>
    <p:extLst>
      <p:ext uri="{BB962C8B-B14F-4D97-AF65-F5344CB8AC3E}">
        <p14:creationId xmlns:p14="http://schemas.microsoft.com/office/powerpoint/2010/main" val="426720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06552"/>
            <a:ext cx="11379200" cy="616518"/>
          </a:xfrm>
        </p:spPr>
        <p:txBody>
          <a:bodyPr/>
          <a:lstStyle/>
          <a:p>
            <a:r>
              <a:rPr lang="en-US" dirty="0" smtClean="0"/>
              <a:t>Financial vulnerability and inequality are deepening</a:t>
            </a:r>
            <a:endParaRPr lang="en-US" dirty="0"/>
          </a:p>
        </p:txBody>
      </p:sp>
      <p:sp>
        <p:nvSpPr>
          <p:cNvPr id="3" name="Content Placeholder 2"/>
          <p:cNvSpPr>
            <a:spLocks noGrp="1"/>
          </p:cNvSpPr>
          <p:nvPr>
            <p:ph sz="quarter" idx="1"/>
          </p:nvPr>
        </p:nvSpPr>
        <p:spPr>
          <a:xfrm>
            <a:off x="402336" y="1691431"/>
            <a:ext cx="6661147" cy="5048411"/>
          </a:xfrm>
        </p:spPr>
        <p:txBody>
          <a:bodyPr/>
          <a:lstStyle/>
          <a:p>
            <a:pPr>
              <a:spcBef>
                <a:spcPts val="0"/>
              </a:spcBef>
              <a:spcAft>
                <a:spcPts val="1200"/>
              </a:spcAft>
            </a:pPr>
            <a:r>
              <a:rPr lang="en-US" dirty="0" smtClean="0">
                <a:cs typeface="Calibri Light" panose="020F0302020204030204" pitchFamily="34" charset="0"/>
              </a:rPr>
              <a:t>Growing inequality in the aftermath of one recession and in the midst of another was intensified by a pandemic.</a:t>
            </a:r>
            <a:endParaRPr lang="en-US" sz="2571" dirty="0"/>
          </a:p>
          <a:p>
            <a:pPr>
              <a:spcBef>
                <a:spcPts val="0"/>
              </a:spcBef>
              <a:spcAft>
                <a:spcPts val="1200"/>
              </a:spcAft>
            </a:pPr>
            <a:r>
              <a:rPr lang="en-US" dirty="0"/>
              <a:t>Nearly half of households </a:t>
            </a:r>
            <a:r>
              <a:rPr lang="en-US" dirty="0" smtClean="0"/>
              <a:t>in 2020 report “</a:t>
            </a:r>
            <a:r>
              <a:rPr lang="en-US" dirty="0"/>
              <a:t>serious financial problems.” </a:t>
            </a:r>
            <a:r>
              <a:rPr lang="en-US" sz="1800" dirty="0"/>
              <a:t>(NPR/RWJF/Harvard, 2020)</a:t>
            </a:r>
          </a:p>
          <a:p>
            <a:pPr>
              <a:spcBef>
                <a:spcPts val="0"/>
              </a:spcBef>
              <a:spcAft>
                <a:spcPts val="1200"/>
              </a:spcAft>
            </a:pPr>
            <a:r>
              <a:rPr lang="en-US" dirty="0" smtClean="0"/>
              <a:t>Financial vulnerability is disproportionately affecting families of color, whose median income and net worth are far below white families. </a:t>
            </a:r>
            <a:r>
              <a:rPr lang="en-US" sz="1800" dirty="0" smtClean="0"/>
              <a:t>(</a:t>
            </a:r>
            <a:r>
              <a:rPr lang="en-US" sz="1800" dirty="0" err="1"/>
              <a:t>Dettling</a:t>
            </a:r>
            <a:r>
              <a:rPr lang="en-US" sz="1800" dirty="0"/>
              <a:t>, et al</a:t>
            </a:r>
            <a:r>
              <a:rPr lang="en-US" sz="1800" dirty="0" smtClean="0"/>
              <a:t>. 2017, Wilson </a:t>
            </a:r>
            <a:r>
              <a:rPr lang="en-US" sz="1800" dirty="0"/>
              <a:t>&amp; </a:t>
            </a:r>
            <a:r>
              <a:rPr lang="en-US" sz="1800" dirty="0" smtClean="0"/>
              <a:t>Williams 2019)</a:t>
            </a:r>
          </a:p>
          <a:p>
            <a:pPr>
              <a:spcBef>
                <a:spcPts val="0"/>
              </a:spcBef>
              <a:spcAft>
                <a:spcPts val="1200"/>
              </a:spcAft>
            </a:pPr>
            <a:endParaRPr lang="en-US" dirty="0"/>
          </a:p>
          <a:p>
            <a:endParaRPr lang="en-US" dirty="0"/>
          </a:p>
        </p:txBody>
      </p:sp>
      <p:pic>
        <p:nvPicPr>
          <p:cNvPr id="4" name="Picture 2" descr="Financial Stress by Don't Fr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152" y="1527048"/>
            <a:ext cx="3857975" cy="474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43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Today, finances </a:t>
            </a:r>
            <a:r>
              <a:rPr lang="en-US" dirty="0">
                <a:solidFill>
                  <a:schemeClr val="accent3">
                    <a:lumMod val="75000"/>
                  </a:schemeClr>
                </a:solidFill>
              </a:rPr>
              <a:t>are </a:t>
            </a:r>
            <a:r>
              <a:rPr lang="en-US" dirty="0" smtClean="0">
                <a:solidFill>
                  <a:schemeClr val="accent3">
                    <a:lumMod val="75000"/>
                  </a:schemeClr>
                </a:solidFill>
              </a:rPr>
              <a:t>the </a:t>
            </a:r>
            <a:r>
              <a:rPr lang="en-US" dirty="0">
                <a:solidFill>
                  <a:schemeClr val="accent3">
                    <a:lumMod val="75000"/>
                  </a:schemeClr>
                </a:solidFill>
              </a:rPr>
              <a:t>top source of stress in </a:t>
            </a:r>
            <a:r>
              <a:rPr lang="en-US" dirty="0" smtClean="0">
                <a:solidFill>
                  <a:schemeClr val="accent3">
                    <a:lumMod val="75000"/>
                  </a:schemeClr>
                </a:solidFill>
              </a:rPr>
              <a:t>U.S. </a:t>
            </a:r>
            <a:r>
              <a:rPr lang="en-US" dirty="0">
                <a:solidFill>
                  <a:schemeClr val="accent3">
                    <a:lumMod val="75000"/>
                  </a:schemeClr>
                </a:solidFill>
              </a:rPr>
              <a:t>households</a:t>
            </a:r>
            <a:endParaRPr lang="en-US" dirty="0"/>
          </a:p>
        </p:txBody>
      </p:sp>
      <p:sp>
        <p:nvSpPr>
          <p:cNvPr id="7" name="Rectangle 6"/>
          <p:cNvSpPr/>
          <p:nvPr/>
        </p:nvSpPr>
        <p:spPr>
          <a:xfrm>
            <a:off x="289306" y="1681824"/>
            <a:ext cx="5497830" cy="2100575"/>
          </a:xfrm>
          <a:prstGeom prst="rect">
            <a:avLst/>
          </a:prstGeom>
          <a:noFill/>
        </p:spPr>
        <p:txBody>
          <a:bodyPr wrap="square" lIns="68580" tIns="34290" rIns="68580" bIns="34290">
            <a:spAutoFit/>
          </a:bodyPr>
          <a:lstStyle/>
          <a:p>
            <a:pPr algn="ctr"/>
            <a:r>
              <a:rPr lang="en-US" sz="6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p>
          <a:p>
            <a:pPr algn="ctr"/>
            <a:r>
              <a:rPr lang="en-US" sz="6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r>
              <a:rPr lang="en-US" sz="66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tre</a:t>
            </a:r>
            <a:r>
              <a:rPr lang="en-US"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r>
              <a:rPr lang="en-US" sz="66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ors</a:t>
            </a:r>
            <a:endParaRPr lang="en-US"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Rectangle 7"/>
          <p:cNvSpPr/>
          <p:nvPr/>
        </p:nvSpPr>
        <p:spPr>
          <a:xfrm>
            <a:off x="402336" y="4052678"/>
            <a:ext cx="5497830" cy="746358"/>
          </a:xfrm>
          <a:prstGeom prst="rect">
            <a:avLst/>
          </a:prstGeom>
          <a:noFill/>
        </p:spPr>
        <p:txBody>
          <a:bodyPr wrap="square" lIns="68580" tIns="34290" rIns="68580" bIns="3429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Money </a:t>
            </a:r>
            <a:r>
              <a:rPr lang="en-US" sz="4400" b="1" dirty="0" smtClean="0">
                <a:ln w="9525">
                  <a:solidFill>
                    <a:schemeClr val="bg1"/>
                  </a:solidFill>
                  <a:prstDash val="solid"/>
                </a:ln>
                <a:effectLst>
                  <a:outerShdw blurRad="12700" dist="38100" dir="2700000" algn="tl" rotWithShape="0">
                    <a:schemeClr val="bg1">
                      <a:lumMod val="50000"/>
                    </a:schemeClr>
                  </a:outerShdw>
                </a:effectLst>
              </a:rPr>
              <a:t>and Work </a:t>
            </a:r>
          </a:p>
        </p:txBody>
      </p:sp>
      <p:sp>
        <p:nvSpPr>
          <p:cNvPr id="4" name="TextBox 3"/>
          <p:cNvSpPr txBox="1"/>
          <p:nvPr/>
        </p:nvSpPr>
        <p:spPr>
          <a:xfrm>
            <a:off x="6386790" y="1679063"/>
            <a:ext cx="5394745" cy="3293209"/>
          </a:xfrm>
          <a:prstGeom prst="rect">
            <a:avLst/>
          </a:prstGeom>
          <a:noFill/>
        </p:spPr>
        <p:txBody>
          <a:bodyPr wrap="square" rtlCol="0">
            <a:spAutoFit/>
          </a:bodyPr>
          <a:lstStyle/>
          <a:p>
            <a:pPr marL="285750" indent="-285750">
              <a:spcAft>
                <a:spcPts val="1200"/>
              </a:spcAft>
              <a:buClr>
                <a:schemeClr val="accent1"/>
              </a:buClr>
              <a:buSzPct val="120000"/>
              <a:buFont typeface="Arial" panose="020B0604020202020204" pitchFamily="34" charset="0"/>
              <a:buChar char="•"/>
            </a:pPr>
            <a:r>
              <a:rPr lang="en-US" sz="2700" dirty="0" smtClean="0">
                <a:latin typeface="Calibri Light" panose="020F0302020204030204" pitchFamily="34" charset="0"/>
                <a:cs typeface="Calibri Light" panose="020F0302020204030204" pitchFamily="34" charset="0"/>
              </a:rPr>
              <a:t>The top two personal stressors are money and work. </a:t>
            </a:r>
            <a:r>
              <a:rPr lang="en-US" dirty="0" smtClean="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American Psychological Association, 2019)</a:t>
            </a:r>
          </a:p>
          <a:p>
            <a:pPr marL="285750" indent="-285750">
              <a:spcAft>
                <a:spcPts val="1200"/>
              </a:spcAft>
              <a:buClr>
                <a:schemeClr val="accent1"/>
              </a:buClr>
              <a:buSzPct val="120000"/>
              <a:buFont typeface="Arial" panose="020B0604020202020204" pitchFamily="34" charset="0"/>
              <a:buChar char="•"/>
            </a:pPr>
            <a:r>
              <a:rPr lang="en-US" sz="2700" dirty="0" smtClean="0">
                <a:latin typeface="Calibri Light" panose="020F0302020204030204" pitchFamily="34" charset="0"/>
                <a:cs typeface="Calibri Light" panose="020F0302020204030204" pitchFamily="34" charset="0"/>
              </a:rPr>
              <a:t>The </a:t>
            </a:r>
            <a:r>
              <a:rPr lang="en-US" sz="2700" dirty="0">
                <a:latin typeface="Calibri Light" panose="020F0302020204030204" pitchFamily="34" charset="0"/>
                <a:cs typeface="Calibri Light" panose="020F0302020204030204" pitchFamily="34" charset="0"/>
              </a:rPr>
              <a:t>negative effects of financial </a:t>
            </a:r>
            <a:r>
              <a:rPr lang="en-US" sz="2700" dirty="0" smtClean="0">
                <a:latin typeface="Calibri Light" panose="020F0302020204030204" pitchFamily="34" charset="0"/>
                <a:cs typeface="Calibri Light" panose="020F0302020204030204" pitchFamily="34" charset="0"/>
              </a:rPr>
              <a:t>problems intensify </a:t>
            </a:r>
            <a:r>
              <a:rPr lang="en-US" sz="2700" dirty="0">
                <a:latin typeface="Calibri Light" panose="020F0302020204030204" pitchFamily="34" charset="0"/>
                <a:cs typeface="Calibri Light" panose="020F0302020204030204" pitchFamily="34" charset="0"/>
              </a:rPr>
              <a:t>when financial hardship </a:t>
            </a:r>
            <a:r>
              <a:rPr lang="en-US" sz="2700" dirty="0" smtClean="0">
                <a:latin typeface="Calibri Light" panose="020F0302020204030204" pitchFamily="34" charset="0"/>
                <a:cs typeface="Calibri Light" panose="020F0302020204030204" pitchFamily="34" charset="0"/>
              </a:rPr>
              <a:t>persists and </a:t>
            </a:r>
            <a:r>
              <a:rPr lang="en-US" sz="2700" dirty="0">
                <a:latin typeface="Calibri Light" panose="020F0302020204030204" pitchFamily="34" charset="0"/>
                <a:cs typeface="Calibri Light" panose="020F0302020204030204" pitchFamily="34" charset="0"/>
              </a:rPr>
              <a:t>in contexts of </a:t>
            </a:r>
            <a:r>
              <a:rPr lang="en-US" sz="2700" dirty="0" smtClean="0">
                <a:latin typeface="Calibri Light" panose="020F0302020204030204" pitchFamily="34" charset="0"/>
                <a:cs typeface="Calibri Light" panose="020F0302020204030204" pitchFamily="34" charset="0"/>
              </a:rPr>
              <a:t>economic inequality. </a:t>
            </a:r>
            <a:r>
              <a:rPr lang="en-US" dirty="0">
                <a:latin typeface="Calibri Light" panose="020F0302020204030204" pitchFamily="34" charset="0"/>
                <a:cs typeface="Calibri Light" panose="020F0302020204030204" pitchFamily="34" charset="0"/>
              </a:rPr>
              <a:t>(Emerson, 2009; Kahn &amp; </a:t>
            </a:r>
            <a:r>
              <a:rPr lang="en-US" dirty="0" err="1">
                <a:latin typeface="Calibri Light" panose="020F0302020204030204" pitchFamily="34" charset="0"/>
                <a:cs typeface="Calibri Light" panose="020F0302020204030204" pitchFamily="34" charset="0"/>
              </a:rPr>
              <a:t>Pearlin</a:t>
            </a:r>
            <a:r>
              <a:rPr lang="en-US" dirty="0">
                <a:latin typeface="Calibri Light" panose="020F0302020204030204" pitchFamily="34" charset="0"/>
                <a:cs typeface="Calibri Light" panose="020F0302020204030204" pitchFamily="34" charset="0"/>
              </a:rPr>
              <a:t>, 2006; </a:t>
            </a:r>
            <a:r>
              <a:rPr lang="en-US" dirty="0" err="1">
                <a:latin typeface="Calibri Light" panose="020F0302020204030204" pitchFamily="34" charset="0"/>
                <a:cs typeface="Calibri Light" panose="020F0302020204030204" pitchFamily="34" charset="0"/>
              </a:rPr>
              <a:t>Sapolsky</a:t>
            </a:r>
            <a:r>
              <a:rPr lang="en-US" dirty="0">
                <a:latin typeface="Calibri Light" panose="020F0302020204030204" pitchFamily="34" charset="0"/>
                <a:cs typeface="Calibri Light" panose="020F0302020204030204" pitchFamily="34" charset="0"/>
              </a:rPr>
              <a:t>, 2005</a:t>
            </a:r>
            <a:r>
              <a:rPr lang="en-US" dirty="0" smtClean="0">
                <a:latin typeface="Calibri Light" panose="020F0302020204030204" pitchFamily="34" charset="0"/>
                <a:cs typeface="Calibri Light" panose="020F0302020204030204" pitchFamily="34" charset="0"/>
              </a:rPr>
              <a:t>)</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31493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95" y="107576"/>
            <a:ext cx="11138229" cy="1160149"/>
          </a:xfrm>
        </p:spPr>
        <p:txBody>
          <a:bodyPr/>
          <a:lstStyle/>
          <a:p>
            <a:r>
              <a:rPr lang="en-US" dirty="0" smtClean="0">
                <a:cs typeface="Calibri Light" panose="020F0302020204030204" pitchFamily="34" charset="0"/>
              </a:rPr>
              <a:t>A renewed commitment to </a:t>
            </a:r>
            <a:br>
              <a:rPr lang="en-US" dirty="0" smtClean="0">
                <a:cs typeface="Calibri Light" panose="020F0302020204030204" pitchFamily="34" charset="0"/>
              </a:rPr>
            </a:br>
            <a:r>
              <a:rPr lang="en-US" dirty="0" smtClean="0">
                <a:cs typeface="Calibri Light" panose="020F0302020204030204" pitchFamily="34" charset="0"/>
              </a:rPr>
              <a:t>financial </a:t>
            </a:r>
            <a:r>
              <a:rPr lang="en-US" dirty="0">
                <a:cs typeface="Calibri Light" panose="020F0302020204030204" pitchFamily="34" charset="0"/>
              </a:rPr>
              <a:t>practice and economic justice</a:t>
            </a:r>
            <a:endParaRPr lang="en-US" dirty="0"/>
          </a:p>
        </p:txBody>
      </p:sp>
      <p:sp>
        <p:nvSpPr>
          <p:cNvPr id="3" name="Content Placeholder 2"/>
          <p:cNvSpPr>
            <a:spLocks noGrp="1"/>
          </p:cNvSpPr>
          <p:nvPr>
            <p:ph sz="quarter" idx="1"/>
          </p:nvPr>
        </p:nvSpPr>
        <p:spPr>
          <a:xfrm>
            <a:off x="5876818" y="1527048"/>
            <a:ext cx="5864078" cy="4572000"/>
          </a:xfrm>
        </p:spPr>
        <p:txBody>
          <a:bodyPr/>
          <a:lstStyle/>
          <a:p>
            <a:pPr>
              <a:spcBef>
                <a:spcPts val="1200"/>
              </a:spcBef>
            </a:pPr>
            <a:r>
              <a:rPr lang="en-US" dirty="0" smtClean="0"/>
              <a:t>Social workers know that finances </a:t>
            </a:r>
            <a:r>
              <a:rPr lang="en-US" dirty="0"/>
              <a:t>are central to </a:t>
            </a:r>
            <a:r>
              <a:rPr lang="en-US" dirty="0" smtClean="0"/>
              <a:t>well-being</a:t>
            </a:r>
            <a:r>
              <a:rPr lang="en-US" dirty="0"/>
              <a:t>:</a:t>
            </a:r>
          </a:p>
          <a:p>
            <a:pPr marL="514350">
              <a:spcBef>
                <a:spcPts val="600"/>
              </a:spcBef>
              <a:buClr>
                <a:schemeClr val="accent3">
                  <a:lumMod val="75000"/>
                </a:schemeClr>
              </a:buClr>
              <a:buSzPct val="50000"/>
              <a:buFont typeface="Courier New" panose="02070309020205020404" pitchFamily="49" charset="0"/>
              <a:buChar char="o"/>
            </a:pPr>
            <a:r>
              <a:rPr lang="en-US" sz="2400" dirty="0"/>
              <a:t>Financial problems contribute to emotional distress and health problems. </a:t>
            </a:r>
            <a:r>
              <a:rPr lang="en-US" sz="1800" dirty="0"/>
              <a:t>(Deaton, 2012; Dowd et al., 2011; </a:t>
            </a:r>
            <a:r>
              <a:rPr lang="en-US" sz="1800" dirty="0" err="1"/>
              <a:t>Chetty</a:t>
            </a:r>
            <a:r>
              <a:rPr lang="en-US" sz="1800" dirty="0"/>
              <a:t> et al., 2016; Purnell, 2015; Taylor, et al., 2009)</a:t>
            </a:r>
          </a:p>
          <a:p>
            <a:pPr marL="514350">
              <a:spcBef>
                <a:spcPts val="600"/>
              </a:spcBef>
              <a:buClr>
                <a:schemeClr val="accent3">
                  <a:lumMod val="75000"/>
                </a:schemeClr>
              </a:buClr>
              <a:buSzPct val="50000"/>
              <a:buFont typeface="Courier New" panose="02070309020205020404" pitchFamily="49" charset="0"/>
              <a:buChar char="o"/>
            </a:pPr>
            <a:r>
              <a:rPr lang="en-US" sz="2400" dirty="0"/>
              <a:t>Poor health, addiction, and other mental health disorders also can magnify financial difficulties.</a:t>
            </a:r>
          </a:p>
          <a:p>
            <a:endParaRPr lang="en-US" sz="2400" dirty="0"/>
          </a:p>
        </p:txBody>
      </p:sp>
      <p:pic>
        <p:nvPicPr>
          <p:cNvPr id="1026" name="Picture 2" descr="The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16" y="1845189"/>
            <a:ext cx="5197011" cy="346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68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12" y="244929"/>
            <a:ext cx="11307773" cy="926987"/>
          </a:xfrm>
        </p:spPr>
        <p:txBody>
          <a:bodyPr/>
          <a:lstStyle/>
          <a:p>
            <a:r>
              <a:rPr lang="en-US" dirty="0"/>
              <a:t> </a:t>
            </a:r>
            <a:r>
              <a:rPr lang="en-US" dirty="0" smtClean="0"/>
              <a:t>Social workers confront issues of</a:t>
            </a:r>
            <a:br>
              <a:rPr lang="en-US" dirty="0" smtClean="0"/>
            </a:br>
            <a:r>
              <a:rPr lang="en-US" dirty="0" smtClean="0"/>
              <a:t>financial vulnerability every day </a:t>
            </a:r>
            <a:endParaRPr lang="en-US" dirty="0"/>
          </a:p>
        </p:txBody>
      </p:sp>
      <p:sp>
        <p:nvSpPr>
          <p:cNvPr id="3" name="Content Placeholder 2"/>
          <p:cNvSpPr>
            <a:spLocks noGrp="1"/>
          </p:cNvSpPr>
          <p:nvPr>
            <p:ph idx="1"/>
          </p:nvPr>
        </p:nvSpPr>
        <p:spPr>
          <a:xfrm>
            <a:off x="197025" y="1518490"/>
            <a:ext cx="6464904" cy="4767602"/>
          </a:xfrm>
        </p:spPr>
        <p:txBody>
          <a:bodyPr/>
          <a:lstStyle/>
          <a:p>
            <a:pPr>
              <a:spcBef>
                <a:spcPts val="1929"/>
              </a:spcBef>
            </a:pPr>
            <a:r>
              <a:rPr lang="en-US" sz="2200" dirty="0" smtClean="0"/>
              <a:t>Financial vulnerability frequently accompanies</a:t>
            </a:r>
            <a:r>
              <a:rPr lang="en-US" sz="2200" dirty="0"/>
              <a:t>—</a:t>
            </a:r>
            <a:r>
              <a:rPr lang="en-US" sz="2200" dirty="0" smtClean="0"/>
              <a:t>or is at </a:t>
            </a:r>
            <a:r>
              <a:rPr lang="en-US" sz="2200" dirty="0"/>
              <a:t>the heart </a:t>
            </a:r>
            <a:r>
              <a:rPr lang="en-US" sz="2200" dirty="0" smtClean="0"/>
              <a:t>of</a:t>
            </a:r>
            <a:r>
              <a:rPr lang="en-US" sz="2200" dirty="0"/>
              <a:t>—</a:t>
            </a:r>
            <a:r>
              <a:rPr lang="en-US" sz="2200" dirty="0" smtClean="0"/>
              <a:t>issues </a:t>
            </a:r>
            <a:r>
              <a:rPr lang="en-US" sz="2200" dirty="0"/>
              <a:t>that social workers confront </a:t>
            </a:r>
            <a:r>
              <a:rPr lang="en-US" sz="2200" dirty="0" smtClean="0"/>
              <a:t>every </a:t>
            </a:r>
            <a:r>
              <a:rPr lang="en-US" sz="2200" dirty="0"/>
              <a:t>day </a:t>
            </a:r>
            <a:r>
              <a:rPr lang="en-US" sz="2200" dirty="0" smtClean="0"/>
              <a:t>working </a:t>
            </a:r>
            <a:r>
              <a:rPr lang="en-US" sz="2200" dirty="0"/>
              <a:t>with people who experience: </a:t>
            </a:r>
          </a:p>
          <a:p>
            <a:pPr marL="630238">
              <a:spcBef>
                <a:spcPts val="0"/>
              </a:spcBef>
              <a:buClr>
                <a:schemeClr val="accent3"/>
              </a:buClr>
              <a:buSzPct val="75000"/>
              <a:buFont typeface="Courier New" panose="02070309020205020404" pitchFamily="49" charset="0"/>
              <a:buChar char="o"/>
            </a:pPr>
            <a:r>
              <a:rPr lang="en-US" sz="2200" dirty="0"/>
              <a:t>mental illness and substance abuse</a:t>
            </a:r>
          </a:p>
          <a:p>
            <a:pPr marL="630238">
              <a:spcBef>
                <a:spcPts val="0"/>
              </a:spcBef>
              <a:buClr>
                <a:schemeClr val="accent3"/>
              </a:buClr>
              <a:buSzPct val="75000"/>
              <a:buFont typeface="Courier New" panose="02070309020205020404" pitchFamily="49" charset="0"/>
              <a:buChar char="o"/>
            </a:pPr>
            <a:r>
              <a:rPr lang="en-US" sz="2200" dirty="0"/>
              <a:t>domestic violence</a:t>
            </a:r>
          </a:p>
          <a:p>
            <a:pPr marL="630238">
              <a:spcBef>
                <a:spcPts val="0"/>
              </a:spcBef>
              <a:buClr>
                <a:schemeClr val="accent3"/>
              </a:buClr>
              <a:buSzPct val="75000"/>
              <a:buFont typeface="Courier New" panose="02070309020205020404" pitchFamily="49" charset="0"/>
              <a:buChar char="o"/>
            </a:pPr>
            <a:r>
              <a:rPr lang="en-US" sz="2200" dirty="0"/>
              <a:t>child abuse and neglect</a:t>
            </a:r>
          </a:p>
          <a:p>
            <a:pPr marL="630238">
              <a:spcBef>
                <a:spcPts val="0"/>
              </a:spcBef>
              <a:buClr>
                <a:schemeClr val="accent3"/>
              </a:buClr>
              <a:buSzPct val="75000"/>
              <a:buFont typeface="Courier New" panose="02070309020205020404" pitchFamily="49" charset="0"/>
              <a:buChar char="o"/>
            </a:pPr>
            <a:r>
              <a:rPr lang="en-US" sz="2200" dirty="0"/>
              <a:t>poor health</a:t>
            </a:r>
          </a:p>
          <a:p>
            <a:pPr marL="630238">
              <a:spcBef>
                <a:spcPts val="0"/>
              </a:spcBef>
              <a:buClr>
                <a:schemeClr val="accent3"/>
              </a:buClr>
              <a:buSzPct val="75000"/>
              <a:buFont typeface="Courier New" panose="02070309020205020404" pitchFamily="49" charset="0"/>
              <a:buChar char="o"/>
            </a:pPr>
            <a:r>
              <a:rPr lang="en-US" sz="2200" dirty="0"/>
              <a:t>homelessness</a:t>
            </a:r>
          </a:p>
          <a:p>
            <a:pPr marL="630238">
              <a:spcBef>
                <a:spcPts val="0"/>
              </a:spcBef>
              <a:buClr>
                <a:schemeClr val="accent3"/>
              </a:buClr>
              <a:buSzPct val="75000"/>
              <a:buFont typeface="Courier New" panose="02070309020205020404" pitchFamily="49" charset="0"/>
              <a:buChar char="o"/>
            </a:pPr>
            <a:r>
              <a:rPr lang="en-US" sz="2200" dirty="0"/>
              <a:t>immigration</a:t>
            </a:r>
          </a:p>
          <a:p>
            <a:pPr>
              <a:spcBef>
                <a:spcPts val="1929"/>
              </a:spcBef>
            </a:pPr>
            <a:r>
              <a:rPr lang="en-US" sz="2200" dirty="0" smtClean="0"/>
              <a:t>Though social </a:t>
            </a:r>
            <a:r>
              <a:rPr lang="en-US" sz="2200" dirty="0"/>
              <a:t>workers often lack financial </a:t>
            </a:r>
            <a:r>
              <a:rPr lang="en-US" sz="2200" dirty="0" smtClean="0"/>
              <a:t>knowledge, skills and confidence </a:t>
            </a:r>
            <a:r>
              <a:rPr lang="en-US" sz="2200" dirty="0"/>
              <a:t>to help </a:t>
            </a:r>
            <a:r>
              <a:rPr lang="en-US" sz="2200" dirty="0" smtClean="0"/>
              <a:t>vulnerable families with their financial troubles, they can help. </a:t>
            </a:r>
            <a:endParaRPr lang="en-US" sz="2200" dirty="0"/>
          </a:p>
          <a:p>
            <a:endParaRPr lang="en-US" sz="2200" dirty="0"/>
          </a:p>
        </p:txBody>
      </p:sp>
      <p:pic>
        <p:nvPicPr>
          <p:cNvPr id="5" name="Picture 5">
            <a:extLst>
              <a:ext uri="{FF2B5EF4-FFF2-40B4-BE49-F238E27FC236}">
                <a16:creationId xmlns:a16="http://schemas.microsoft.com/office/drawing/2014/main" id="{CB6BC58C-1C98-AB47-ABC3-B76BBCB79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771" y="1672885"/>
            <a:ext cx="5021115" cy="4013199"/>
          </a:xfrm>
          <a:prstGeom prst="rect">
            <a:avLst/>
          </a:prstGeom>
        </p:spPr>
      </p:pic>
    </p:spTree>
    <p:extLst>
      <p:ext uri="{BB962C8B-B14F-4D97-AF65-F5344CB8AC3E}">
        <p14:creationId xmlns:p14="http://schemas.microsoft.com/office/powerpoint/2010/main" val="3443043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3084" y="356937"/>
            <a:ext cx="10363200" cy="1524000"/>
          </a:xfrm>
        </p:spPr>
        <p:txBody>
          <a:bodyPr/>
          <a:lstStyle/>
          <a:p>
            <a:r>
              <a:rPr lang="en-US" dirty="0"/>
              <a:t>Social </a:t>
            </a:r>
            <a:r>
              <a:rPr lang="en-US" dirty="0" smtClean="0"/>
              <a:t>Workers Bring Unique Perspectives </a:t>
            </a:r>
            <a:r>
              <a:rPr lang="en-US" dirty="0"/>
              <a:t>and </a:t>
            </a:r>
            <a:r>
              <a:rPr lang="en-US" dirty="0" smtClean="0"/>
              <a:t>Skills </a:t>
            </a:r>
            <a:r>
              <a:rPr lang="en-US" dirty="0"/>
              <a:t>to F</a:t>
            </a:r>
            <a:r>
              <a:rPr lang="en-US" dirty="0" smtClean="0"/>
              <a:t>inancial Practice</a:t>
            </a:r>
            <a:endParaRPr lang="en-US" dirty="0"/>
          </a:p>
        </p:txBody>
      </p:sp>
      <p:pic>
        <p:nvPicPr>
          <p:cNvPr id="2" name="Picture 1"/>
          <p:cNvPicPr>
            <a:picLocks noChangeAspect="1"/>
          </p:cNvPicPr>
          <p:nvPr/>
        </p:nvPicPr>
        <p:blipFill>
          <a:blip r:embed="rId3"/>
          <a:stretch>
            <a:fillRect/>
          </a:stretch>
        </p:blipFill>
        <p:spPr>
          <a:xfrm>
            <a:off x="3522846" y="2588223"/>
            <a:ext cx="6001369" cy="3600821"/>
          </a:xfrm>
          <a:prstGeom prst="rect">
            <a:avLst/>
          </a:prstGeom>
        </p:spPr>
      </p:pic>
    </p:spTree>
    <p:extLst>
      <p:ext uri="{BB962C8B-B14F-4D97-AF65-F5344CB8AC3E}">
        <p14:creationId xmlns:p14="http://schemas.microsoft.com/office/powerpoint/2010/main" val="4267011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90" y="235324"/>
            <a:ext cx="11379200" cy="1027767"/>
          </a:xfrm>
        </p:spPr>
        <p:txBody>
          <a:bodyPr/>
          <a:lstStyle/>
          <a:p>
            <a:r>
              <a:rPr lang="en-US" dirty="0"/>
              <a:t>Social workers are first and foremost focused on </a:t>
            </a:r>
            <a:br>
              <a:rPr lang="en-US" dirty="0"/>
            </a:br>
            <a:r>
              <a:rPr lang="en-US" dirty="0"/>
              <a:t>enhancing well-being</a:t>
            </a:r>
          </a:p>
        </p:txBody>
      </p:sp>
      <p:sp>
        <p:nvSpPr>
          <p:cNvPr id="3" name="Content Placeholder 2"/>
          <p:cNvSpPr>
            <a:spLocks noGrp="1"/>
          </p:cNvSpPr>
          <p:nvPr>
            <p:ph sz="quarter" idx="1"/>
          </p:nvPr>
        </p:nvSpPr>
        <p:spPr>
          <a:xfrm>
            <a:off x="381555" y="1417850"/>
            <a:ext cx="7673384" cy="4991317"/>
          </a:xfrm>
        </p:spPr>
        <p:txBody>
          <a:bodyPr/>
          <a:lstStyle/>
          <a:p>
            <a:pPr>
              <a:spcBef>
                <a:spcPts val="0"/>
              </a:spcBef>
              <a:spcAft>
                <a:spcPts val="1200"/>
              </a:spcAft>
            </a:pPr>
            <a:r>
              <a:rPr lang="en-US" dirty="0"/>
              <a:t>The </a:t>
            </a:r>
            <a:r>
              <a:rPr lang="en-US" i="1" dirty="0"/>
              <a:t>Social Work Code of Ethics </a:t>
            </a:r>
            <a:r>
              <a:rPr lang="en-US" dirty="0"/>
              <a:t>focuses on enhancing human well-being, particularly for those who are vulnerable, oppressed, and living in poverty</a:t>
            </a:r>
            <a:r>
              <a:rPr lang="en-US" dirty="0">
                <a:solidFill>
                  <a:schemeClr val="bg1">
                    <a:lumMod val="50000"/>
                  </a:schemeClr>
                </a:solidFill>
              </a:rPr>
              <a:t> </a:t>
            </a:r>
            <a:r>
              <a:rPr lang="en-US" sz="1800" dirty="0"/>
              <a:t>(NASW, 2020).</a:t>
            </a:r>
          </a:p>
          <a:p>
            <a:pPr>
              <a:spcBef>
                <a:spcPts val="0"/>
              </a:spcBef>
              <a:spcAft>
                <a:spcPts val="600"/>
              </a:spcAft>
            </a:pPr>
            <a:r>
              <a:rPr lang="en-US" dirty="0"/>
              <a:t>Guiding principles of FCAB:</a:t>
            </a:r>
          </a:p>
          <a:p>
            <a:pPr lvl="1">
              <a:spcBef>
                <a:spcPts val="0"/>
              </a:spcBef>
              <a:spcAft>
                <a:spcPts val="0"/>
              </a:spcAft>
            </a:pPr>
            <a:r>
              <a:rPr lang="en-US" sz="2400" dirty="0"/>
              <a:t>Use a strengths perspective</a:t>
            </a:r>
          </a:p>
          <a:p>
            <a:pPr lvl="1">
              <a:spcBef>
                <a:spcPts val="0"/>
              </a:spcBef>
              <a:spcAft>
                <a:spcPts val="0"/>
              </a:spcAft>
            </a:pPr>
            <a:r>
              <a:rPr lang="en-US" sz="2400" dirty="0"/>
              <a:t>Start where the client is</a:t>
            </a:r>
          </a:p>
          <a:p>
            <a:pPr lvl="1">
              <a:spcBef>
                <a:spcPts val="0"/>
              </a:spcBef>
              <a:spcAft>
                <a:spcPts val="0"/>
              </a:spcAft>
            </a:pPr>
            <a:r>
              <a:rPr lang="en-US" sz="2400" dirty="0"/>
              <a:t>Maintain a nonjudgmental attitude</a:t>
            </a:r>
          </a:p>
          <a:p>
            <a:pPr lvl="1">
              <a:spcBef>
                <a:spcPts val="0"/>
              </a:spcBef>
              <a:spcAft>
                <a:spcPts val="0"/>
              </a:spcAft>
            </a:pPr>
            <a:r>
              <a:rPr lang="en-US" sz="2400" dirty="0"/>
              <a:t>Uphold self-determination</a:t>
            </a:r>
          </a:p>
          <a:p>
            <a:pPr lvl="1">
              <a:spcBef>
                <a:spcPts val="0"/>
              </a:spcBef>
              <a:spcAft>
                <a:spcPts val="0"/>
              </a:spcAft>
            </a:pPr>
            <a:r>
              <a:rPr lang="en-US" sz="2400" dirty="0"/>
              <a:t>Exercise cultural competence and humility</a:t>
            </a:r>
          </a:p>
          <a:p>
            <a:pPr lvl="1">
              <a:spcBef>
                <a:spcPts val="0"/>
              </a:spcBef>
              <a:spcAft>
                <a:spcPts val="0"/>
              </a:spcAft>
            </a:pPr>
            <a:r>
              <a:rPr lang="en-US" sz="2400" dirty="0"/>
              <a:t>Ensure inclusion and fairness</a:t>
            </a:r>
          </a:p>
          <a:p>
            <a:pPr lvl="1">
              <a:spcBef>
                <a:spcPts val="0"/>
              </a:spcBef>
              <a:spcAft>
                <a:spcPts val="0"/>
              </a:spcAft>
            </a:pPr>
            <a:r>
              <a:rPr lang="en-US" sz="2400" dirty="0"/>
              <a:t>Promote </a:t>
            </a:r>
            <a:r>
              <a:rPr lang="en-US" sz="2400" dirty="0" smtClean="0"/>
              <a:t>progressive policies </a:t>
            </a:r>
            <a:endParaRPr lang="en-US" sz="2400" dirty="0"/>
          </a:p>
          <a:p>
            <a:endParaRPr lang="en-US" sz="1800" dirty="0">
              <a:solidFill>
                <a:schemeClr val="bg1">
                  <a:lumMod val="50000"/>
                </a:schemeClr>
              </a:solidFill>
            </a:endParaRPr>
          </a:p>
          <a:p>
            <a:endParaRPr lang="en-US" sz="1800" dirty="0">
              <a:solidFill>
                <a:schemeClr val="bg1">
                  <a:lumMod val="50000"/>
                </a:schemeClr>
              </a:solidFill>
            </a:endParaRPr>
          </a:p>
          <a:p>
            <a:pPr marL="0" indent="0">
              <a:buNone/>
            </a:pPr>
            <a:endParaRPr lang="en-US" sz="1800" dirty="0">
              <a:solidFill>
                <a:schemeClr val="bg1">
                  <a:lumMod val="50000"/>
                </a:schemeClr>
              </a:solidFill>
            </a:endParaRPr>
          </a:p>
        </p:txBody>
      </p:sp>
      <p:pic>
        <p:nvPicPr>
          <p:cNvPr id="2050" name="Picture 2" descr="Code of Eth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95417">
            <a:off x="9125385" y="1987019"/>
            <a:ext cx="2429992" cy="36530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ode of Eth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03541">
            <a:off x="6944764" y="2762063"/>
            <a:ext cx="2333629" cy="3725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47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CAB Module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5612</TotalTime>
  <Words>1647</Words>
  <Application>Microsoft Office PowerPoint</Application>
  <PresentationFormat>Widescreen</PresentationFormat>
  <Paragraphs>158</Paragraphs>
  <Slides>21</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Cambria</vt:lpstr>
      <vt:lpstr>Courier New</vt:lpstr>
      <vt:lpstr>Georgia</vt:lpstr>
      <vt:lpstr>Wingdings</vt:lpstr>
      <vt:lpstr>Wingdings 2</vt:lpstr>
      <vt:lpstr>FCAB Module_PPT Template</vt:lpstr>
      <vt:lpstr>PowerPoint Presentation</vt:lpstr>
      <vt:lpstr>Module overview</vt:lpstr>
      <vt:lpstr>Social work and financial well-being in historical perspective</vt:lpstr>
      <vt:lpstr>Financial vulnerability and inequality are deepening</vt:lpstr>
      <vt:lpstr>Today, finances are the top source of stress in U.S. households</vt:lpstr>
      <vt:lpstr>A renewed commitment to  financial practice and economic justice</vt:lpstr>
      <vt:lpstr> Social workers confront issues of financial vulnerability every day </vt:lpstr>
      <vt:lpstr>Social Workers Bring Unique Perspectives and Skills to Financial Practice</vt:lpstr>
      <vt:lpstr>Social workers are first and foremost focused on  enhancing well-being</vt:lpstr>
      <vt:lpstr>Social work’s person-in-environment approach  is essential to advance financial well-being </vt:lpstr>
      <vt:lpstr>Micro level</vt:lpstr>
      <vt:lpstr>Mezzo and macro levels</vt:lpstr>
      <vt:lpstr>Exercise:  Examples of clients with financial challenges</vt:lpstr>
      <vt:lpstr>Exercise (continued): Some initial ideas </vt:lpstr>
      <vt:lpstr>Introducing the Families</vt:lpstr>
      <vt:lpstr>Case examples: George and Yolanda </vt:lpstr>
      <vt:lpstr>Case examples: Jewell and Silvia &amp; Hector</vt:lpstr>
      <vt:lpstr>Summary of what we learned</vt:lpstr>
      <vt:lpstr>Image Credits</vt:lpstr>
      <vt:lpstr>Thank you to our funders:</vt:lpstr>
      <vt:lpstr>PowerPoint Presentation</vt:lpstr>
    </vt:vector>
  </TitlesOfParts>
  <Company>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Bolton</dc:creator>
  <cp:lastModifiedBy>Johnson, Lissa</cp:lastModifiedBy>
  <cp:revision>200</cp:revision>
  <dcterms:created xsi:type="dcterms:W3CDTF">2019-12-04T21:33:55Z</dcterms:created>
  <dcterms:modified xsi:type="dcterms:W3CDTF">2021-07-15T14:42:22Z</dcterms:modified>
</cp:coreProperties>
</file>