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comments/comment8.xml" ContentType="application/vnd.openxmlformats-officedocument.presentationml.comments+xml"/>
  <Override PartName="/ppt/notesSlides/notesSlide14.xml" ContentType="application/vnd.openxmlformats-officedocument.presentationml.notesSlide+xml"/>
  <Override PartName="/ppt/comments/comment9.xml" ContentType="application/vnd.openxmlformats-officedocument.presentationml.comments+xml"/>
  <Override PartName="/ppt/notesSlides/notesSlide15.xml" ContentType="application/vnd.openxmlformats-officedocument.presentationml.notesSlide+xml"/>
  <Override PartName="/ppt/comments/comment10.xml" ContentType="application/vnd.openxmlformats-officedocument.presentationml.comments+xml"/>
  <Override PartName="/ppt/notesSlides/notesSlide16.xml" ContentType="application/vnd.openxmlformats-officedocument.presentationml.notesSlide+xml"/>
  <Override PartName="/ppt/comments/comment11.xml" ContentType="application/vnd.openxmlformats-officedocument.presentationml.comments+xml"/>
  <Override PartName="/ppt/notesSlides/notesSlide17.xml" ContentType="application/vnd.openxmlformats-officedocument.presentationml.notesSlide+xml"/>
  <Override PartName="/ppt/comments/comment12.xml" ContentType="application/vnd.openxmlformats-officedocument.presentationml.comments+xml"/>
  <Override PartName="/ppt/notesSlides/notesSlide18.xml" ContentType="application/vnd.openxmlformats-officedocument.presentationml.notesSlide+xml"/>
  <Override PartName="/ppt/comments/comment13.xml" ContentType="application/vnd.openxmlformats-officedocument.presentationml.comments+xml"/>
  <Override PartName="/ppt/notesSlides/notesSlide19.xml" ContentType="application/vnd.openxmlformats-officedocument.presentationml.notesSlide+xml"/>
  <Override PartName="/ppt/comments/comment14.xml" ContentType="application/vnd.openxmlformats-officedocument.presentationml.comments+xml"/>
  <Override PartName="/ppt/notesSlides/notesSlide20.xml" ContentType="application/vnd.openxmlformats-officedocument.presentationml.notesSlide+xml"/>
  <Override PartName="/ppt/comments/comment15.xml" ContentType="application/vnd.openxmlformats-officedocument.presentationml.comments+xml"/>
  <Override PartName="/ppt/notesSlides/notesSlide21.xml" ContentType="application/vnd.openxmlformats-officedocument.presentationml.notesSlide+xml"/>
  <Override PartName="/ppt/comments/comment16.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7.xml" ContentType="application/vnd.openxmlformats-officedocument.presentationml.comments+xml"/>
  <Override PartName="/ppt/notesSlides/notesSlide26.xml" ContentType="application/vnd.openxmlformats-officedocument.presentationml.notesSlide+xml"/>
  <Override PartName="/ppt/comments/comment18.xml" ContentType="application/vnd.openxmlformats-officedocument.presentationml.comments+xml"/>
  <Override PartName="/ppt/notesSlides/notesSlide27.xml" ContentType="application/vnd.openxmlformats-officedocument.presentationml.notesSlide+xml"/>
  <Override PartName="/ppt/comments/comment19.xml" ContentType="application/vnd.openxmlformats-officedocument.presentationml.comments+xml"/>
  <Override PartName="/ppt/notesSlides/notesSlide28.xml" ContentType="application/vnd.openxmlformats-officedocument.presentationml.notesSlide+xml"/>
  <Override PartName="/ppt/comments/comment20.xml" ContentType="application/vnd.openxmlformats-officedocument.presentationml.comments+xml"/>
  <Override PartName="/ppt/notesSlides/notesSlide29.xml" ContentType="application/vnd.openxmlformats-officedocument.presentationml.notesSlide+xml"/>
  <Override PartName="/ppt/comments/comment21.xml" ContentType="application/vnd.openxmlformats-officedocument.presentationml.comments+xml"/>
  <Override PartName="/ppt/notesSlides/notesSlide30.xml" ContentType="application/vnd.openxmlformats-officedocument.presentationml.notesSlide+xml"/>
  <Override PartName="/ppt/comments/comment22.xml" ContentType="application/vnd.openxmlformats-officedocument.presentationml.comments+xml"/>
  <Override PartName="/ppt/notesSlides/notesSlide31.xml" ContentType="application/vnd.openxmlformats-officedocument.presentationml.notesSlide+xml"/>
  <Override PartName="/ppt/comments/comment23.xml" ContentType="application/vnd.openxmlformats-officedocument.presentationml.comments+xml"/>
  <Override PartName="/ppt/notesSlides/notesSlide32.xml" ContentType="application/vnd.openxmlformats-officedocument.presentationml.notesSlide+xml"/>
  <Override PartName="/ppt/comments/comment24.xml" ContentType="application/vnd.openxmlformats-officedocument.presentationml.comments+xml"/>
  <Override PartName="/ppt/notesSlides/notesSlide33.xml" ContentType="application/vnd.openxmlformats-officedocument.presentationml.notesSlide+xml"/>
  <Override PartName="/ppt/comments/comment25.xml" ContentType="application/vnd.openxmlformats-officedocument.presentationml.comments+xml"/>
  <Override PartName="/ppt/notesSlides/notesSlide34.xml" ContentType="application/vnd.openxmlformats-officedocument.presentationml.notesSlide+xml"/>
  <Override PartName="/ppt/comments/comment26.xml" ContentType="application/vnd.openxmlformats-officedocument.presentationml.comments+xml"/>
  <Override PartName="/ppt/notesSlides/notesSlide35.xml" ContentType="application/vnd.openxmlformats-officedocument.presentationml.notesSlide+xml"/>
  <Override PartName="/ppt/comments/comment27.xml" ContentType="application/vnd.openxmlformats-officedocument.presentationml.comments+xml"/>
  <Override PartName="/ppt/notesSlides/notesSlide36.xml" ContentType="application/vnd.openxmlformats-officedocument.presentationml.notesSlide+xml"/>
  <Override PartName="/ppt/comments/comment28.xml" ContentType="application/vnd.openxmlformats-officedocument.presentationml.comments+xml"/>
  <Override PartName="/ppt/notesSlides/notesSlide37.xml" ContentType="application/vnd.openxmlformats-officedocument.presentationml.notesSlide+xml"/>
  <Override PartName="/ppt/comments/comment29.xml" ContentType="application/vnd.openxmlformats-officedocument.presentationml.comments+xml"/>
  <Override PartName="/ppt/notesSlides/notesSlide38.xml" ContentType="application/vnd.openxmlformats-officedocument.presentationml.notesSlide+xml"/>
  <Override PartName="/ppt/comments/comment30.xml" ContentType="application/vnd.openxmlformats-officedocument.presentationml.comments+xml"/>
  <Override PartName="/ppt/notesSlides/notesSlide39.xml" ContentType="application/vnd.openxmlformats-officedocument.presentationml.notesSlide+xml"/>
  <Override PartName="/ppt/comments/comment31.xml" ContentType="application/vnd.openxmlformats-officedocument.presentationml.comments+xml"/>
  <Override PartName="/ppt/notesSlides/notesSlide40.xml" ContentType="application/vnd.openxmlformats-officedocument.presentationml.notesSlide+xml"/>
  <Override PartName="/ppt/comments/comment32.xml" ContentType="application/vnd.openxmlformats-officedocument.presentationml.comments+xml"/>
  <Override PartName="/ppt/notesSlides/notesSlide41.xml" ContentType="application/vnd.openxmlformats-officedocument.presentationml.notesSlide+xml"/>
  <Override PartName="/ppt/comments/comment33.xml" ContentType="application/vnd.openxmlformats-officedocument.presentationml.comments+xml"/>
  <Override PartName="/ppt/notesSlides/notesSlide42.xml" ContentType="application/vnd.openxmlformats-officedocument.presentationml.notesSlide+xml"/>
  <Override PartName="/ppt/comments/comment34.xml" ContentType="application/vnd.openxmlformats-officedocument.presentationml.comments+xml"/>
  <Override PartName="/ppt/notesSlides/notesSlide43.xml" ContentType="application/vnd.openxmlformats-officedocument.presentationml.notesSlide+xml"/>
  <Override PartName="/ppt/comments/comment35.xml" ContentType="application/vnd.openxmlformats-officedocument.presentationml.comments+xml"/>
  <Override PartName="/ppt/notesSlides/notesSlide44.xml" ContentType="application/vnd.openxmlformats-officedocument.presentationml.notesSlide+xml"/>
  <Override PartName="/ppt/comments/comment36.xml" ContentType="application/vnd.openxmlformats-officedocument.presentationml.comments+xml"/>
  <Override PartName="/ppt/notesSlides/notesSlide45.xml" ContentType="application/vnd.openxmlformats-officedocument.presentationml.notesSlide+xml"/>
  <Override PartName="/ppt/comments/comment37.xml" ContentType="application/vnd.openxmlformats-officedocument.presentationml.comments+xml"/>
  <Override PartName="/ppt/notesSlides/notesSlide46.xml" ContentType="application/vnd.openxmlformats-officedocument.presentationml.notesSlide+xml"/>
  <Override PartName="/ppt/comments/comment38.xml" ContentType="application/vnd.openxmlformats-officedocument.presentationml.comments+xml"/>
  <Override PartName="/ppt/notesSlides/notesSlide47.xml" ContentType="application/vnd.openxmlformats-officedocument.presentationml.notesSlide+xml"/>
  <Override PartName="/ppt/comments/comment39.xml" ContentType="application/vnd.openxmlformats-officedocument.presentationml.comments+xml"/>
  <Override PartName="/ppt/notesSlides/notesSlide48.xml" ContentType="application/vnd.openxmlformats-officedocument.presentationml.notesSlide+xml"/>
  <Override PartName="/ppt/comments/comment40.xml" ContentType="application/vnd.openxmlformats-officedocument.presentationml.comments+xml"/>
  <Override PartName="/ppt/notesSlides/notesSlide49.xml" ContentType="application/vnd.openxmlformats-officedocument.presentationml.notesSlide+xml"/>
  <Override PartName="/ppt/comments/comment41.xml" ContentType="application/vnd.openxmlformats-officedocument.presentationml.comments+xml"/>
  <Override PartName="/ppt/notesSlides/notesSlide50.xml" ContentType="application/vnd.openxmlformats-officedocument.presentationml.notesSlide+xml"/>
  <Override PartName="/ppt/comments/comment42.xml" ContentType="application/vnd.openxmlformats-officedocument.presentationml.comments+xml"/>
  <Override PartName="/ppt/notesSlides/notesSlide51.xml" ContentType="application/vnd.openxmlformats-officedocument.presentationml.notesSlide+xml"/>
  <Override PartName="/ppt/comments/comment43.xml" ContentType="application/vnd.openxmlformats-officedocument.presentationml.comment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44.xml" ContentType="application/vnd.openxmlformats-officedocument.presentationml.comments+xml"/>
  <Override PartName="/ppt/notesSlides/notesSlide54.xml" ContentType="application/vnd.openxmlformats-officedocument.presentationml.notesSlide+xml"/>
  <Override PartName="/ppt/comments/comment45.xml" ContentType="application/vnd.openxmlformats-officedocument.presentationml.comments+xml"/>
  <Override PartName="/ppt/notesSlides/notesSlide55.xml" ContentType="application/vnd.openxmlformats-officedocument.presentationml.notesSlide+xml"/>
  <Override PartName="/ppt/comments/comment46.xml" ContentType="application/vnd.openxmlformats-officedocument.presentationml.comments+xml"/>
  <Override PartName="/ppt/notesSlides/notesSlide56.xml" ContentType="application/vnd.openxmlformats-officedocument.presentationml.notesSlide+xml"/>
  <Override PartName="/ppt/comments/comment47.xml" ContentType="application/vnd.openxmlformats-officedocument.presentationml.comments+xml"/>
  <Override PartName="/ppt/notesSlides/notesSlide57.xml" ContentType="application/vnd.openxmlformats-officedocument.presentationml.notesSlide+xml"/>
  <Override PartName="/ppt/comments/comment48.xml" ContentType="application/vnd.openxmlformats-officedocument.presentationml.comments+xml"/>
  <Override PartName="/ppt/notesSlides/notesSlide58.xml" ContentType="application/vnd.openxmlformats-officedocument.presentationml.notesSlide+xml"/>
  <Override PartName="/ppt/comments/comment49.xml" ContentType="application/vnd.openxmlformats-officedocument.presentationml.comments+xml"/>
  <Override PartName="/ppt/notesSlides/notesSlide59.xml" ContentType="application/vnd.openxmlformats-officedocument.presentationml.notesSlide+xml"/>
  <Override PartName="/ppt/comments/comment50.xml" ContentType="application/vnd.openxmlformats-officedocument.presentationml.comments+xml"/>
  <Override PartName="/ppt/notesSlides/notesSlide60.xml" ContentType="application/vnd.openxmlformats-officedocument.presentationml.notesSlide+xml"/>
  <Override PartName="/ppt/comments/comment51.xml" ContentType="application/vnd.openxmlformats-officedocument.presentationml.comments+xml"/>
  <Override PartName="/ppt/notesSlides/notesSlide61.xml" ContentType="application/vnd.openxmlformats-officedocument.presentationml.notesSlide+xml"/>
  <Override PartName="/ppt/comments/comment52.xml" ContentType="application/vnd.openxmlformats-officedocument.presentationml.comments+xml"/>
  <Override PartName="/ppt/notesSlides/notesSlide62.xml" ContentType="application/vnd.openxmlformats-officedocument.presentationml.notesSlide+xml"/>
  <Override PartName="/ppt/comments/comment53.xml" ContentType="application/vnd.openxmlformats-officedocument.presentationml.comment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comment54.xml" ContentType="application/vnd.openxmlformats-officedocument.presentationml.comments+xml"/>
  <Override PartName="/ppt/notesSlides/notesSlide65.xml" ContentType="application/vnd.openxmlformats-officedocument.presentationml.notesSlide+xml"/>
  <Override PartName="/ppt/comments/comment55.xml" ContentType="application/vnd.openxmlformats-officedocument.presentationml.comments+xml"/>
  <Override PartName="/ppt/notesSlides/notesSlide66.xml" ContentType="application/vnd.openxmlformats-officedocument.presentationml.notesSlide+xml"/>
  <Override PartName="/ppt/comments/comment56.xml" ContentType="application/vnd.openxmlformats-officedocument.presentationml.comments+xml"/>
  <Override PartName="/ppt/notesSlides/notesSlide67.xml" ContentType="application/vnd.openxmlformats-officedocument.presentationml.notesSlide+xml"/>
  <Override PartName="/ppt/comments/comment57.xml" ContentType="application/vnd.openxmlformats-officedocument.presentationml.comments+xml"/>
  <Override PartName="/ppt/notesSlides/notesSlide68.xml" ContentType="application/vnd.openxmlformats-officedocument.presentationml.notesSlide+xml"/>
  <Override PartName="/ppt/comments/comment58.xml" ContentType="application/vnd.openxmlformats-officedocument.presentationml.comments+xml"/>
  <Override PartName="/ppt/notesSlides/notesSlide69.xml" ContentType="application/vnd.openxmlformats-officedocument.presentationml.notesSlide+xml"/>
  <Override PartName="/ppt/comments/comment59.xml" ContentType="application/vnd.openxmlformats-officedocument.presentationml.comment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893" r:id="rId2"/>
    <p:sldId id="965" r:id="rId3"/>
    <p:sldId id="894" r:id="rId4"/>
    <p:sldId id="895" r:id="rId5"/>
    <p:sldId id="896" r:id="rId6"/>
    <p:sldId id="897" r:id="rId7"/>
    <p:sldId id="898" r:id="rId8"/>
    <p:sldId id="899" r:id="rId9"/>
    <p:sldId id="900" r:id="rId10"/>
    <p:sldId id="901" r:id="rId11"/>
    <p:sldId id="902" r:id="rId12"/>
    <p:sldId id="903" r:id="rId13"/>
    <p:sldId id="904" r:id="rId14"/>
    <p:sldId id="905" r:id="rId15"/>
    <p:sldId id="906" r:id="rId16"/>
    <p:sldId id="907" r:id="rId17"/>
    <p:sldId id="908" r:id="rId18"/>
    <p:sldId id="909" r:id="rId19"/>
    <p:sldId id="910" r:id="rId20"/>
    <p:sldId id="911" r:id="rId21"/>
    <p:sldId id="912" r:id="rId22"/>
    <p:sldId id="913" r:id="rId23"/>
    <p:sldId id="914" r:id="rId24"/>
    <p:sldId id="915" r:id="rId25"/>
    <p:sldId id="916" r:id="rId26"/>
    <p:sldId id="917" r:id="rId27"/>
    <p:sldId id="918" r:id="rId28"/>
    <p:sldId id="919" r:id="rId29"/>
    <p:sldId id="920" r:id="rId30"/>
    <p:sldId id="921" r:id="rId31"/>
    <p:sldId id="922" r:id="rId32"/>
    <p:sldId id="923" r:id="rId33"/>
    <p:sldId id="924" r:id="rId34"/>
    <p:sldId id="925" r:id="rId35"/>
    <p:sldId id="926" r:id="rId36"/>
    <p:sldId id="927" r:id="rId37"/>
    <p:sldId id="928" r:id="rId38"/>
    <p:sldId id="929" r:id="rId39"/>
    <p:sldId id="930" r:id="rId40"/>
    <p:sldId id="931" r:id="rId41"/>
    <p:sldId id="932" r:id="rId42"/>
    <p:sldId id="933" r:id="rId43"/>
    <p:sldId id="934" r:id="rId44"/>
    <p:sldId id="935" r:id="rId45"/>
    <p:sldId id="936" r:id="rId46"/>
    <p:sldId id="937" r:id="rId47"/>
    <p:sldId id="938" r:id="rId48"/>
    <p:sldId id="939" r:id="rId49"/>
    <p:sldId id="940" r:id="rId50"/>
    <p:sldId id="941" r:id="rId51"/>
    <p:sldId id="942" r:id="rId52"/>
    <p:sldId id="943" r:id="rId53"/>
    <p:sldId id="944" r:id="rId54"/>
    <p:sldId id="945" r:id="rId55"/>
    <p:sldId id="946" r:id="rId56"/>
    <p:sldId id="947" r:id="rId57"/>
    <p:sldId id="948" r:id="rId58"/>
    <p:sldId id="949" r:id="rId59"/>
    <p:sldId id="950" r:id="rId60"/>
    <p:sldId id="951" r:id="rId61"/>
    <p:sldId id="952" r:id="rId62"/>
    <p:sldId id="953" r:id="rId63"/>
    <p:sldId id="954" r:id="rId64"/>
    <p:sldId id="955" r:id="rId65"/>
    <p:sldId id="956" r:id="rId66"/>
    <p:sldId id="957" r:id="rId67"/>
    <p:sldId id="958" r:id="rId68"/>
    <p:sldId id="959" r:id="rId69"/>
    <p:sldId id="960" r:id="rId70"/>
    <p:sldId id="961" r:id="rId71"/>
    <p:sldId id="962" r:id="rId72"/>
    <p:sldId id="963" r:id="rId73"/>
    <p:sldId id="964" r:id="rId7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Georgia" panose="02040502050405020303" pitchFamily="18"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2571">
          <p15:clr>
            <a:srgbClr val="A4A3A4"/>
          </p15:clr>
        </p15:guide>
        <p15:guide id="3" pos="415">
          <p15:clr>
            <a:srgbClr val="A4A3A4"/>
          </p15:clr>
        </p15:guide>
        <p15:guide id="4" pos="1784">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Benjamin" initials="MB" lastIdx="20" clrIdx="0">
    <p:extLst/>
  </p:cmAuthor>
  <p:cmAuthor id="2" name="Brown, Desmond (CFPB)" initials="BD(" lastIdx="18" clrIdx="1"/>
  <p:cmAuthor id="3" name="Yuliya Rzad" initials="YR" lastIdx="15" clrIdx="2"/>
  <p:cmAuthor id="4" name="Anfune, Lissan (Detailee)(CFPB)" initials="AL" lastIdx="1" clrIdx="3"/>
  <p:cmAuthor id="5" name="Dickenson, Denise" initials="DD" lastIdx="3" clrIdx="4"/>
  <p:cmAuthor id="6" name="Brandlee, Kelsie (CFPB)" initials="KB" lastIdx="3" clrIdx="5"/>
  <p:cmAuthor id="7" name="Dolci, Richard (Contractor)(CFPB)" initials="DR(" lastIdx="2" clrIdx="6"/>
  <p:cmAuthor id="8" name="Bennett, Richard (CFPB)" initials="RB" lastIdx="11" clrIdx="7"/>
  <p:cmAuthor id="9" name="Coates, Laura" initials="LC" lastIdx="1" clrIdx="8"/>
  <p:cmAuthor id="10" name="Patel, Karuna (CFPB)" initials="KP" lastIdx="1" clrIdx="9"/>
  <p:cmAuthor id="11" name="Blatnik, Edward (CFPB)" initials="EJWB" lastIdx="1" clrIdx="10"/>
  <p:cmAuthor id="12" name="Marta Pineda" initials="MP" lastIdx="2" clrIdx="11"/>
  <p:cmAuthor id="13" name="Avery, Patricia (CFPB)" initials="AP(" lastIdx="60" clrIdx="12"/>
  <p:cmAuthor id="14" name="Dickenson, Denise (CFPB)" initials="DD" lastIdx="3" clrIdx="13"/>
  <p:cmAuthor id="15" name="Rzad, Yuliya (CFPB)" initials="RY(" lastIdx="1" clrIdx="14"/>
  <p:cmAuthor id="16" name="Erdmann, Craig (CFPB)" initials="CCE" lastIdx="17" clrIdx="15"/>
  <p:cmAuthor id="17" name="Dolci, Richard (Contractor)(CFPB)" initials="RD" lastIdx="2" clrIdx="1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36"/>
    <a:srgbClr val="101820"/>
    <a:srgbClr val="3B3C3E"/>
    <a:srgbClr val="000000"/>
    <a:srgbClr val="2CB34A"/>
    <a:srgbClr val="75787B"/>
    <a:srgbClr val="E3E3E4"/>
    <a:srgbClr val="DBEDD4"/>
    <a:srgbClr val="F1F1F1"/>
    <a:srgbClr val="DEF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7" autoAdjust="0"/>
    <p:restoredTop sz="87260" autoAdjust="0"/>
  </p:normalViewPr>
  <p:slideViewPr>
    <p:cSldViewPr snapToGrid="0" snapToObjects="1">
      <p:cViewPr>
        <p:scale>
          <a:sx n="100" d="100"/>
          <a:sy n="100" d="100"/>
        </p:scale>
        <p:origin x="-1860" y="-384"/>
      </p:cViewPr>
      <p:guideLst>
        <p:guide orient="horz" pos="2160"/>
        <p:guide orient="horz" pos="2571"/>
        <p:guide pos="415"/>
        <p:guide pos="17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7" d="100"/>
        <a:sy n="167" d="100"/>
      </p:scale>
      <p:origin x="0" y="0"/>
    </p:cViewPr>
  </p:sorterViewPr>
  <p:notesViewPr>
    <p:cSldViewPr snapToGrid="0" snapToObjects="1">
      <p:cViewPr>
        <p:scale>
          <a:sx n="150" d="100"/>
          <a:sy n="150" d="100"/>
        </p:scale>
        <p:origin x="-2316" y="299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3" dt="2017-05-10T15:16:26.064" idx="5">
    <p:pos x="10" y="10"/>
    <p:text>Standard disclaimer used in YMYG decks.</p:text>
  </p:cm>
</p:cmLst>
</file>

<file path=ppt/comments/comment10.xml><?xml version="1.0" encoding="utf-8"?>
<p:cmLst xmlns:a="http://schemas.openxmlformats.org/drawingml/2006/main" xmlns:r="http://schemas.openxmlformats.org/officeDocument/2006/relationships" xmlns:p="http://schemas.openxmlformats.org/presentationml/2006/main">
  <p:cm authorId="13" dt="2017-05-10T15:19:09.669" idx="11">
    <p:pos x="10" y="10"/>
    <p:text>Content from cleared YMYG training deck.</p:text>
  </p:cm>
</p:cmLst>
</file>

<file path=ppt/comments/comment11.xml><?xml version="1.0" encoding="utf-8"?>
<p:cmLst xmlns:a="http://schemas.openxmlformats.org/drawingml/2006/main" xmlns:r="http://schemas.openxmlformats.org/officeDocument/2006/relationships" xmlns:p="http://schemas.openxmlformats.org/presentationml/2006/main">
  <p:cm authorId="13" dt="2017-05-10T15:19:30.121" idx="12">
    <p:pos x="10" y="10"/>
    <p:text>Content from YMYG Table of Contents</p:text>
  </p:cm>
</p:cmLst>
</file>

<file path=ppt/comments/comment12.xml><?xml version="1.0" encoding="utf-8"?>
<p:cmLst xmlns:a="http://schemas.openxmlformats.org/drawingml/2006/main" xmlns:r="http://schemas.openxmlformats.org/officeDocument/2006/relationships" xmlns:p="http://schemas.openxmlformats.org/presentationml/2006/main">
  <p:cm authorId="13" dt="2017-05-10T15:19:41.735" idx="13">
    <p:pos x="10" y="10"/>
    <p:text>Content from cleared YMYG training deck.</p:text>
  </p:cm>
</p:cmLst>
</file>

<file path=ppt/comments/comment13.xml><?xml version="1.0" encoding="utf-8"?>
<p:cmLst xmlns:a="http://schemas.openxmlformats.org/drawingml/2006/main" xmlns:r="http://schemas.openxmlformats.org/officeDocument/2006/relationships" xmlns:p="http://schemas.openxmlformats.org/presentationml/2006/main">
  <p:cm authorId="13" dt="2017-05-10T15:19:46.922" idx="14">
    <p:pos x="10" y="10"/>
    <p:text>Content from cleared YMYG training deck.</p:text>
  </p:cm>
</p:cmLst>
</file>

<file path=ppt/comments/comment14.xml><?xml version="1.0" encoding="utf-8"?>
<p:cmLst xmlns:a="http://schemas.openxmlformats.org/drawingml/2006/main" xmlns:r="http://schemas.openxmlformats.org/officeDocument/2006/relationships" xmlns:p="http://schemas.openxmlformats.org/presentationml/2006/main">
  <p:cm authorId="13" dt="2017-05-10T15:20:23.505" idx="15">
    <p:pos x="10" y="10"/>
    <p:text>From Focus on Native Communities Table on Contents.</p:text>
  </p:cm>
</p:cmLst>
</file>

<file path=ppt/comments/comment15.xml><?xml version="1.0" encoding="utf-8"?>
<p:cmLst xmlns:a="http://schemas.openxmlformats.org/drawingml/2006/main" xmlns:r="http://schemas.openxmlformats.org/officeDocument/2006/relationships" xmlns:p="http://schemas.openxmlformats.org/presentationml/2006/main">
  <p:cm authorId="13" dt="2017-05-10T15:20:28.465" idx="16">
    <p:pos x="10" y="10"/>
    <p:text>From Focus on Native Communities Table on Contents.</p:text>
  </p:cm>
</p:cmLst>
</file>

<file path=ppt/comments/comment16.xml><?xml version="1.0" encoding="utf-8"?>
<p:cmLst xmlns:a="http://schemas.openxmlformats.org/drawingml/2006/main" xmlns:r="http://schemas.openxmlformats.org/officeDocument/2006/relationships" xmlns:p="http://schemas.openxmlformats.org/presentationml/2006/main">
  <p:cm authorId="13" dt="2017-05-10T15:21:09.994" idx="17">
    <p:pos x="10" y="10"/>
    <p:text>Content from Focus on Native Communities.</p:text>
  </p:cm>
</p:cmLst>
</file>

<file path=ppt/comments/comment17.xml><?xml version="1.0" encoding="utf-8"?>
<p:cmLst xmlns:a="http://schemas.openxmlformats.org/drawingml/2006/main" xmlns:r="http://schemas.openxmlformats.org/officeDocument/2006/relationships" xmlns:p="http://schemas.openxmlformats.org/presentationml/2006/main">
  <p:cm authorId="13" dt="2017-05-10T15:25:11.059" idx="18">
    <p:pos x="10" y="10"/>
    <p:text>Content from Focus on Native Communities. Speaker notes contain additional discussion points.</p:text>
  </p:cm>
</p:cmLst>
</file>

<file path=ppt/comments/comment18.xml><?xml version="1.0" encoding="utf-8"?>
<p:cmLst xmlns:a="http://schemas.openxmlformats.org/drawingml/2006/main" xmlns:r="http://schemas.openxmlformats.org/officeDocument/2006/relationships" xmlns:p="http://schemas.openxmlformats.org/presentationml/2006/main">
  <p:cm authorId="13" dt="2017-05-10T15:26:10.095" idx="19">
    <p:pos x="10" y="10"/>
    <p:text>Content from cleared YMYG deck plus reference to tool in Native Communities guide.</p:text>
  </p:cm>
</p:cmLst>
</file>

<file path=ppt/comments/comment19.xml><?xml version="1.0" encoding="utf-8"?>
<p:cmLst xmlns:a="http://schemas.openxmlformats.org/drawingml/2006/main" xmlns:r="http://schemas.openxmlformats.org/officeDocument/2006/relationships" xmlns:p="http://schemas.openxmlformats.org/presentationml/2006/main">
  <p:cm authorId="13" dt="2017-05-10T15:26:17.853" idx="20">
    <p:pos x="10" y="10"/>
    <p:text>Content from Focus on Native Communities.</p:text>
  </p:cm>
</p:cmLst>
</file>

<file path=ppt/comments/comment2.xml><?xml version="1.0" encoding="utf-8"?>
<p:cmLst xmlns:a="http://schemas.openxmlformats.org/drawingml/2006/main" xmlns:r="http://schemas.openxmlformats.org/officeDocument/2006/relationships" xmlns:p="http://schemas.openxmlformats.org/presentationml/2006/main">
  <p:cm authorId="13" dt="2017-05-10T14:44:59.291" idx="1">
    <p:pos x="16" y="10"/>
    <p:text>Notes content from Focus on Native Communities.</p:text>
  </p:cm>
</p:cmLst>
</file>

<file path=ppt/comments/comment20.xml><?xml version="1.0" encoding="utf-8"?>
<p:cmLst xmlns:a="http://schemas.openxmlformats.org/drawingml/2006/main" xmlns:r="http://schemas.openxmlformats.org/officeDocument/2006/relationships" xmlns:p="http://schemas.openxmlformats.org/presentationml/2006/main">
  <p:cm authorId="13" dt="2017-05-10T15:27:03.007" idx="21">
    <p:pos x="10" y="10"/>
    <p:text>Questions in speaker notes formulated from list in the guide.</p:text>
  </p:cm>
</p:cmLst>
</file>

<file path=ppt/comments/comment21.xml><?xml version="1.0" encoding="utf-8"?>
<p:cmLst xmlns:a="http://schemas.openxmlformats.org/drawingml/2006/main" xmlns:r="http://schemas.openxmlformats.org/officeDocument/2006/relationships" xmlns:p="http://schemas.openxmlformats.org/presentationml/2006/main">
  <p:cm authorId="13" dt="2017-05-10T15:27:09.502" idx="22">
    <p:pos x="10" y="10"/>
    <p:text>Content from Focus on Native Communities.</p:text>
  </p:cm>
</p:cmLst>
</file>

<file path=ppt/comments/comment22.xml><?xml version="1.0" encoding="utf-8"?>
<p:cmLst xmlns:a="http://schemas.openxmlformats.org/drawingml/2006/main" xmlns:r="http://schemas.openxmlformats.org/officeDocument/2006/relationships" xmlns:p="http://schemas.openxmlformats.org/presentationml/2006/main">
  <p:cm authorId="13" dt="2017-05-10T15:27:15.313" idx="23">
    <p:pos x="10" y="10"/>
    <p:text>Content from Focus on Native Communities.</p:text>
  </p:cm>
</p:cmLst>
</file>

<file path=ppt/comments/comment23.xml><?xml version="1.0" encoding="utf-8"?>
<p:cmLst xmlns:a="http://schemas.openxmlformats.org/drawingml/2006/main" xmlns:r="http://schemas.openxmlformats.org/officeDocument/2006/relationships" xmlns:p="http://schemas.openxmlformats.org/presentationml/2006/main">
  <p:cm authorId="13" dt="2017-05-10T15:27:23.896" idx="24">
    <p:pos x="10" y="10"/>
    <p:text>Content from Focus on Native Communities.</p:text>
  </p:cm>
</p:cmLst>
</file>

<file path=ppt/comments/comment24.xml><?xml version="1.0" encoding="utf-8"?>
<p:cmLst xmlns:a="http://schemas.openxmlformats.org/drawingml/2006/main" xmlns:r="http://schemas.openxmlformats.org/officeDocument/2006/relationships" xmlns:p="http://schemas.openxmlformats.org/presentationml/2006/main">
  <p:cm authorId="13" dt="2017-05-10T15:28:40.570" idx="25">
    <p:pos x="3" y="10"/>
    <p:text>Content from Focus on Native Communities.</p:text>
  </p:cm>
</p:cmLst>
</file>

<file path=ppt/comments/comment25.xml><?xml version="1.0" encoding="utf-8"?>
<p:cmLst xmlns:a="http://schemas.openxmlformats.org/drawingml/2006/main" xmlns:r="http://schemas.openxmlformats.org/officeDocument/2006/relationships" xmlns:p="http://schemas.openxmlformats.org/presentationml/2006/main">
  <p:cm authorId="13" dt="2017-05-10T15:29:04.633" idx="26">
    <p:pos x="10" y="10"/>
    <p:text>Content from cleared YMYG deck plus reference to tool in guide.</p:text>
  </p:cm>
</p:cmLst>
</file>

<file path=ppt/comments/comment26.xml><?xml version="1.0" encoding="utf-8"?>
<p:cmLst xmlns:a="http://schemas.openxmlformats.org/drawingml/2006/main" xmlns:r="http://schemas.openxmlformats.org/officeDocument/2006/relationships" xmlns:p="http://schemas.openxmlformats.org/presentationml/2006/main">
  <p:cm authorId="13" dt="2017-05-10T15:29:11.469" idx="27">
    <p:pos x="10" y="10"/>
    <p:text>Content from Focus on Native Communities.</p:text>
  </p:cm>
</p:cmLst>
</file>

<file path=ppt/comments/comment27.xml><?xml version="1.0" encoding="utf-8"?>
<p:cmLst xmlns:a="http://schemas.openxmlformats.org/drawingml/2006/main" xmlns:r="http://schemas.openxmlformats.org/officeDocument/2006/relationships" xmlns:p="http://schemas.openxmlformats.org/presentationml/2006/main">
  <p:cm authorId="13" dt="2017-05-10T15:29:21.764" idx="28">
    <p:pos x="10" y="10"/>
    <p:text>Content from Focus on Native Communities.</p:text>
  </p:cm>
</p:cmLst>
</file>

<file path=ppt/comments/comment28.xml><?xml version="1.0" encoding="utf-8"?>
<p:cmLst xmlns:a="http://schemas.openxmlformats.org/drawingml/2006/main" xmlns:r="http://schemas.openxmlformats.org/officeDocument/2006/relationships" xmlns:p="http://schemas.openxmlformats.org/presentationml/2006/main">
  <p:cm authorId="13" dt="2017-05-10T15:30:16.767" idx="29">
    <p:pos x="10" y="10"/>
    <p:text>Slide content from cleared YMYG deck. Notes content from Focus on Native Communities.</p:text>
  </p:cm>
</p:cmLst>
</file>

<file path=ppt/comments/comment29.xml><?xml version="1.0" encoding="utf-8"?>
<p:cmLst xmlns:a="http://schemas.openxmlformats.org/drawingml/2006/main" xmlns:r="http://schemas.openxmlformats.org/officeDocument/2006/relationships" xmlns:p="http://schemas.openxmlformats.org/presentationml/2006/main">
  <p:cm authorId="13" dt="2017-05-10T15:30:44.482" idx="30">
    <p:pos x="10" y="10"/>
    <p:text>From cleared YMYG deck with information on tool in guide.</p:text>
  </p:cm>
</p:cmLst>
</file>

<file path=ppt/comments/comment3.xml><?xml version="1.0" encoding="utf-8"?>
<p:cmLst xmlns:a="http://schemas.openxmlformats.org/drawingml/2006/main" xmlns:r="http://schemas.openxmlformats.org/officeDocument/2006/relationships" xmlns:p="http://schemas.openxmlformats.org/presentationml/2006/main">
  <p:cm authorId="13" dt="2017-05-10T15:17:41.530" idx="6">
    <p:pos x="10" y="10"/>
    <p:text>This deck will not be utilized until Focus on Persons with Disabilities is released.</p:text>
  </p:cm>
</p:cmLst>
</file>

<file path=ppt/comments/comment30.xml><?xml version="1.0" encoding="utf-8"?>
<p:cmLst xmlns:a="http://schemas.openxmlformats.org/drawingml/2006/main" xmlns:r="http://schemas.openxmlformats.org/officeDocument/2006/relationships" xmlns:p="http://schemas.openxmlformats.org/presentationml/2006/main">
  <p:cm authorId="13" dt="2017-05-10T15:31:12.816" idx="31">
    <p:pos x="10" y="10"/>
    <p:text>Content from Focus on Native Communities with additional discussion questions in notes.</p:text>
  </p:cm>
</p:cmLst>
</file>

<file path=ppt/comments/comment31.xml><?xml version="1.0" encoding="utf-8"?>
<p:cmLst xmlns:a="http://schemas.openxmlformats.org/drawingml/2006/main" xmlns:r="http://schemas.openxmlformats.org/officeDocument/2006/relationships" xmlns:p="http://schemas.openxmlformats.org/presentationml/2006/main">
  <p:cm authorId="13" dt="2017-05-10T15:31:18.723" idx="32">
    <p:pos x="10" y="10"/>
    <p:text>Content from Focus on Native Communities.</p:text>
  </p:cm>
</p:cmLst>
</file>

<file path=ppt/comments/comment32.xml><?xml version="1.0" encoding="utf-8"?>
<p:cmLst xmlns:a="http://schemas.openxmlformats.org/drawingml/2006/main" xmlns:r="http://schemas.openxmlformats.org/officeDocument/2006/relationships" xmlns:p="http://schemas.openxmlformats.org/presentationml/2006/main">
  <p:cm authorId="13" dt="2017-05-10T15:31:52.538" idx="33">
    <p:pos x="10" y="10"/>
    <p:text>Slide content from cleared YMYG deck and Focus on Native Communities.</p:text>
  </p:cm>
</p:cmLst>
</file>

<file path=ppt/comments/comment33.xml><?xml version="1.0" encoding="utf-8"?>
<p:cmLst xmlns:a="http://schemas.openxmlformats.org/drawingml/2006/main" xmlns:r="http://schemas.openxmlformats.org/officeDocument/2006/relationships" xmlns:p="http://schemas.openxmlformats.org/presentationml/2006/main">
  <p:cm authorId="13" dt="2017-05-10T15:32:09.242" idx="34">
    <p:pos x="10" y="10"/>
    <p:text>Slide from cleared YMYG deck.</p:text>
  </p:cm>
</p:cmLst>
</file>

<file path=ppt/comments/comment34.xml><?xml version="1.0" encoding="utf-8"?>
<p:cmLst xmlns:a="http://schemas.openxmlformats.org/drawingml/2006/main" xmlns:r="http://schemas.openxmlformats.org/officeDocument/2006/relationships" xmlns:p="http://schemas.openxmlformats.org/presentationml/2006/main">
  <p:cm authorId="13" dt="2017-05-10T15:32:28.850" idx="35">
    <p:pos x="10" y="10"/>
    <p:text>Slide from cleared YMYG deck and Focus on Native Communities.</p:text>
  </p:cm>
</p:cmLst>
</file>

<file path=ppt/comments/comment35.xml><?xml version="1.0" encoding="utf-8"?>
<p:cmLst xmlns:a="http://schemas.openxmlformats.org/drawingml/2006/main" xmlns:r="http://schemas.openxmlformats.org/officeDocument/2006/relationships" xmlns:p="http://schemas.openxmlformats.org/presentationml/2006/main">
  <p:cm authorId="13" dt="2017-05-10T15:32:46.780" idx="36">
    <p:pos x="10" y="10"/>
    <p:text>Slide from cleared YMYG deck with reference to Focus on Native Communities tool.</p:text>
  </p:cm>
</p:cmLst>
</file>

<file path=ppt/comments/comment36.xml><?xml version="1.0" encoding="utf-8"?>
<p:cmLst xmlns:a="http://schemas.openxmlformats.org/drawingml/2006/main" xmlns:r="http://schemas.openxmlformats.org/officeDocument/2006/relationships" xmlns:p="http://schemas.openxmlformats.org/presentationml/2006/main">
  <p:cm authorId="13" dt="2017-05-10T15:33:02.436" idx="37">
    <p:pos x="10" y="10"/>
    <p:text>Slide from cleared YMYG deck.</p:text>
  </p:cm>
</p:cmLst>
</file>

<file path=ppt/comments/comment37.xml><?xml version="1.0" encoding="utf-8"?>
<p:cmLst xmlns:a="http://schemas.openxmlformats.org/drawingml/2006/main" xmlns:r="http://schemas.openxmlformats.org/officeDocument/2006/relationships" xmlns:p="http://schemas.openxmlformats.org/presentationml/2006/main">
  <p:cm authorId="13" dt="2017-05-10T15:33:12.959" idx="38">
    <p:pos x="10" y="10"/>
    <p:text>Slide from cleared YMYG deck.</p:text>
  </p:cm>
</p:cmLst>
</file>

<file path=ppt/comments/comment38.xml><?xml version="1.0" encoding="utf-8"?>
<p:cmLst xmlns:a="http://schemas.openxmlformats.org/drawingml/2006/main" xmlns:r="http://schemas.openxmlformats.org/officeDocument/2006/relationships" xmlns:p="http://schemas.openxmlformats.org/presentationml/2006/main">
  <p:cm authorId="13" dt="2017-05-10T15:33:32.112" idx="39">
    <p:pos x="10" y="10"/>
    <p:text>Content from Focus on Native Communities.</p:text>
  </p:cm>
</p:cmLst>
</file>

<file path=ppt/comments/comment39.xml><?xml version="1.0" encoding="utf-8"?>
<p:cmLst xmlns:a="http://schemas.openxmlformats.org/drawingml/2006/main" xmlns:r="http://schemas.openxmlformats.org/officeDocument/2006/relationships" xmlns:p="http://schemas.openxmlformats.org/presentationml/2006/main">
  <p:cm authorId="13" dt="2017-05-10T15:33:42.973" idx="40">
    <p:pos x="10" y="10"/>
    <p:text>Content from Focus on Native Communities.</p:text>
  </p:cm>
</p:cmLst>
</file>

<file path=ppt/comments/comment4.xml><?xml version="1.0" encoding="utf-8"?>
<p:cmLst xmlns:a="http://schemas.openxmlformats.org/drawingml/2006/main" xmlns:r="http://schemas.openxmlformats.org/officeDocument/2006/relationships" xmlns:p="http://schemas.openxmlformats.org/presentationml/2006/main">
  <p:cm authorId="13" dt="2017-05-10T14:45:39.956" idx="2">
    <p:pos x="10" y="10"/>
    <p:text>Slide reflects design of new YMYG web page.</p:text>
  </p:cm>
</p:cmLst>
</file>

<file path=ppt/comments/comment40.xml><?xml version="1.0" encoding="utf-8"?>
<p:cmLst xmlns:a="http://schemas.openxmlformats.org/drawingml/2006/main" xmlns:r="http://schemas.openxmlformats.org/officeDocument/2006/relationships" xmlns:p="http://schemas.openxmlformats.org/presentationml/2006/main">
  <p:cm authorId="13" dt="2017-05-10T15:33:53.471" idx="41">
    <p:pos x="10" y="10"/>
    <p:text>Content from Focus on Native Communities.</p:text>
  </p:cm>
</p:cmLst>
</file>

<file path=ppt/comments/comment41.xml><?xml version="1.0" encoding="utf-8"?>
<p:cmLst xmlns:a="http://schemas.openxmlformats.org/drawingml/2006/main" xmlns:r="http://schemas.openxmlformats.org/officeDocument/2006/relationships" xmlns:p="http://schemas.openxmlformats.org/presentationml/2006/main">
  <p:cm authorId="13" dt="2017-05-10T15:34:14.214" idx="42">
    <p:pos x="19" y="19"/>
    <p:text>Slide from cleared YMYG deck.</p:text>
  </p:cm>
</p:cmLst>
</file>

<file path=ppt/comments/comment42.xml><?xml version="1.0" encoding="utf-8"?>
<p:cmLst xmlns:a="http://schemas.openxmlformats.org/drawingml/2006/main" xmlns:r="http://schemas.openxmlformats.org/officeDocument/2006/relationships" xmlns:p="http://schemas.openxmlformats.org/presentationml/2006/main">
  <p:cm authorId="13" dt="2017-05-10T15:34:30.105" idx="43">
    <p:pos x="1" y="10"/>
    <p:text>Slide from cleared YMYG deck.</p:text>
  </p:cm>
</p:cmLst>
</file>

<file path=ppt/comments/comment43.xml><?xml version="1.0" encoding="utf-8"?>
<p:cmLst xmlns:a="http://schemas.openxmlformats.org/drawingml/2006/main" xmlns:r="http://schemas.openxmlformats.org/officeDocument/2006/relationships" xmlns:p="http://schemas.openxmlformats.org/presentationml/2006/main">
  <p:cm authorId="13" dt="2017-05-10T15:34:39.686" idx="44">
    <p:pos x="1" y="1"/>
    <p:text>Slide from cleared YMYG deck.</p:text>
  </p:cm>
</p:cmLst>
</file>

<file path=ppt/comments/comment44.xml><?xml version="1.0" encoding="utf-8"?>
<p:cmLst xmlns:a="http://schemas.openxmlformats.org/drawingml/2006/main" xmlns:r="http://schemas.openxmlformats.org/officeDocument/2006/relationships" xmlns:p="http://schemas.openxmlformats.org/presentationml/2006/main">
  <p:cm authorId="13" dt="2017-05-10T15:35:11.427" idx="45">
    <p:pos x="10" y="10"/>
    <p:text>Slide from cleared YMYG deck.</p:text>
  </p:cm>
</p:cmLst>
</file>

<file path=ppt/comments/comment45.xml><?xml version="1.0" encoding="utf-8"?>
<p:cmLst xmlns:a="http://schemas.openxmlformats.org/drawingml/2006/main" xmlns:r="http://schemas.openxmlformats.org/officeDocument/2006/relationships" xmlns:p="http://schemas.openxmlformats.org/presentationml/2006/main">
  <p:cm authorId="13" dt="2017-05-10T15:35:28.217" idx="46">
    <p:pos x="10" y="10"/>
    <p:text>Slide from cleared YMYG deck.</p:text>
  </p:cm>
</p:cmLst>
</file>

<file path=ppt/comments/comment46.xml><?xml version="1.0" encoding="utf-8"?>
<p:cmLst xmlns:a="http://schemas.openxmlformats.org/drawingml/2006/main" xmlns:r="http://schemas.openxmlformats.org/officeDocument/2006/relationships" xmlns:p="http://schemas.openxmlformats.org/presentationml/2006/main">
  <p:cm authorId="13" dt="2017-05-10T15:36:15.322" idx="47">
    <p:pos x="10" y="10"/>
    <p:text>Slide from cleared YMYG deck.</p:text>
  </p:cm>
</p:cmLst>
</file>

<file path=ppt/comments/comment47.xml><?xml version="1.0" encoding="utf-8"?>
<p:cmLst xmlns:a="http://schemas.openxmlformats.org/drawingml/2006/main" xmlns:r="http://schemas.openxmlformats.org/officeDocument/2006/relationships" xmlns:p="http://schemas.openxmlformats.org/presentationml/2006/main">
  <p:cm authorId="13" dt="2017-05-10T15:36:25.987" idx="48">
    <p:pos x="10" y="10"/>
    <p:text>Slide from cleared YMYG deck.</p:text>
  </p:cm>
</p:cmLst>
</file>

<file path=ppt/comments/comment48.xml><?xml version="1.0" encoding="utf-8"?>
<p:cmLst xmlns:a="http://schemas.openxmlformats.org/drawingml/2006/main" xmlns:r="http://schemas.openxmlformats.org/officeDocument/2006/relationships" xmlns:p="http://schemas.openxmlformats.org/presentationml/2006/main">
  <p:cm authorId="13" dt="2017-05-10T15:36:34.219" idx="49">
    <p:pos x="10" y="10"/>
    <p:text>Slide from cleared YMYG deck.</p:text>
  </p:cm>
</p:cmLst>
</file>

<file path=ppt/comments/comment49.xml><?xml version="1.0" encoding="utf-8"?>
<p:cmLst xmlns:a="http://schemas.openxmlformats.org/drawingml/2006/main" xmlns:r="http://schemas.openxmlformats.org/officeDocument/2006/relationships" xmlns:p="http://schemas.openxmlformats.org/presentationml/2006/main">
  <p:cm authorId="13" dt="2017-05-10T15:36:53.020" idx="50">
    <p:pos x="10" y="10"/>
    <p:text>Slide from cleared YMYG deck and Focus on Native Communities.</p:text>
  </p:cm>
</p:cmLst>
</file>

<file path=ppt/comments/comment5.xml><?xml version="1.0" encoding="utf-8"?>
<p:cmLst xmlns:a="http://schemas.openxmlformats.org/drawingml/2006/main" xmlns:r="http://schemas.openxmlformats.org/officeDocument/2006/relationships" xmlns:p="http://schemas.openxmlformats.org/presentationml/2006/main">
  <p:cm authorId="13" dt="2017-05-10T14:50:20.421" idx="3">
    <p:pos x="10" y="10"/>
    <p:text>Content from Focus on Native Communities</p:text>
  </p:cm>
</p:cmLst>
</file>

<file path=ppt/comments/comment50.xml><?xml version="1.0" encoding="utf-8"?>
<p:cmLst xmlns:a="http://schemas.openxmlformats.org/drawingml/2006/main" xmlns:r="http://schemas.openxmlformats.org/officeDocument/2006/relationships" xmlns:p="http://schemas.openxmlformats.org/presentationml/2006/main">
  <p:cm authorId="13" dt="2017-05-10T15:37:03.845" idx="51">
    <p:pos x="10" y="10"/>
    <p:text>Slide from cleared YMYG deck.</p:text>
  </p:cm>
</p:cmLst>
</file>

<file path=ppt/comments/comment51.xml><?xml version="1.0" encoding="utf-8"?>
<p:cmLst xmlns:a="http://schemas.openxmlformats.org/drawingml/2006/main" xmlns:r="http://schemas.openxmlformats.org/officeDocument/2006/relationships" xmlns:p="http://schemas.openxmlformats.org/presentationml/2006/main">
  <p:cm authorId="13" dt="2017-05-10T15:37:12.269" idx="52">
    <p:pos x="10" y="10"/>
    <p:text>Slide from cleared YMYG deck.</p:text>
  </p:cm>
</p:cmLst>
</file>

<file path=ppt/comments/comment52.xml><?xml version="1.0" encoding="utf-8"?>
<p:cmLst xmlns:a="http://schemas.openxmlformats.org/drawingml/2006/main" xmlns:r="http://schemas.openxmlformats.org/officeDocument/2006/relationships" xmlns:p="http://schemas.openxmlformats.org/presentationml/2006/main">
  <p:cm authorId="13" dt="2017-05-10T15:37:27.461" idx="53">
    <p:pos x="10" y="10"/>
    <p:text>Content from Focus on Native Communities.</p:text>
  </p:cm>
</p:cmLst>
</file>

<file path=ppt/comments/comment53.xml><?xml version="1.0" encoding="utf-8"?>
<p:cmLst xmlns:a="http://schemas.openxmlformats.org/drawingml/2006/main" xmlns:r="http://schemas.openxmlformats.org/officeDocument/2006/relationships" xmlns:p="http://schemas.openxmlformats.org/presentationml/2006/main">
  <p:cm authorId="13" dt="2017-05-10T15:37:40.151" idx="54">
    <p:pos x="10" y="10"/>
    <p:text>Slide from cleared YMYG deck.</p:text>
  </p:cm>
</p:cmLst>
</file>

<file path=ppt/comments/comment54.xml><?xml version="1.0" encoding="utf-8"?>
<p:cmLst xmlns:a="http://schemas.openxmlformats.org/drawingml/2006/main" xmlns:r="http://schemas.openxmlformats.org/officeDocument/2006/relationships" xmlns:p="http://schemas.openxmlformats.org/presentationml/2006/main">
  <p:cm authorId="13" dt="2017-05-10T15:38:05.644" idx="55">
    <p:pos x="10" y="10"/>
    <p:text>Content from Focus on Native Communities.</p:text>
  </p:cm>
</p:cmLst>
</file>

<file path=ppt/comments/comment55.xml><?xml version="1.0" encoding="utf-8"?>
<p:cmLst xmlns:a="http://schemas.openxmlformats.org/drawingml/2006/main" xmlns:r="http://schemas.openxmlformats.org/officeDocument/2006/relationships" xmlns:p="http://schemas.openxmlformats.org/presentationml/2006/main">
  <p:cm authorId="13" dt="2017-05-10T15:38:10.950" idx="56">
    <p:pos x="10" y="10"/>
    <p:text>Content from Focus on Native Communities.</p:text>
  </p:cm>
</p:cmLst>
</file>

<file path=ppt/comments/comment56.xml><?xml version="1.0" encoding="utf-8"?>
<p:cmLst xmlns:a="http://schemas.openxmlformats.org/drawingml/2006/main" xmlns:r="http://schemas.openxmlformats.org/officeDocument/2006/relationships" xmlns:p="http://schemas.openxmlformats.org/presentationml/2006/main">
  <p:cm authorId="13" dt="2017-05-10T15:38:52.160" idx="57">
    <p:pos x="10" y="10"/>
    <p:text>List of tools in Focus on Native Communities section on elder financial exploitation.</p:text>
  </p:cm>
</p:cmLst>
</file>

<file path=ppt/comments/comment57.xml><?xml version="1.0" encoding="utf-8"?>
<p:cmLst xmlns:a="http://schemas.openxmlformats.org/drawingml/2006/main" xmlns:r="http://schemas.openxmlformats.org/officeDocument/2006/relationships" xmlns:p="http://schemas.openxmlformats.org/presentationml/2006/main">
  <p:cm authorId="13" dt="2017-05-10T15:38:59.953" idx="58">
    <p:pos x="10" y="10"/>
    <p:text>Content from Focus on Native Communities.</p:text>
  </p:cm>
</p:cmLst>
</file>

<file path=ppt/comments/comment58.xml><?xml version="1.0" encoding="utf-8"?>
<p:cmLst xmlns:a="http://schemas.openxmlformats.org/drawingml/2006/main" xmlns:r="http://schemas.openxmlformats.org/officeDocument/2006/relationships" xmlns:p="http://schemas.openxmlformats.org/presentationml/2006/main">
  <p:cm authorId="13" dt="2017-05-10T15:39:07.052" idx="59">
    <p:pos x="10" y="10"/>
    <p:text>Content from Focus on Native Communities.</p:text>
  </p:cm>
</p:cmLst>
</file>

<file path=ppt/comments/comment59.xml><?xml version="1.0" encoding="utf-8"?>
<p:cmLst xmlns:a="http://schemas.openxmlformats.org/drawingml/2006/main" xmlns:r="http://schemas.openxmlformats.org/officeDocument/2006/relationships" xmlns:p="http://schemas.openxmlformats.org/presentationml/2006/main">
  <p:cm authorId="13" dt="2017-05-10T15:39:11.184" idx="60">
    <p:pos x="10" y="10"/>
    <p:text>Content from Focus on Native Communities.</p:text>
  </p:cm>
</p:cmLst>
</file>

<file path=ppt/comments/comment6.xml><?xml version="1.0" encoding="utf-8"?>
<p:cmLst xmlns:a="http://schemas.openxmlformats.org/drawingml/2006/main" xmlns:r="http://schemas.openxmlformats.org/officeDocument/2006/relationships" xmlns:p="http://schemas.openxmlformats.org/presentationml/2006/main">
  <p:cm authorId="13" dt="2017-05-10T15:18:05.878" idx="7">
    <p:pos x="10" y="10"/>
    <p:text>Content from Focus on Native Communities.</p:text>
  </p:cm>
</p:cmLst>
</file>

<file path=ppt/comments/comment7.xml><?xml version="1.0" encoding="utf-8"?>
<p:cmLst xmlns:a="http://schemas.openxmlformats.org/drawingml/2006/main" xmlns:r="http://schemas.openxmlformats.org/officeDocument/2006/relationships" xmlns:p="http://schemas.openxmlformats.org/presentationml/2006/main">
  <p:cm authorId="13" dt="2017-05-10T15:18:13.035" idx="8">
    <p:pos x="10" y="10"/>
    <p:text>Content from Focus on Native Communities.</p:text>
  </p:cm>
</p:cmLst>
</file>

<file path=ppt/comments/comment8.xml><?xml version="1.0" encoding="utf-8"?>
<p:cmLst xmlns:a="http://schemas.openxmlformats.org/drawingml/2006/main" xmlns:r="http://schemas.openxmlformats.org/officeDocument/2006/relationships" xmlns:p="http://schemas.openxmlformats.org/presentationml/2006/main">
  <p:cm authorId="13" dt="2017-05-10T15:18:24.940" idx="9">
    <p:pos x="10" y="10"/>
    <p:text>Content from Focus on Native Communities.</p:text>
  </p:cm>
</p:cmLst>
</file>

<file path=ppt/comments/comment9.xml><?xml version="1.0" encoding="utf-8"?>
<p:cmLst xmlns:a="http://schemas.openxmlformats.org/drawingml/2006/main" xmlns:r="http://schemas.openxmlformats.org/officeDocument/2006/relationships" xmlns:p="http://schemas.openxmlformats.org/presentationml/2006/main">
  <p:cm authorId="13" dt="2017-05-10T15:18:48.039" idx="10">
    <p:pos x="10" y="10"/>
    <p:text>Content from YMYG Table of Contents.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3150" tIns="46576" rIns="93150" bIns="46576"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wrap="square" lIns="93150" tIns="46576" rIns="93150" bIns="46576"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C6D9C212-F6A2-45CA-A2F5-B2AC78CB7370}" type="datetimeFigureOut">
              <a:rPr lang="en-US" altLang="en-US"/>
              <a:pPr>
                <a:defRPr/>
              </a:pPr>
              <a:t>6/9/2017</a:t>
            </a:fld>
            <a:endParaRPr lang="en-US" altLang="en-US" dirty="0"/>
          </a:p>
        </p:txBody>
      </p:sp>
      <p:sp>
        <p:nvSpPr>
          <p:cNvPr id="4" name="Footer Placeholder 3"/>
          <p:cNvSpPr>
            <a:spLocks noGrp="1"/>
          </p:cNvSpPr>
          <p:nvPr>
            <p:ph type="ftr" sz="quarter" idx="2"/>
          </p:nvPr>
        </p:nvSpPr>
        <p:spPr>
          <a:xfrm>
            <a:off x="0" y="8829121"/>
            <a:ext cx="3038145" cy="465743"/>
          </a:xfrm>
          <a:prstGeom prst="rect">
            <a:avLst/>
          </a:prstGeom>
        </p:spPr>
        <p:txBody>
          <a:bodyPr vert="horz" lIns="93150" tIns="46576" rIns="93150" bIns="46576"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wrap="square" lIns="93150" tIns="46576" rIns="93150" bIns="46576"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77E9C1F7-5A72-4937-8F2A-DABCDF53A949}" type="slidenum">
              <a:rPr lang="en-US" altLang="en-US"/>
              <a:pPr>
                <a:defRPr/>
              </a:pPr>
              <a:t>‹#›</a:t>
            </a:fld>
            <a:endParaRPr lang="en-US" altLang="en-US" dirty="0"/>
          </a:p>
        </p:txBody>
      </p:sp>
    </p:spTree>
    <p:extLst>
      <p:ext uri="{BB962C8B-B14F-4D97-AF65-F5344CB8AC3E}">
        <p14:creationId xmlns:p14="http://schemas.microsoft.com/office/powerpoint/2010/main" val="316674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93150" tIns="46576" rIns="93150" bIns="46576"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wrap="square" lIns="93150" tIns="46576" rIns="93150" bIns="46576"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BACDB33F-3418-436E-9591-EFD4DEA5B561}" type="datetimeFigureOut">
              <a:rPr lang="en-US" altLang="en-US"/>
              <a:pPr>
                <a:defRPr/>
              </a:pPr>
              <a:t>6/9/2017</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345" y="4416098"/>
            <a:ext cx="5607711" cy="4183995"/>
          </a:xfrm>
          <a:prstGeom prst="rect">
            <a:avLst/>
          </a:prstGeom>
        </p:spPr>
        <p:txBody>
          <a:bodyPr vert="horz" lIns="93150" tIns="46576" rIns="93150" bIns="465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121"/>
            <a:ext cx="3038145" cy="465743"/>
          </a:xfrm>
          <a:prstGeom prst="rect">
            <a:avLst/>
          </a:prstGeom>
        </p:spPr>
        <p:txBody>
          <a:bodyPr vert="horz" lIns="93150" tIns="46576" rIns="93150" bIns="46576"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734" y="8829121"/>
            <a:ext cx="3038145" cy="465743"/>
          </a:xfrm>
          <a:prstGeom prst="rect">
            <a:avLst/>
          </a:prstGeom>
        </p:spPr>
        <p:txBody>
          <a:bodyPr vert="horz" wrap="square" lIns="93150" tIns="46576" rIns="93150" bIns="46576"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55C1E816-09E7-47FA-A6FB-DF0A42BF6DDF}" type="slidenum">
              <a:rPr lang="en-US" altLang="en-US"/>
              <a:pPr>
                <a:defRPr/>
              </a:pPr>
              <a:t>‹#›</a:t>
            </a:fld>
            <a:endParaRPr lang="en-US" altLang="en-US" dirty="0"/>
          </a:p>
        </p:txBody>
      </p:sp>
    </p:spTree>
    <p:extLst>
      <p:ext uri="{BB962C8B-B14F-4D97-AF65-F5344CB8AC3E}">
        <p14:creationId xmlns:p14="http://schemas.microsoft.com/office/powerpoint/2010/main" val="35683334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annualcreditreport.co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0" dirty="0" smtClean="0">
                <a:solidFill>
                  <a:srgbClr val="000000"/>
                </a:solidFill>
                <a:latin typeface="Calibri" charset="0"/>
                <a:ea typeface="MS PGothic" charset="0"/>
              </a:rPr>
              <a:t>This PowerPoint</a:t>
            </a:r>
            <a:r>
              <a:rPr lang="en-US" b="0" baseline="0" dirty="0" smtClean="0">
                <a:solidFill>
                  <a:srgbClr val="000000"/>
                </a:solidFill>
                <a:latin typeface="Calibri" charset="0"/>
                <a:ea typeface="MS PGothic" charset="0"/>
              </a:rPr>
              <a:t> presentation is designed to help you train frontline staff and volunteers on using </a:t>
            </a:r>
            <a:r>
              <a:rPr lang="en-US" b="0" i="1" baseline="0" dirty="0" smtClean="0">
                <a:solidFill>
                  <a:srgbClr val="000000"/>
                </a:solidFill>
                <a:latin typeface="Calibri" charset="0"/>
                <a:ea typeface="MS PGothic" charset="0"/>
              </a:rPr>
              <a:t>Focus on Native Communities </a:t>
            </a:r>
            <a:r>
              <a:rPr lang="en-US" b="0" i="0" baseline="0" dirty="0" smtClean="0">
                <a:solidFill>
                  <a:srgbClr val="000000"/>
                </a:solidFill>
                <a:latin typeface="Calibri" charset="0"/>
                <a:ea typeface="MS PGothic" charset="0"/>
              </a:rPr>
              <a:t>with the people they serve.  </a:t>
            </a:r>
          </a:p>
          <a:p>
            <a:pPr eaLnBrk="1" hangingPunct="1">
              <a:spcBef>
                <a:spcPct val="0"/>
              </a:spcBef>
              <a:defRPr/>
            </a:pPr>
            <a:endParaRPr lang="en-US" b="0" i="0" baseline="0" dirty="0" smtClean="0">
              <a:solidFill>
                <a:srgbClr val="000000"/>
              </a:solidFill>
              <a:latin typeface="Calibri" charset="0"/>
              <a:ea typeface="MS PGothic" charset="0"/>
            </a:endParaRPr>
          </a:p>
          <a:p>
            <a:pPr eaLnBrk="1" hangingPunct="1">
              <a:spcBef>
                <a:spcPct val="0"/>
              </a:spcBef>
              <a:defRPr/>
            </a:pPr>
            <a:r>
              <a:rPr lang="en-US" b="0" i="0" baseline="0" dirty="0" smtClean="0">
                <a:solidFill>
                  <a:srgbClr val="000000"/>
                </a:solidFill>
                <a:latin typeface="Calibri" charset="0"/>
                <a:ea typeface="MS PGothic" charset="0"/>
              </a:rPr>
              <a:t>Because </a:t>
            </a:r>
            <a:r>
              <a:rPr lang="en-US" b="0" i="1" baseline="0" dirty="0" smtClean="0">
                <a:solidFill>
                  <a:srgbClr val="000000"/>
                </a:solidFill>
                <a:latin typeface="Calibri" charset="0"/>
                <a:ea typeface="MS PGothic" charset="0"/>
              </a:rPr>
              <a:t>Focus on Native Communities</a:t>
            </a:r>
            <a:r>
              <a:rPr lang="en-US" b="0" i="0" baseline="0" dirty="0" smtClean="0">
                <a:solidFill>
                  <a:srgbClr val="000000"/>
                </a:solidFill>
                <a:latin typeface="Calibri" charset="0"/>
                <a:ea typeface="MS PGothic" charset="0"/>
              </a:rPr>
              <a:t> is a resource that is designed to be used in combination with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toolkit, </a:t>
            </a:r>
            <a:r>
              <a:rPr lang="en-US" b="1" i="0" baseline="0" dirty="0" smtClean="0">
                <a:solidFill>
                  <a:srgbClr val="000000"/>
                </a:solidFill>
                <a:latin typeface="Calibri" charset="0"/>
                <a:ea typeface="MS PGothic" charset="0"/>
              </a:rPr>
              <a:t>we recommend combining this presentation with selected slides from the main </a:t>
            </a:r>
            <a:r>
              <a:rPr lang="en-US" b="1" i="1" baseline="0" dirty="0" smtClean="0">
                <a:solidFill>
                  <a:srgbClr val="000000"/>
                </a:solidFill>
                <a:latin typeface="Calibri" charset="0"/>
                <a:ea typeface="MS PGothic" charset="0"/>
              </a:rPr>
              <a:t>Your Money, Your Goals </a:t>
            </a:r>
            <a:r>
              <a:rPr lang="en-US" b="1" i="0" baseline="0" dirty="0" smtClean="0">
                <a:solidFill>
                  <a:srgbClr val="000000"/>
                </a:solidFill>
                <a:latin typeface="Calibri" charset="0"/>
                <a:ea typeface="MS PGothic" charset="0"/>
              </a:rPr>
              <a:t>presentation</a:t>
            </a:r>
            <a:r>
              <a:rPr lang="en-US" b="0" i="0" baseline="0" dirty="0" smtClean="0">
                <a:solidFill>
                  <a:srgbClr val="000000"/>
                </a:solidFill>
                <a:latin typeface="Calibri" charset="0"/>
                <a:ea typeface="MS PGothic" charset="0"/>
              </a:rPr>
              <a:t> found at a link on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training web page: https://s3.amazonaws.com/files.consumerfinance.gov/f/documents/20170201_YMYG_training_slides.pptx. </a:t>
            </a:r>
          </a:p>
          <a:p>
            <a:pPr eaLnBrk="1" hangingPunct="1">
              <a:spcBef>
                <a:spcPct val="0"/>
              </a:spcBef>
              <a:defRPr/>
            </a:pPr>
            <a:r>
              <a:rPr lang="en-US" b="0" i="0" baseline="0" dirty="0" smtClean="0">
                <a:solidFill>
                  <a:srgbClr val="000000"/>
                </a:solidFill>
                <a:latin typeface="Calibri" charset="0"/>
                <a:ea typeface="MS PGothic" charset="0"/>
              </a:rPr>
              <a:t>To do so:</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Review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toolkit for tools and information that you would like to cover in your training. </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Review the main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presentation for activities that will make your training interactive and help you achieve your objectives for the training.</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Copy and paste the relevant slides from Steps 1 and 2 from the main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presentation into this presentation, placing them where they fit best given the other topics you are covering.</a:t>
            </a:r>
          </a:p>
          <a:p>
            <a:pPr marL="220348" indent="-220348" eaLnBrk="1" hangingPunct="1">
              <a:spcBef>
                <a:spcPct val="0"/>
              </a:spcBef>
              <a:buFont typeface="+mj-lt"/>
              <a:buAutoNum type="arabicPeriod"/>
              <a:defRPr/>
            </a:pPr>
            <a:endParaRPr lang="en-US" b="0" i="0" baseline="0" dirty="0" smtClean="0">
              <a:solidFill>
                <a:srgbClr val="000000"/>
              </a:solidFill>
              <a:latin typeface="Calibri" charset="0"/>
              <a:ea typeface="MS PGothic" charset="0"/>
            </a:endParaRPr>
          </a:p>
          <a:p>
            <a:pPr eaLnBrk="1" hangingPunct="1">
              <a:spcBef>
                <a:spcPct val="0"/>
              </a:spcBef>
              <a:defRPr/>
            </a:pPr>
            <a:r>
              <a:rPr lang="en-US" b="0" i="0" baseline="0" dirty="0" smtClean="0">
                <a:solidFill>
                  <a:srgbClr val="000000"/>
                </a:solidFill>
                <a:latin typeface="Calibri" charset="0"/>
                <a:ea typeface="MS PGothic" charset="0"/>
              </a:rPr>
              <a:t>The resulting presentation will allow you to cover tools and information from both </a:t>
            </a:r>
            <a:r>
              <a:rPr lang="en-US" b="0" i="1" baseline="0" dirty="0" smtClean="0">
                <a:solidFill>
                  <a:srgbClr val="000000"/>
                </a:solidFill>
                <a:latin typeface="Calibri" charset="0"/>
                <a:ea typeface="MS PGothic" charset="0"/>
              </a:rPr>
              <a:t>Focus on Native Communities</a:t>
            </a:r>
            <a:r>
              <a:rPr lang="en-US" b="0" i="0" baseline="0" dirty="0" smtClean="0">
                <a:solidFill>
                  <a:srgbClr val="000000"/>
                </a:solidFill>
                <a:latin typeface="Calibri" charset="0"/>
                <a:ea typeface="MS PGothic" charset="0"/>
              </a:rPr>
              <a:t> and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toolkit. </a:t>
            </a:r>
          </a:p>
          <a:p>
            <a:pPr eaLnBrk="1" hangingPunct="1">
              <a:spcBef>
                <a:spcPct val="0"/>
              </a:spcBef>
              <a:defRPr/>
            </a:pPr>
            <a:endParaRPr lang="en-US" b="0" i="0" baseline="0" dirty="0" smtClean="0">
              <a:solidFill>
                <a:srgbClr val="000000"/>
              </a:solidFill>
              <a:latin typeface="Calibri" charset="0"/>
              <a:ea typeface="MS PGothic" charset="0"/>
            </a:endParaRPr>
          </a:p>
          <a:p>
            <a:pPr eaLnBrk="1" hangingPunct="1">
              <a:spcBef>
                <a:spcPct val="0"/>
              </a:spcBef>
              <a:defRPr/>
            </a:pPr>
            <a:r>
              <a:rPr lang="en-US" b="0" i="0" baseline="0" dirty="0" smtClean="0">
                <a:solidFill>
                  <a:srgbClr val="000000"/>
                </a:solidFill>
                <a:latin typeface="Calibri" charset="0"/>
                <a:ea typeface="MS PGothic" charset="0"/>
              </a:rPr>
              <a:t>Be sure to distribute hard copies of both </a:t>
            </a:r>
            <a:r>
              <a:rPr lang="en-US" b="0" i="1" baseline="0" dirty="0" smtClean="0">
                <a:solidFill>
                  <a:srgbClr val="000000"/>
                </a:solidFill>
                <a:latin typeface="Calibri" charset="0"/>
                <a:ea typeface="MS PGothic" charset="0"/>
              </a:rPr>
              <a:t>Focus on Native Communities</a:t>
            </a:r>
            <a:r>
              <a:rPr lang="en-US" b="0" i="0" baseline="0" dirty="0" smtClean="0">
                <a:solidFill>
                  <a:srgbClr val="000000"/>
                </a:solidFill>
                <a:latin typeface="Calibri" charset="0"/>
                <a:ea typeface="MS PGothic" charset="0"/>
              </a:rPr>
              <a:t> and the </a:t>
            </a:r>
            <a:r>
              <a:rPr lang="en-US" b="0" i="1" baseline="0" dirty="0" smtClean="0">
                <a:solidFill>
                  <a:srgbClr val="000000"/>
                </a:solidFill>
                <a:latin typeface="Calibri" charset="0"/>
                <a:ea typeface="MS PGothic" charset="0"/>
              </a:rPr>
              <a:t>Your Money, Your Goals </a:t>
            </a:r>
            <a:r>
              <a:rPr lang="en-US" b="0" i="0" baseline="0" dirty="0" smtClean="0">
                <a:solidFill>
                  <a:srgbClr val="000000"/>
                </a:solidFill>
                <a:latin typeface="Calibri" charset="0"/>
                <a:ea typeface="MS PGothic" charset="0"/>
              </a:rPr>
              <a:t>toolkit. You can distribute complete copies or excerpts based on your objectives for the training.  The full suite of Your Money, Your Goals materials is available at https://www.consumerfinance.gov/your-money-your-goals, and that page includes an order form for hard copies of some materials.</a:t>
            </a:r>
          </a:p>
          <a:p>
            <a:pPr eaLnBrk="1" hangingPunct="1">
              <a:spcBef>
                <a:spcPct val="0"/>
              </a:spcBef>
              <a:defRPr/>
            </a:pPr>
            <a:endParaRPr lang="en-US" b="0" i="0" baseline="0" dirty="0" smtClean="0">
              <a:solidFill>
                <a:srgbClr val="000000"/>
              </a:solidFill>
              <a:latin typeface="Calibri" charset="0"/>
              <a:ea typeface="MS PGothic" charset="0"/>
            </a:endParaRPr>
          </a:p>
          <a:p>
            <a:pPr eaLnBrk="1" hangingPunct="1">
              <a:spcBef>
                <a:spcPct val="0"/>
              </a:spcBef>
              <a:defRPr/>
            </a:pPr>
            <a:endParaRPr lang="en-US" b="0" dirty="0">
              <a:solidFill>
                <a:srgbClr val="000000"/>
              </a:solidFill>
              <a:latin typeface="Calibri" charset="0"/>
              <a:ea typeface="MS PGothic"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Georgia" charset="0"/>
                <a:ea typeface="MS PGothic" charset="0"/>
                <a:cs typeface="MS PGothic" charset="0"/>
              </a:defRPr>
            </a:lvl1pPr>
            <a:lvl2pPr marL="690278" indent="-265491">
              <a:defRPr sz="2200">
                <a:solidFill>
                  <a:schemeClr val="tx1"/>
                </a:solidFill>
                <a:latin typeface="Georgia" charset="0"/>
                <a:ea typeface="MS PGothic" charset="0"/>
                <a:cs typeface="MS PGothic" charset="0"/>
              </a:defRPr>
            </a:lvl2pPr>
            <a:lvl3pPr marL="1061965" indent="-212393">
              <a:defRPr sz="2200">
                <a:solidFill>
                  <a:schemeClr val="tx1"/>
                </a:solidFill>
                <a:latin typeface="Georgia" charset="0"/>
                <a:ea typeface="MS PGothic" charset="0"/>
                <a:cs typeface="MS PGothic" charset="0"/>
              </a:defRPr>
            </a:lvl3pPr>
            <a:lvl4pPr marL="1486751" indent="-212393">
              <a:defRPr sz="2200">
                <a:solidFill>
                  <a:schemeClr val="tx1"/>
                </a:solidFill>
                <a:latin typeface="Georgia" charset="0"/>
                <a:ea typeface="MS PGothic" charset="0"/>
                <a:cs typeface="MS PGothic" charset="0"/>
              </a:defRPr>
            </a:lvl4pPr>
            <a:lvl5pPr marL="1911537" indent="-212393">
              <a:defRPr sz="2200">
                <a:solidFill>
                  <a:schemeClr val="tx1"/>
                </a:solidFill>
                <a:latin typeface="Georgia" charset="0"/>
                <a:ea typeface="MS PGothic" charset="0"/>
                <a:cs typeface="MS PGothic" charset="0"/>
              </a:defRPr>
            </a:lvl5pPr>
            <a:lvl6pPr marL="2336323" indent="-212393" eaLnBrk="0" fontAlgn="base" hangingPunct="0">
              <a:spcBef>
                <a:spcPct val="0"/>
              </a:spcBef>
              <a:spcAft>
                <a:spcPct val="0"/>
              </a:spcAft>
              <a:defRPr sz="2200">
                <a:solidFill>
                  <a:schemeClr val="tx1"/>
                </a:solidFill>
                <a:latin typeface="Georgia" charset="0"/>
                <a:ea typeface="MS PGothic" charset="0"/>
                <a:cs typeface="MS PGothic" charset="0"/>
              </a:defRPr>
            </a:lvl6pPr>
            <a:lvl7pPr marL="2761109" indent="-212393" eaLnBrk="0" fontAlgn="base" hangingPunct="0">
              <a:spcBef>
                <a:spcPct val="0"/>
              </a:spcBef>
              <a:spcAft>
                <a:spcPct val="0"/>
              </a:spcAft>
              <a:defRPr sz="2200">
                <a:solidFill>
                  <a:schemeClr val="tx1"/>
                </a:solidFill>
                <a:latin typeface="Georgia" charset="0"/>
                <a:ea typeface="MS PGothic" charset="0"/>
                <a:cs typeface="MS PGothic" charset="0"/>
              </a:defRPr>
            </a:lvl7pPr>
            <a:lvl8pPr marL="3185895" indent="-212393" eaLnBrk="0" fontAlgn="base" hangingPunct="0">
              <a:spcBef>
                <a:spcPct val="0"/>
              </a:spcBef>
              <a:spcAft>
                <a:spcPct val="0"/>
              </a:spcAft>
              <a:defRPr sz="2200">
                <a:solidFill>
                  <a:schemeClr val="tx1"/>
                </a:solidFill>
                <a:latin typeface="Georgia" charset="0"/>
                <a:ea typeface="MS PGothic" charset="0"/>
                <a:cs typeface="MS PGothic" charset="0"/>
              </a:defRPr>
            </a:lvl8pPr>
            <a:lvl9pPr marL="3610681" indent="-212393" eaLnBrk="0" fontAlgn="base" hangingPunct="0">
              <a:spcBef>
                <a:spcPct val="0"/>
              </a:spcBef>
              <a:spcAft>
                <a:spcPct val="0"/>
              </a:spcAft>
              <a:defRPr sz="2200">
                <a:solidFill>
                  <a:schemeClr val="tx1"/>
                </a:solidFill>
                <a:latin typeface="Georgia" charset="0"/>
                <a:ea typeface="MS PGothic" charset="0"/>
                <a:cs typeface="MS PGothic" charset="0"/>
              </a:defRPr>
            </a:lvl9pPr>
          </a:lstStyle>
          <a:p>
            <a:fld id="{49B4FB75-765A-F94D-A11F-1DA7A5243364}" type="slidenum">
              <a:rPr lang="en-US" sz="1200">
                <a:latin typeface="Calibri" charset="0"/>
              </a:rPr>
              <a:pPr/>
              <a:t>1</a:t>
            </a:fld>
            <a:endParaRPr lang="en-US" sz="1200" dirty="0">
              <a:latin typeface="Calibri" charset="0"/>
            </a:endParaRPr>
          </a:p>
        </p:txBody>
      </p:sp>
    </p:spTree>
    <p:extLst>
      <p:ext uri="{BB962C8B-B14F-4D97-AF65-F5344CB8AC3E}">
        <p14:creationId xmlns:p14="http://schemas.microsoft.com/office/powerpoint/2010/main" val="1178242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b="1" u="none" dirty="0" smtClean="0">
                <a:solidFill>
                  <a:srgbClr val="000000"/>
                </a:solidFill>
                <a:latin typeface="Calibri" charset="0"/>
                <a:ea typeface="MS PGothic" charset="0"/>
              </a:rPr>
              <a:t>Presentation</a:t>
            </a:r>
          </a:p>
          <a:p>
            <a:pPr eaLnBrk="1" hangingPunct="1">
              <a:spcBef>
                <a:spcPct val="0"/>
              </a:spcBef>
              <a:defRPr/>
            </a:pPr>
            <a:endParaRPr lang="en-US" b="1" u="sng" dirty="0" smtClean="0">
              <a:solidFill>
                <a:srgbClr val="000000"/>
              </a:solidFill>
              <a:ea typeface="MS PGothic" charset="0"/>
            </a:endParaRPr>
          </a:p>
          <a:p>
            <a:pPr marL="165261" indent="-165261" eaLnBrk="1" hangingPunct="1">
              <a:spcBef>
                <a:spcPct val="0"/>
              </a:spcBef>
              <a:buFont typeface="Arial"/>
              <a:buChar char="•"/>
              <a:defRPr/>
            </a:pPr>
            <a:r>
              <a:rPr lang="en-US" dirty="0" smtClean="0">
                <a:solidFill>
                  <a:srgbClr val="000000"/>
                </a:solidFill>
                <a:ea typeface="MS PGothic" charset="0"/>
              </a:rPr>
              <a:t>Explain the two audiences the toolkit and</a:t>
            </a:r>
            <a:r>
              <a:rPr lang="en-US" baseline="0" dirty="0" smtClean="0">
                <a:solidFill>
                  <a:srgbClr val="000000"/>
                </a:solidFill>
                <a:ea typeface="MS PGothic" charset="0"/>
              </a:rPr>
              <a:t> Focus on Native Communities </a:t>
            </a:r>
            <a:r>
              <a:rPr lang="en-US" dirty="0" smtClean="0">
                <a:solidFill>
                  <a:srgbClr val="000000"/>
                </a:solidFill>
                <a:ea typeface="MS PGothic" charset="0"/>
              </a:rPr>
              <a:t>was designed to serve:</a:t>
            </a:r>
          </a:p>
          <a:p>
            <a:pPr marL="1046651" lvl="2" indent="-165261">
              <a:buFont typeface="Arial"/>
              <a:buChar char="•"/>
              <a:defRPr/>
            </a:pPr>
            <a:r>
              <a:rPr lang="en-US" dirty="0" smtClean="0"/>
              <a:t>Case managers, frontline staff, and volunteers in tribal social services or other nonprofit and government agencies that want to:</a:t>
            </a:r>
          </a:p>
          <a:p>
            <a:pPr marL="1487346" lvl="3" indent="-165261">
              <a:buFont typeface="Arial"/>
              <a:buChar char="•"/>
              <a:defRPr/>
            </a:pPr>
            <a:r>
              <a:rPr lang="en-US" dirty="0" smtClean="0"/>
              <a:t>Help financially empower the people they serve.</a:t>
            </a:r>
          </a:p>
          <a:p>
            <a:pPr marL="1487346" lvl="3" indent="-165261">
              <a:buFont typeface="Arial"/>
              <a:buChar char="•"/>
              <a:defRPr/>
            </a:pPr>
            <a:r>
              <a:rPr lang="en-US" dirty="0" smtClean="0"/>
              <a:t>Strengthen their own financial knowledge and skill.</a:t>
            </a:r>
          </a:p>
          <a:p>
            <a:pPr marL="1322085" lvl="3">
              <a:defRPr/>
            </a:pPr>
            <a:endParaRPr lang="en-US" dirty="0" smtClean="0"/>
          </a:p>
          <a:p>
            <a:pPr marL="1046651" lvl="2" indent="-165261">
              <a:buFont typeface="Arial"/>
              <a:buChar char="•"/>
              <a:defRPr/>
            </a:pPr>
            <a:r>
              <a:rPr lang="en-US" dirty="0" smtClean="0"/>
              <a:t>Community members that may want or need financial empowerment information, skill-building opportunities, and tools to solve their immediate challenges or reach their goals.</a:t>
            </a:r>
          </a:p>
          <a:p>
            <a:pPr lvl="2" eaLnBrk="1" hangingPunct="1">
              <a:spcBef>
                <a:spcPct val="0"/>
              </a:spcBef>
              <a:defRPr/>
            </a:pPr>
            <a:endParaRPr lang="en-US" b="1" i="1" u="sng" dirty="0" smtClean="0">
              <a:solidFill>
                <a:srgbClr val="000000"/>
              </a:solidFill>
            </a:endParaRPr>
          </a:p>
          <a:p>
            <a:pPr>
              <a:defRPr/>
            </a:pPr>
            <a:endParaRPr lang="en-US" dirty="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6C3B3131-D70A-C547-BFCF-ACBF16753A3F}" type="slidenum">
              <a:rPr lang="en-US" sz="1200">
                <a:latin typeface="Calibri" charset="0"/>
              </a:rPr>
              <a:pPr/>
              <a:t>10</a:t>
            </a:fld>
            <a:endParaRPr lang="en-US" sz="1200" dirty="0">
              <a:latin typeface="Calibri" charset="0"/>
            </a:endParaRPr>
          </a:p>
        </p:txBody>
      </p:sp>
    </p:spTree>
    <p:extLst>
      <p:ext uri="{BB962C8B-B14F-4D97-AF65-F5344CB8AC3E}">
        <p14:creationId xmlns:p14="http://schemas.microsoft.com/office/powerpoint/2010/main" val="274295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i="1" u="sng" dirty="0" smtClean="0">
              <a:solidFill>
                <a:srgbClr val="000000"/>
              </a:solidFill>
              <a:ea typeface="MS PGothic" charset="0"/>
            </a:endParaRPr>
          </a:p>
          <a:p>
            <a:pPr defTabSz="440695">
              <a:defRPr/>
            </a:pPr>
            <a:r>
              <a:rPr lang="en-US" b="1" u="none" dirty="0" smtClean="0">
                <a:solidFill>
                  <a:srgbClr val="000000"/>
                </a:solidFill>
                <a:latin typeface="Calibri" charset="0"/>
                <a:ea typeface="MS PGothic" charset="0"/>
              </a:rPr>
              <a:t>Presentation</a:t>
            </a:r>
            <a:endParaRPr lang="en-US" b="1" i="1" u="sng" dirty="0" smtClean="0">
              <a:solidFill>
                <a:srgbClr val="000000"/>
              </a:solidFill>
              <a:ea typeface="MS PGothic" charset="0"/>
            </a:endParaRPr>
          </a:p>
          <a:p>
            <a:endParaRPr lang="en-US" dirty="0" smtClean="0"/>
          </a:p>
          <a:p>
            <a:pPr marL="165261" indent="-165261">
              <a:buFont typeface="Arial"/>
              <a:buChar char="•"/>
            </a:pPr>
            <a:r>
              <a:rPr lang="en-US" dirty="0" smtClean="0"/>
              <a:t>Review the benefits of </a:t>
            </a:r>
            <a:r>
              <a:rPr lang="en-US" i="1" dirty="0" smtClean="0"/>
              <a:t>Your Money,</a:t>
            </a:r>
            <a:r>
              <a:rPr lang="en-US" i="1" baseline="0" dirty="0" smtClean="0"/>
              <a:t> Your Goals </a:t>
            </a:r>
            <a:r>
              <a:rPr lang="en-US" baseline="0" dirty="0" smtClean="0"/>
              <a:t>and </a:t>
            </a:r>
            <a:r>
              <a:rPr lang="en-US" i="1" baseline="0" dirty="0" smtClean="0"/>
              <a:t>Focus on Native Communities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11</a:t>
            </a:fld>
            <a:endParaRPr lang="en-US" dirty="0"/>
          </a:p>
        </p:txBody>
      </p:sp>
    </p:spTree>
    <p:extLst>
      <p:ext uri="{BB962C8B-B14F-4D97-AF65-F5344CB8AC3E}">
        <p14:creationId xmlns:p14="http://schemas.microsoft.com/office/powerpoint/2010/main" val="134675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i="1" u="sng" dirty="0" smtClean="0">
              <a:solidFill>
                <a:srgbClr val="000000"/>
              </a:solidFill>
              <a:ea typeface="MS PGothic" charset="0"/>
            </a:endParaRPr>
          </a:p>
          <a:p>
            <a:pPr defTabSz="440695">
              <a:defRPr/>
            </a:pPr>
            <a:r>
              <a:rPr lang="en-US" b="1" u="none" dirty="0" smtClean="0">
                <a:solidFill>
                  <a:srgbClr val="000000"/>
                </a:solidFill>
                <a:latin typeface="Calibri" charset="0"/>
                <a:ea typeface="MS PGothic" charset="0"/>
              </a:rPr>
              <a:t>Presentation</a:t>
            </a:r>
            <a:endParaRPr lang="en-US" b="1" i="1" u="sng" dirty="0" smtClean="0">
              <a:solidFill>
                <a:srgbClr val="000000"/>
              </a:solidFill>
              <a:ea typeface="MS PGothic" charset="0"/>
            </a:endParaRPr>
          </a:p>
          <a:p>
            <a:endParaRPr lang="en-US" dirty="0" smtClean="0"/>
          </a:p>
          <a:p>
            <a:pPr marL="165261" indent="-165261">
              <a:buFont typeface="Arial"/>
              <a:buChar char="•"/>
            </a:pPr>
            <a:r>
              <a:rPr lang="en-US" dirty="0" smtClean="0"/>
              <a:t>Review the benefits of </a:t>
            </a:r>
            <a:r>
              <a:rPr lang="en-US" i="1" dirty="0" smtClean="0"/>
              <a:t>Your Money,</a:t>
            </a:r>
            <a:r>
              <a:rPr lang="en-US" i="1" baseline="0" dirty="0" smtClean="0"/>
              <a:t> Your Goals </a:t>
            </a:r>
            <a:r>
              <a:rPr lang="en-US" baseline="0" dirty="0" smtClean="0"/>
              <a:t>and </a:t>
            </a:r>
            <a:r>
              <a:rPr lang="en-US" i="1" baseline="0" dirty="0" smtClean="0"/>
              <a:t>Focus on Native Communities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12</a:t>
            </a:fld>
            <a:endParaRPr lang="en-US" dirty="0"/>
          </a:p>
        </p:txBody>
      </p:sp>
    </p:spTree>
    <p:extLst>
      <p:ext uri="{BB962C8B-B14F-4D97-AF65-F5344CB8AC3E}">
        <p14:creationId xmlns:p14="http://schemas.microsoft.com/office/powerpoint/2010/main" val="201970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i="1" u="sng" dirty="0" smtClean="0">
              <a:solidFill>
                <a:srgbClr val="000000"/>
              </a:solidFill>
              <a:ea typeface="MS PGothic" charset="0"/>
            </a:endParaRPr>
          </a:p>
          <a:p>
            <a:pPr defTabSz="440695">
              <a:defRPr/>
            </a:pPr>
            <a:r>
              <a:rPr lang="en-US" b="1" u="none" dirty="0" smtClean="0">
                <a:solidFill>
                  <a:srgbClr val="000000"/>
                </a:solidFill>
                <a:latin typeface="Calibri" charset="0"/>
                <a:ea typeface="MS PGothic" charset="0"/>
              </a:rPr>
              <a:t>Presentation</a:t>
            </a:r>
            <a:endParaRPr lang="en-US" b="1" i="1" u="sng" dirty="0" smtClean="0">
              <a:solidFill>
                <a:srgbClr val="000000"/>
              </a:solidFill>
              <a:ea typeface="MS PGothic" charset="0"/>
            </a:endParaRPr>
          </a:p>
          <a:p>
            <a:endParaRPr lang="en-US" dirty="0" smtClean="0"/>
          </a:p>
          <a:p>
            <a:pPr marL="165261" indent="-165261">
              <a:buFont typeface="Arial"/>
              <a:buChar char="•"/>
            </a:pPr>
            <a:r>
              <a:rPr lang="en-US" dirty="0" smtClean="0"/>
              <a:t>Review the benefits of </a:t>
            </a:r>
            <a:r>
              <a:rPr lang="en-US" i="1" dirty="0" smtClean="0"/>
              <a:t>Your Money,</a:t>
            </a:r>
            <a:r>
              <a:rPr lang="en-US" i="1" baseline="0" dirty="0" smtClean="0"/>
              <a:t> Your Goals </a:t>
            </a:r>
            <a:r>
              <a:rPr lang="en-US" baseline="0" dirty="0" smtClean="0"/>
              <a:t>and </a:t>
            </a:r>
            <a:r>
              <a:rPr lang="en-US" i="1" baseline="0" dirty="0" smtClean="0"/>
              <a:t>Focus on Native Communities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13</a:t>
            </a:fld>
            <a:endParaRPr lang="en-US" dirty="0"/>
          </a:p>
        </p:txBody>
      </p:sp>
    </p:spTree>
    <p:extLst>
      <p:ext uri="{BB962C8B-B14F-4D97-AF65-F5344CB8AC3E}">
        <p14:creationId xmlns:p14="http://schemas.microsoft.com/office/powerpoint/2010/main" val="2353453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eaLnBrk="1" hangingPunct="1">
              <a:spcBef>
                <a:spcPct val="0"/>
              </a:spcBef>
              <a:defRPr/>
            </a:pPr>
            <a:endParaRPr lang="en-US" b="1" i="1" u="sng" dirty="0" smtClean="0">
              <a:solidFill>
                <a:srgbClr val="000000"/>
              </a:solidFill>
              <a:ea typeface="MS PGothic" charset="0"/>
            </a:endParaRPr>
          </a:p>
          <a:p>
            <a:pPr eaLnBrk="1" hangingPunct="1">
              <a:spcBef>
                <a:spcPct val="0"/>
              </a:spcBef>
              <a:defRPr/>
            </a:pPr>
            <a:r>
              <a:rPr lang="en-US" b="1" i="0" u="none" dirty="0" smtClean="0">
                <a:solidFill>
                  <a:srgbClr val="000000"/>
                </a:solidFill>
                <a:ea typeface="MS PGothic" charset="0"/>
              </a:rPr>
              <a:t>Presentation</a:t>
            </a:r>
            <a:endParaRPr lang="en-US" b="1" i="0" u="none" dirty="0">
              <a:solidFill>
                <a:srgbClr val="000000"/>
              </a:solidFill>
              <a:ea typeface="MS PGothic" charset="0"/>
            </a:endParaRPr>
          </a:p>
          <a:p>
            <a:pPr eaLnBrk="1" hangingPunct="1">
              <a:spcBef>
                <a:spcPct val="0"/>
              </a:spcBef>
              <a:defRPr/>
            </a:pPr>
            <a:endParaRPr lang="en-US" b="1" u="sng" dirty="0">
              <a:solidFill>
                <a:srgbClr val="000000"/>
              </a:solidFill>
              <a:ea typeface="MS PGothic" charset="0"/>
            </a:endParaRPr>
          </a:p>
          <a:p>
            <a:pPr marL="159295" indent="-159295" eaLnBrk="1" hangingPunct="1">
              <a:spcBef>
                <a:spcPct val="0"/>
              </a:spcBef>
              <a:buFont typeface="Arial"/>
              <a:buChar char="•"/>
              <a:defRPr/>
            </a:pPr>
            <a:r>
              <a:rPr lang="en-US" dirty="0">
                <a:solidFill>
                  <a:srgbClr val="000000"/>
                </a:solidFill>
                <a:ea typeface="MS PGothic" charset="0"/>
              </a:rPr>
              <a:t>Review organization of the toolkit using </a:t>
            </a:r>
            <a:r>
              <a:rPr lang="en-US" dirty="0" smtClean="0">
                <a:solidFill>
                  <a:srgbClr val="000000"/>
                </a:solidFill>
                <a:ea typeface="MS PGothic" charset="0"/>
              </a:rPr>
              <a:t>slide.  Explain that</a:t>
            </a:r>
            <a:r>
              <a:rPr lang="en-US" baseline="0" dirty="0" smtClean="0">
                <a:solidFill>
                  <a:srgbClr val="000000"/>
                </a:solidFill>
                <a:ea typeface="MS PGothic" charset="0"/>
              </a:rPr>
              <a:t> the toolkit has introductory modules.</a:t>
            </a:r>
            <a:endParaRPr lang="en-US" dirty="0">
              <a:solidFill>
                <a:srgbClr val="000000"/>
              </a:solidFill>
              <a:ea typeface="MS PGothic" charset="0"/>
            </a:endParaRPr>
          </a:p>
          <a:p>
            <a:pPr marL="168366" indent="-168366" eaLnBrk="1" fontAlgn="auto" hangingPunct="1">
              <a:spcBef>
                <a:spcPts val="0"/>
              </a:spcBef>
              <a:spcAft>
                <a:spcPts val="0"/>
              </a:spcAft>
              <a:buFont typeface="Arial"/>
              <a:buChar char="•"/>
              <a:defRPr/>
            </a:pPr>
            <a:r>
              <a:rPr lang="en-US" dirty="0" smtClean="0">
                <a:solidFill>
                  <a:srgbClr val="000000"/>
                </a:solidFill>
              </a:rPr>
              <a:t>Review the purpose of the toolkit</a:t>
            </a:r>
            <a:r>
              <a:rPr lang="en-US" b="1" dirty="0" smtClean="0">
                <a:solidFill>
                  <a:srgbClr val="000000"/>
                </a:solidFill>
              </a:rPr>
              <a:t>: </a:t>
            </a:r>
            <a:r>
              <a:rPr lang="en-US" b="1" i="1" u="sng" dirty="0" smtClean="0">
                <a:solidFill>
                  <a:srgbClr val="000000"/>
                </a:solidFill>
              </a:rPr>
              <a:t>The goal of Your Money, Your Goals is to improve client outcomes by making it easier for you as a case manager to help clients become more financially empowered.</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71B9995F-4E13-0A44-9EA9-CFC3A22B8EC0}" type="slidenum">
              <a:rPr lang="en-US" sz="1200">
                <a:latin typeface="Calibri" charset="0"/>
              </a:rPr>
              <a:pPr/>
              <a:t>14</a:t>
            </a:fld>
            <a:endParaRPr lang="en-US" sz="1200" dirty="0">
              <a:latin typeface="Calibri" charset="0"/>
            </a:endParaRPr>
          </a:p>
        </p:txBody>
      </p:sp>
    </p:spTree>
    <p:extLst>
      <p:ext uri="{BB962C8B-B14F-4D97-AF65-F5344CB8AC3E}">
        <p14:creationId xmlns:p14="http://schemas.microsoft.com/office/powerpoint/2010/main" val="2744648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eaLnBrk="1" hangingPunct="1">
              <a:spcBef>
                <a:spcPct val="0"/>
              </a:spcBef>
              <a:defRPr/>
            </a:pPr>
            <a:endParaRPr lang="en-US" b="1" i="1" u="sng" dirty="0" smtClean="0">
              <a:solidFill>
                <a:srgbClr val="000000"/>
              </a:solidFill>
              <a:ea typeface="MS PGothic" charset="0"/>
            </a:endParaRPr>
          </a:p>
          <a:p>
            <a:pPr eaLnBrk="1" hangingPunct="1">
              <a:spcBef>
                <a:spcPct val="0"/>
              </a:spcBef>
              <a:defRPr/>
            </a:pPr>
            <a:r>
              <a:rPr lang="en-US" b="1" i="0" u="none" dirty="0" smtClean="0">
                <a:solidFill>
                  <a:srgbClr val="000000"/>
                </a:solidFill>
                <a:ea typeface="MS PGothic" charset="0"/>
              </a:rPr>
              <a:t>Presentation</a:t>
            </a:r>
          </a:p>
          <a:p>
            <a:pPr eaLnBrk="1" hangingPunct="1">
              <a:spcBef>
                <a:spcPct val="0"/>
              </a:spcBef>
              <a:defRPr/>
            </a:pPr>
            <a:endParaRPr lang="en-US" b="1" u="sng" dirty="0">
              <a:solidFill>
                <a:srgbClr val="000000"/>
              </a:solidFill>
              <a:ea typeface="MS PGothic" charset="0"/>
            </a:endParaRPr>
          </a:p>
          <a:p>
            <a:pPr marL="159295" indent="-159295" eaLnBrk="1" hangingPunct="1">
              <a:spcBef>
                <a:spcPct val="0"/>
              </a:spcBef>
              <a:buFont typeface="Arial"/>
              <a:buChar char="•"/>
              <a:defRPr/>
            </a:pPr>
            <a:r>
              <a:rPr lang="en-US" b="0" i="0" u="none" dirty="0" smtClean="0">
                <a:solidFill>
                  <a:srgbClr val="000000"/>
                </a:solidFill>
                <a:ea typeface="MS PGothic" charset="0"/>
              </a:rPr>
              <a:t>Show</a:t>
            </a:r>
            <a:r>
              <a:rPr lang="en-US" b="0" i="0" u="none" baseline="0" dirty="0" smtClean="0">
                <a:solidFill>
                  <a:srgbClr val="000000"/>
                </a:solidFill>
                <a:ea typeface="MS PGothic" charset="0"/>
              </a:rPr>
              <a:t> how each section of the toolkit has tools within it.  For example, in the </a:t>
            </a:r>
            <a:r>
              <a:rPr lang="en-US" b="1" i="0" u="none" baseline="0" dirty="0" smtClean="0">
                <a:solidFill>
                  <a:srgbClr val="000000"/>
                </a:solidFill>
                <a:ea typeface="MS PGothic" charset="0"/>
              </a:rPr>
              <a:t>Introduction to the toolkit </a:t>
            </a:r>
            <a:r>
              <a:rPr lang="en-US" b="0" i="0" u="none" baseline="0" dirty="0" smtClean="0">
                <a:solidFill>
                  <a:srgbClr val="000000"/>
                </a:solidFill>
                <a:ea typeface="MS PGothic" charset="0"/>
              </a:rPr>
              <a:t> there are two tools:  Financial empowerment checklist and financial empowerment self-assessment.</a:t>
            </a:r>
          </a:p>
          <a:p>
            <a:pPr marL="159295" indent="-159295" eaLnBrk="1" hangingPunct="1">
              <a:spcBef>
                <a:spcPct val="0"/>
              </a:spcBef>
              <a:buFont typeface="Arial"/>
              <a:buChar char="•"/>
              <a:defRPr/>
            </a:pPr>
            <a:r>
              <a:rPr lang="en-US" b="0" i="0" u="none" baseline="0" dirty="0" smtClean="0">
                <a:solidFill>
                  <a:srgbClr val="000000"/>
                </a:solidFill>
                <a:ea typeface="MS PGothic" charset="0"/>
              </a:rPr>
              <a:t>Explain that these tools are not repeated in Focus on Native Communities.  You can use these tools as well as the new tools in Focus on Native Communities.</a:t>
            </a:r>
            <a:endParaRPr lang="en-US" b="1" i="1" u="sng" dirty="0" smtClean="0">
              <a:solidFill>
                <a:srgbClr val="000000"/>
              </a:solidFill>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AF22D617-1A8D-5E4E-A404-2295806E72E8}" type="slidenum">
              <a:rPr lang="en-US" sz="1200">
                <a:latin typeface="Calibri" charset="0"/>
              </a:rPr>
              <a:pPr/>
              <a:t>15</a:t>
            </a:fld>
            <a:endParaRPr lang="en-US" sz="1200" dirty="0">
              <a:latin typeface="Calibri" charset="0"/>
            </a:endParaRPr>
          </a:p>
        </p:txBody>
      </p:sp>
    </p:spTree>
    <p:extLst>
      <p:ext uri="{BB962C8B-B14F-4D97-AF65-F5344CB8AC3E}">
        <p14:creationId xmlns:p14="http://schemas.microsoft.com/office/powerpoint/2010/main" val="138914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eaLnBrk="1" fontAlgn="auto" hangingPunct="1">
              <a:spcBef>
                <a:spcPts val="0"/>
              </a:spcBef>
              <a:spcAft>
                <a:spcPts val="0"/>
              </a:spcAft>
              <a:defRPr/>
            </a:pPr>
            <a:endParaRPr lang="en-US" b="1" u="sng" dirty="0" smtClean="0">
              <a:solidFill>
                <a:srgbClr val="000000"/>
              </a:solidFill>
              <a:ea typeface="+mn-ea"/>
              <a:cs typeface="+mn-cs"/>
            </a:endParaRPr>
          </a:p>
          <a:p>
            <a:pPr eaLnBrk="1" hangingPunct="1">
              <a:spcBef>
                <a:spcPct val="0"/>
              </a:spcBef>
              <a:defRPr/>
            </a:pPr>
            <a:r>
              <a:rPr lang="en-US" b="1" dirty="0" smtClean="0">
                <a:solidFill>
                  <a:srgbClr val="000000"/>
                </a:solidFill>
                <a:ea typeface="ＭＳ Ｐゴシック" charset="0"/>
                <a:cs typeface="+mn-cs"/>
              </a:rPr>
              <a:t>Presentation</a:t>
            </a:r>
          </a:p>
          <a:p>
            <a:pPr eaLnBrk="1" hangingPunct="1">
              <a:spcBef>
                <a:spcPct val="0"/>
              </a:spcBef>
              <a:defRPr/>
            </a:pPr>
            <a:endParaRPr lang="en-US" b="1" u="sng" dirty="0" smtClean="0">
              <a:solidFill>
                <a:srgbClr val="000000"/>
              </a:solidFill>
              <a:ea typeface="+mn-ea"/>
              <a:cs typeface="+mn-cs"/>
            </a:endParaRPr>
          </a:p>
          <a:p>
            <a:pPr marL="168366" indent="-168366" eaLnBrk="1" fontAlgn="auto" hangingPunct="1">
              <a:spcBef>
                <a:spcPts val="0"/>
              </a:spcBef>
              <a:spcAft>
                <a:spcPts val="0"/>
              </a:spcAft>
              <a:buFont typeface="Arial"/>
              <a:buChar char="•"/>
              <a:defRPr/>
            </a:pPr>
            <a:r>
              <a:rPr lang="en-US" dirty="0" smtClean="0">
                <a:solidFill>
                  <a:srgbClr val="000000"/>
                </a:solidFill>
                <a:ea typeface="+mn-ea"/>
                <a:cs typeface="+mn-cs"/>
              </a:rPr>
              <a:t>Review the content modules.</a:t>
            </a:r>
          </a:p>
          <a:p>
            <a:pPr eaLnBrk="1" fontAlgn="auto" hangingPunct="1">
              <a:spcBef>
                <a:spcPts val="0"/>
              </a:spcBef>
              <a:spcAft>
                <a:spcPts val="0"/>
              </a:spcAft>
              <a:defRPr/>
            </a:pPr>
            <a:endParaRPr lang="en-US" b="1" i="1" u="sng" dirty="0" smtClean="0">
              <a:solidFill>
                <a:srgbClr val="000000"/>
              </a:solidFill>
              <a:ea typeface="+mn-ea"/>
              <a:cs typeface="+mn-cs"/>
            </a:endParaRPr>
          </a:p>
          <a:p>
            <a:pPr eaLnBrk="1" fontAlgn="auto" hangingPunct="1">
              <a:spcBef>
                <a:spcPts val="0"/>
              </a:spcBef>
              <a:spcAft>
                <a:spcPts val="0"/>
              </a:spcAft>
              <a:defRPr/>
            </a:pPr>
            <a:endParaRPr lang="en-US" u="sng" dirty="0">
              <a:ea typeface="+mn-ea"/>
              <a:cs typeface="+mn-cs"/>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A44CC57E-8023-1E4C-BFFB-AA6AD78D369A}" type="slidenum">
              <a:rPr lang="en-US" sz="1200">
                <a:latin typeface="Calibri" charset="0"/>
              </a:rPr>
              <a:pPr/>
              <a:t>16</a:t>
            </a:fld>
            <a:endParaRPr lang="en-US" sz="1200" dirty="0">
              <a:latin typeface="Calibri" charset="0"/>
            </a:endParaRPr>
          </a:p>
        </p:txBody>
      </p:sp>
    </p:spTree>
    <p:extLst>
      <p:ext uri="{BB962C8B-B14F-4D97-AF65-F5344CB8AC3E}">
        <p14:creationId xmlns:p14="http://schemas.microsoft.com/office/powerpoint/2010/main" val="3197762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eaLnBrk="1" fontAlgn="auto" hangingPunct="1">
              <a:spcBef>
                <a:spcPts val="0"/>
              </a:spcBef>
              <a:spcAft>
                <a:spcPts val="0"/>
              </a:spcAft>
              <a:defRPr/>
            </a:pPr>
            <a:endParaRPr lang="en-US" b="1" u="sng" dirty="0" smtClean="0">
              <a:solidFill>
                <a:srgbClr val="000000"/>
              </a:solidFill>
              <a:ea typeface="+mn-ea"/>
              <a:cs typeface="+mn-cs"/>
            </a:endParaRPr>
          </a:p>
          <a:p>
            <a:pPr eaLnBrk="1" hangingPunct="1">
              <a:spcBef>
                <a:spcPct val="0"/>
              </a:spcBef>
              <a:defRPr/>
            </a:pPr>
            <a:r>
              <a:rPr lang="en-US" b="1" dirty="0" smtClean="0">
                <a:solidFill>
                  <a:srgbClr val="000000"/>
                </a:solidFill>
                <a:ea typeface="ＭＳ Ｐゴシック" charset="0"/>
                <a:cs typeface="+mn-cs"/>
              </a:rPr>
              <a:t>Presentation</a:t>
            </a:r>
          </a:p>
          <a:p>
            <a:pPr eaLnBrk="1" hangingPunct="1">
              <a:spcBef>
                <a:spcPct val="0"/>
              </a:spcBef>
              <a:defRPr/>
            </a:pPr>
            <a:endParaRPr lang="en-US" b="1" u="sng" dirty="0" smtClean="0">
              <a:solidFill>
                <a:srgbClr val="000000"/>
              </a:solidFill>
              <a:ea typeface="+mn-ea"/>
              <a:cs typeface="+mn-cs"/>
            </a:endParaRPr>
          </a:p>
          <a:p>
            <a:pPr marL="168366" indent="-168366" eaLnBrk="1" fontAlgn="auto" hangingPunct="1">
              <a:spcBef>
                <a:spcPts val="0"/>
              </a:spcBef>
              <a:spcAft>
                <a:spcPts val="0"/>
              </a:spcAft>
              <a:buFont typeface="Arial"/>
              <a:buChar char="•"/>
              <a:defRPr/>
            </a:pPr>
            <a:r>
              <a:rPr lang="en-US" dirty="0" smtClean="0">
                <a:solidFill>
                  <a:srgbClr val="000000"/>
                </a:solidFill>
                <a:ea typeface="+mn-ea"/>
                <a:cs typeface="+mn-cs"/>
              </a:rPr>
              <a:t>Explain that this shows each content module with the tools are that included in the module.</a:t>
            </a:r>
          </a:p>
          <a:p>
            <a:pPr marL="168366" indent="-168366" eaLnBrk="1" fontAlgn="auto" hangingPunct="1">
              <a:spcBef>
                <a:spcPts val="0"/>
              </a:spcBef>
              <a:spcAft>
                <a:spcPts val="0"/>
              </a:spcAft>
              <a:buFont typeface="Arial"/>
              <a:buChar char="•"/>
              <a:defRPr/>
            </a:pPr>
            <a:endParaRPr lang="en-US" dirty="0" smtClean="0">
              <a:solidFill>
                <a:srgbClr val="000000"/>
              </a:solidFill>
              <a:ea typeface="+mn-ea"/>
              <a:cs typeface="+mn-cs"/>
            </a:endParaRPr>
          </a:p>
          <a:p>
            <a:pPr eaLnBrk="1" fontAlgn="auto" hangingPunct="1">
              <a:spcBef>
                <a:spcPts val="0"/>
              </a:spcBef>
              <a:spcAft>
                <a:spcPts val="0"/>
              </a:spcAft>
              <a:defRPr/>
            </a:pPr>
            <a:endParaRPr lang="en-US" b="1" i="1" u="sng" dirty="0" smtClean="0">
              <a:solidFill>
                <a:srgbClr val="000000"/>
              </a:solidFill>
              <a:ea typeface="+mn-ea"/>
              <a:cs typeface="+mn-cs"/>
            </a:endParaRPr>
          </a:p>
          <a:p>
            <a:pPr marL="168366" indent="-168366" eaLnBrk="1" fontAlgn="auto" hangingPunct="1">
              <a:spcBef>
                <a:spcPts val="0"/>
              </a:spcBef>
              <a:spcAft>
                <a:spcPts val="0"/>
              </a:spcAft>
              <a:buFont typeface="Arial"/>
              <a:buChar char="•"/>
              <a:defRPr/>
            </a:pPr>
            <a:endParaRPr lang="en-US" b="1" i="1" u="sng" dirty="0" smtClean="0">
              <a:solidFill>
                <a:srgbClr val="000000"/>
              </a:solidFill>
              <a:ea typeface="+mn-ea"/>
              <a:cs typeface="+mn-cs"/>
            </a:endParaRPr>
          </a:p>
          <a:p>
            <a:pPr eaLnBrk="1" fontAlgn="auto" hangingPunct="1">
              <a:spcBef>
                <a:spcPts val="0"/>
              </a:spcBef>
              <a:spcAft>
                <a:spcPts val="0"/>
              </a:spcAft>
              <a:defRPr/>
            </a:pPr>
            <a:endParaRPr lang="en-US" u="sng" dirty="0">
              <a:ea typeface="+mn-ea"/>
              <a:cs typeface="+mn-cs"/>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0FD028A6-E05C-4A4A-8859-F68C2C5AC982}" type="slidenum">
              <a:rPr lang="en-US" sz="1200">
                <a:latin typeface="Calibri" charset="0"/>
              </a:rPr>
              <a:pPr/>
              <a:t>17</a:t>
            </a:fld>
            <a:endParaRPr lang="en-US" sz="1200" dirty="0">
              <a:latin typeface="Calibri" charset="0"/>
            </a:endParaRPr>
          </a:p>
        </p:txBody>
      </p:sp>
    </p:spTree>
    <p:extLst>
      <p:ext uri="{BB962C8B-B14F-4D97-AF65-F5344CB8AC3E}">
        <p14:creationId xmlns:p14="http://schemas.microsoft.com/office/powerpoint/2010/main" val="368780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eaLnBrk="1" fontAlgn="auto" hangingPunct="1">
              <a:spcBef>
                <a:spcPts val="0"/>
              </a:spcBef>
              <a:spcAft>
                <a:spcPts val="0"/>
              </a:spcAft>
              <a:defRPr/>
            </a:pPr>
            <a:endParaRPr lang="en-US" b="1" u="sng" dirty="0" smtClean="0">
              <a:solidFill>
                <a:srgbClr val="000000"/>
              </a:solidFill>
              <a:ea typeface="+mn-ea"/>
              <a:cs typeface="+mn-cs"/>
            </a:endParaRPr>
          </a:p>
          <a:p>
            <a:pPr eaLnBrk="1" hangingPunct="1">
              <a:spcBef>
                <a:spcPct val="0"/>
              </a:spcBef>
              <a:defRPr/>
            </a:pPr>
            <a:r>
              <a:rPr lang="en-US" b="1" dirty="0" smtClean="0">
                <a:solidFill>
                  <a:srgbClr val="000000"/>
                </a:solidFill>
                <a:ea typeface="ＭＳ Ｐゴシック" charset="0"/>
                <a:cs typeface="+mn-cs"/>
              </a:rPr>
              <a:t>Presentation</a:t>
            </a:r>
          </a:p>
          <a:p>
            <a:pPr eaLnBrk="1" hangingPunct="1">
              <a:spcBef>
                <a:spcPct val="0"/>
              </a:spcBef>
              <a:defRPr/>
            </a:pPr>
            <a:endParaRPr lang="en-US" b="1" u="sng" dirty="0" smtClean="0">
              <a:solidFill>
                <a:srgbClr val="000000"/>
              </a:solidFill>
              <a:ea typeface="+mn-ea"/>
              <a:cs typeface="+mn-cs"/>
            </a:endParaRPr>
          </a:p>
          <a:p>
            <a:pPr marL="165261" indent="-165261" eaLnBrk="1" fontAlgn="auto" hangingPunct="1">
              <a:spcBef>
                <a:spcPts val="0"/>
              </a:spcBef>
              <a:spcAft>
                <a:spcPts val="0"/>
              </a:spcAft>
              <a:buFont typeface="Arial"/>
              <a:buChar char="•"/>
              <a:defRPr/>
            </a:pPr>
            <a:r>
              <a:rPr lang="en-US" dirty="0" smtClean="0">
                <a:solidFill>
                  <a:srgbClr val="000000"/>
                </a:solidFill>
              </a:rPr>
              <a:t>Explain that this shows each content module with the tools are that included in the module.</a:t>
            </a:r>
          </a:p>
          <a:p>
            <a:pPr marL="165261" indent="-165261" eaLnBrk="1" fontAlgn="auto" hangingPunct="1">
              <a:spcBef>
                <a:spcPts val="0"/>
              </a:spcBef>
              <a:spcAft>
                <a:spcPts val="0"/>
              </a:spcAft>
              <a:buFont typeface="Arial"/>
              <a:buChar char="•"/>
              <a:defRPr/>
            </a:pPr>
            <a:endParaRPr lang="en-US" dirty="0" smtClean="0">
              <a:solidFill>
                <a:srgbClr val="000000"/>
              </a:solidFill>
              <a:ea typeface="+mn-ea"/>
              <a:cs typeface="+mn-cs"/>
            </a:endParaRPr>
          </a:p>
          <a:p>
            <a:pPr marL="168366" indent="-168366" eaLnBrk="1" fontAlgn="auto" hangingPunct="1">
              <a:spcBef>
                <a:spcPts val="0"/>
              </a:spcBef>
              <a:spcAft>
                <a:spcPts val="0"/>
              </a:spcAft>
              <a:buFont typeface="Arial"/>
              <a:buChar char="•"/>
              <a:defRPr/>
            </a:pPr>
            <a:endParaRPr lang="en-US" dirty="0">
              <a:solidFill>
                <a:srgbClr val="000000"/>
              </a:solidFill>
            </a:endParaRPr>
          </a:p>
          <a:p>
            <a:pPr marL="168366" indent="-168366" eaLnBrk="1" fontAlgn="auto" hangingPunct="1">
              <a:spcBef>
                <a:spcPts val="0"/>
              </a:spcBef>
              <a:spcAft>
                <a:spcPts val="0"/>
              </a:spcAft>
              <a:buFont typeface="Arial"/>
              <a:buChar char="•"/>
              <a:defRPr/>
            </a:pPr>
            <a:r>
              <a:rPr lang="en-US" dirty="0">
                <a:solidFill>
                  <a:srgbClr val="000000"/>
                </a:solidFill>
              </a:rPr>
              <a:t>Explain that dealing with debt is important in Native Communities.  The tools associated with debt are NOT in Focus on Native Communities, but they can be easily </a:t>
            </a:r>
            <a:r>
              <a:rPr lang="en-US" dirty="0" smtClean="0">
                <a:solidFill>
                  <a:srgbClr val="FF0000"/>
                </a:solidFill>
              </a:rPr>
              <a:t>referenced</a:t>
            </a:r>
            <a:r>
              <a:rPr lang="en-US" dirty="0" smtClean="0">
                <a:solidFill>
                  <a:srgbClr val="000000"/>
                </a:solidFill>
              </a:rPr>
              <a:t> </a:t>
            </a:r>
            <a:r>
              <a:rPr lang="en-US" dirty="0">
                <a:solidFill>
                  <a:srgbClr val="000000"/>
                </a:solidFill>
              </a:rPr>
              <a:t>in </a:t>
            </a:r>
            <a:r>
              <a:rPr lang="en-US" i="1" dirty="0">
                <a:solidFill>
                  <a:srgbClr val="000000"/>
                </a:solidFill>
              </a:rPr>
              <a:t>Your Money, Your Goals</a:t>
            </a:r>
            <a:r>
              <a:rPr lang="en-US" dirty="0">
                <a:solidFill>
                  <a:srgbClr val="000000"/>
                </a:solidFill>
              </a:rPr>
              <a:t>.  Ideally, both resources are used together.</a:t>
            </a:r>
          </a:p>
          <a:p>
            <a:pPr marL="168366" indent="-168366" eaLnBrk="1" fontAlgn="auto" hangingPunct="1">
              <a:spcBef>
                <a:spcPts val="0"/>
              </a:spcBef>
              <a:spcAft>
                <a:spcPts val="0"/>
              </a:spcAft>
              <a:buFont typeface="Arial"/>
              <a:buChar char="•"/>
              <a:defRPr/>
            </a:pPr>
            <a:endParaRPr lang="en-US" dirty="0">
              <a:solidFill>
                <a:srgbClr val="000000"/>
              </a:solidFill>
            </a:endParaRPr>
          </a:p>
          <a:p>
            <a:pPr marL="168366" indent="-168366" eaLnBrk="1" fontAlgn="auto" hangingPunct="1">
              <a:spcBef>
                <a:spcPts val="0"/>
              </a:spcBef>
              <a:spcAft>
                <a:spcPts val="0"/>
              </a:spcAft>
              <a:buFont typeface="Arial"/>
              <a:buChar char="•"/>
              <a:defRPr/>
            </a:pPr>
            <a:endParaRPr lang="en-US" b="1" i="1" u="sng" dirty="0">
              <a:solidFill>
                <a:srgbClr val="000000"/>
              </a:solidFill>
            </a:endParaRPr>
          </a:p>
          <a:p>
            <a:pPr marL="165261" indent="-165261" eaLnBrk="1" hangingPunct="1">
              <a:buFont typeface="Arial"/>
              <a:buChar char="•"/>
              <a:defRPr/>
            </a:pPr>
            <a:r>
              <a:rPr lang="en-US" dirty="0" smtClean="0">
                <a:latin typeface="Georgia" charset="0"/>
                <a:ea typeface="MS PGothic" charset="0"/>
              </a:rPr>
              <a:t>Explain the key elements of a Toolkit and how the Toolkit is different from a curriculum:</a:t>
            </a:r>
          </a:p>
          <a:p>
            <a:pPr marL="605956" lvl="1" indent="-165261" eaLnBrk="1" hangingPunct="1">
              <a:buFont typeface="Arial"/>
              <a:buChar char="•"/>
              <a:defRPr/>
            </a:pPr>
            <a:r>
              <a:rPr lang="en-US" dirty="0" smtClean="0">
                <a:latin typeface="Georgia" charset="0"/>
                <a:ea typeface="MS PGothic" charset="0"/>
              </a:rPr>
              <a:t>Do not treat the Toolkit like a curriculum—the goal is not to get through all of the materials when working one-on-one with a client or to cover the material and tools in order.</a:t>
            </a:r>
          </a:p>
          <a:p>
            <a:pPr marL="605956" lvl="1" indent="-165261" eaLnBrk="1" hangingPunct="1">
              <a:buFont typeface="Arial"/>
              <a:buChar char="•"/>
              <a:defRPr/>
            </a:pPr>
            <a:r>
              <a:rPr lang="en-US" dirty="0" smtClean="0">
                <a:latin typeface="Georgia" charset="0"/>
                <a:ea typeface="MS PGothic" charset="0"/>
              </a:rPr>
              <a:t>Provide the right content and tools at the right time.</a:t>
            </a:r>
          </a:p>
          <a:p>
            <a:pPr marL="605956" lvl="1" indent="-165261" eaLnBrk="1" hangingPunct="1">
              <a:buFont typeface="Arial"/>
              <a:buChar char="•"/>
              <a:defRPr/>
            </a:pPr>
            <a:r>
              <a:rPr lang="en-US" dirty="0" smtClean="0">
                <a:latin typeface="Georgia" charset="0"/>
                <a:ea typeface="MS PGothic" charset="0"/>
              </a:rPr>
              <a:t>Use discussions with clients or assessments to figure out where to start.</a:t>
            </a:r>
          </a:p>
          <a:p>
            <a:pPr marL="165261" indent="-165261" eaLnBrk="1" fontAlgn="auto" hangingPunct="1">
              <a:spcBef>
                <a:spcPts val="0"/>
              </a:spcBef>
              <a:spcAft>
                <a:spcPts val="0"/>
              </a:spcAft>
              <a:buFont typeface="Arial"/>
              <a:buChar char="•"/>
              <a:defRPr/>
            </a:pPr>
            <a:endParaRPr lang="en-US" dirty="0" smtClean="0">
              <a:solidFill>
                <a:srgbClr val="000000"/>
              </a:solidFill>
              <a:ea typeface="+mn-ea"/>
              <a:cs typeface="+mn-cs"/>
            </a:endParaRPr>
          </a:p>
          <a:p>
            <a:pPr marL="168366" indent="-168366" eaLnBrk="1" fontAlgn="auto" hangingPunct="1">
              <a:spcBef>
                <a:spcPts val="0"/>
              </a:spcBef>
              <a:spcAft>
                <a:spcPts val="0"/>
              </a:spcAft>
              <a:buFont typeface="Arial"/>
              <a:buChar char="•"/>
              <a:defRPr/>
            </a:pPr>
            <a:endParaRPr lang="en-US" b="1" i="1" u="sng" dirty="0" smtClean="0">
              <a:solidFill>
                <a:srgbClr val="000000"/>
              </a:solidFill>
              <a:ea typeface="+mn-ea"/>
              <a:cs typeface="+mn-cs"/>
            </a:endParaRPr>
          </a:p>
          <a:p>
            <a:pPr eaLnBrk="1" fontAlgn="auto" hangingPunct="1">
              <a:spcBef>
                <a:spcPts val="0"/>
              </a:spcBef>
              <a:spcAft>
                <a:spcPts val="0"/>
              </a:spcAft>
              <a:defRPr/>
            </a:pPr>
            <a:endParaRPr lang="en-US" u="sng" dirty="0">
              <a:ea typeface="+mn-ea"/>
              <a:cs typeface="+mn-cs"/>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55D56BCD-2B38-7341-A5D1-48F007953E00}" type="slidenum">
              <a:rPr lang="en-US" sz="1200">
                <a:latin typeface="Calibri" charset="0"/>
              </a:rPr>
              <a:pPr/>
              <a:t>18</a:t>
            </a:fld>
            <a:endParaRPr lang="en-US" sz="1200" dirty="0">
              <a:latin typeface="Calibri" charset="0"/>
            </a:endParaRPr>
          </a:p>
        </p:txBody>
      </p:sp>
    </p:spTree>
    <p:extLst>
      <p:ext uri="{BB962C8B-B14F-4D97-AF65-F5344CB8AC3E}">
        <p14:creationId xmlns:p14="http://schemas.microsoft.com/office/powerpoint/2010/main" val="328174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altLang="en-US" b="1" u="none" baseline="0" dirty="0" smtClean="0"/>
              <a:t>Presentation</a:t>
            </a:r>
            <a:endParaRPr lang="en-US" b="1" u="sng" dirty="0" smtClean="0">
              <a:solidFill>
                <a:srgbClr val="000000"/>
              </a:solidFill>
              <a:latin typeface="Calibri" charset="0"/>
              <a:ea typeface="MS PGothic" charset="0"/>
            </a:endParaRPr>
          </a:p>
          <a:p>
            <a:pPr defTabSz="440695" eaLnBrk="1" fontAlgn="auto" hangingPunct="1">
              <a:spcBef>
                <a:spcPts val="0"/>
              </a:spcBef>
              <a:spcAft>
                <a:spcPts val="0"/>
              </a:spcAft>
              <a:defRPr/>
            </a:pPr>
            <a:endParaRPr lang="en-US" b="1" u="sng" baseline="0" dirty="0" smtClean="0"/>
          </a:p>
          <a:p>
            <a:pPr marL="165261" indent="-165261">
              <a:buFont typeface="Arial"/>
              <a:buChar char="•"/>
              <a:defRPr/>
            </a:pPr>
            <a:r>
              <a:rPr lang="en-US" altLang="en-US" dirty="0" smtClean="0"/>
              <a:t>Review the general contents using the table of contents (which continues onto the next slide).  </a:t>
            </a:r>
          </a:p>
          <a:p>
            <a:pPr marL="165261" indent="-165261">
              <a:buFont typeface="Arial"/>
              <a:buChar char="•"/>
              <a:defRPr/>
            </a:pPr>
            <a:endParaRPr lang="en-US" altLang="en-US" dirty="0" smtClean="0"/>
          </a:p>
          <a:p>
            <a:pPr marL="165261" indent="-165261">
              <a:buFont typeface="Arial"/>
              <a:buChar char="•"/>
              <a:defRPr/>
            </a:pPr>
            <a:r>
              <a:rPr lang="en-US" altLang="en-US" dirty="0" smtClean="0"/>
              <a:t>Note that</a:t>
            </a:r>
            <a:r>
              <a:rPr lang="en-US" altLang="en-US" baseline="0" dirty="0" smtClean="0"/>
              <a:t> the tools listed here and on the next slide are designed to be used </a:t>
            </a:r>
            <a:r>
              <a:rPr lang="en-US" altLang="en-US" u="sng" baseline="0" dirty="0" smtClean="0"/>
              <a:t>in addition to</a:t>
            </a:r>
            <a:r>
              <a:rPr lang="en-US" altLang="en-US" u="none" baseline="0" dirty="0" smtClean="0"/>
              <a:t> the</a:t>
            </a:r>
            <a:r>
              <a:rPr lang="en-US" altLang="en-US" baseline="0" dirty="0" smtClean="0"/>
              <a:t> set of tools already found in the </a:t>
            </a:r>
            <a:r>
              <a:rPr lang="en-US" altLang="en-US" i="1" baseline="0" dirty="0" smtClean="0"/>
              <a:t>Your Money, Your Goals </a:t>
            </a:r>
            <a:r>
              <a:rPr lang="en-US" altLang="en-US" baseline="0" dirty="0" smtClean="0"/>
              <a:t>toolkit. In addition to the new tools, </a:t>
            </a:r>
            <a:r>
              <a:rPr lang="en-US" altLang="en-US" i="1" baseline="0" dirty="0" smtClean="0"/>
              <a:t>Focus on Native Communities</a:t>
            </a:r>
            <a:r>
              <a:rPr lang="en-US" altLang="en-US" baseline="0" dirty="0" smtClean="0"/>
              <a:t> provides information on financial topics in a way that is relevant to the lives of people in Native Communities.</a:t>
            </a:r>
            <a:endParaRPr lang="en-US" altLang="en-US" dirty="0" smtClean="0"/>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19</a:t>
            </a:fld>
            <a:endParaRPr lang="en-US" dirty="0"/>
          </a:p>
        </p:txBody>
      </p:sp>
    </p:spTree>
    <p:extLst>
      <p:ext uri="{BB962C8B-B14F-4D97-AF65-F5344CB8AC3E}">
        <p14:creationId xmlns:p14="http://schemas.microsoft.com/office/powerpoint/2010/main" val="123378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C1E816-09E7-47FA-A6FB-DF0A42BF6DDF}" type="slidenum">
              <a:rPr lang="en-US" altLang="en-US" smtClean="0"/>
              <a:pPr>
                <a:defRPr/>
              </a:pPr>
              <a:t>2</a:t>
            </a:fld>
            <a:endParaRPr lang="en-US" altLang="en-US" dirty="0"/>
          </a:p>
        </p:txBody>
      </p:sp>
    </p:spTree>
    <p:extLst>
      <p:ext uri="{BB962C8B-B14F-4D97-AF65-F5344CB8AC3E}">
        <p14:creationId xmlns:p14="http://schemas.microsoft.com/office/powerpoint/2010/main" val="1607819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altLang="en-US" b="1" u="none" baseline="0" dirty="0" smtClean="0"/>
              <a:t>Presentation</a:t>
            </a:r>
          </a:p>
          <a:p>
            <a:pPr defTabSz="424786" eaLnBrk="1" fontAlgn="auto" hangingPunct="1">
              <a:spcBef>
                <a:spcPts val="0"/>
              </a:spcBef>
              <a:spcAft>
                <a:spcPts val="0"/>
              </a:spcAft>
              <a:defRPr/>
            </a:pPr>
            <a:endParaRPr lang="en-US" b="1" u="sng" baseline="0" dirty="0" smtClean="0"/>
          </a:p>
          <a:p>
            <a:pPr marL="165261" indent="-165261">
              <a:buFont typeface="Arial"/>
              <a:buChar char="•"/>
            </a:pPr>
            <a:r>
              <a:rPr lang="en-US" i="1" dirty="0" smtClean="0"/>
              <a:t>Financial empowerment and elders</a:t>
            </a:r>
            <a:r>
              <a:rPr lang="en-US" baseline="0" dirty="0" smtClean="0"/>
              <a:t> is a supplemental module containing both information and tools on this important topic.</a:t>
            </a:r>
          </a:p>
          <a:p>
            <a:pPr marL="165261" indent="-165261">
              <a:buFont typeface="Arial"/>
              <a:buChar char="•"/>
            </a:pPr>
            <a:endParaRPr lang="en-US" altLang="en-US" baseline="0" dirty="0" smtClean="0"/>
          </a:p>
          <a:p>
            <a:r>
              <a:rPr lang="en-US" altLang="en-US" b="1" baseline="0" dirty="0" smtClean="0"/>
              <a:t>Table-based discussion</a:t>
            </a:r>
          </a:p>
          <a:p>
            <a:pPr marL="165261" indent="-165261">
              <a:buFont typeface="Arial"/>
              <a:buChar char="•"/>
            </a:pPr>
            <a:endParaRPr lang="en-US" altLang="en-US" baseline="0" dirty="0" smtClean="0"/>
          </a:p>
          <a:p>
            <a:pPr marL="165261" indent="-165261" defTabSz="440695">
              <a:buFont typeface="Arial"/>
              <a:buChar char="•"/>
              <a:defRPr/>
            </a:pPr>
            <a:r>
              <a:rPr lang="en-US" b="1" dirty="0">
                <a:solidFill>
                  <a:srgbClr val="000000"/>
                </a:solidFill>
              </a:rPr>
              <a:t>ASK:  Given what you have seen so far, how could you envision using Your Money, Your Goals?</a:t>
            </a:r>
          </a:p>
          <a:p>
            <a:pPr defTabSz="440695">
              <a:defRPr/>
            </a:pPr>
            <a:endParaRPr lang="en-US" b="1" dirty="0">
              <a:solidFill>
                <a:srgbClr val="000000"/>
              </a:solidFill>
            </a:endParaRPr>
          </a:p>
          <a:p>
            <a:pPr marL="165261" indent="-165261" defTabSz="440695">
              <a:buFont typeface="Arial"/>
              <a:buChar char="•"/>
              <a:defRPr/>
            </a:pPr>
            <a:r>
              <a:rPr lang="en-US" dirty="0">
                <a:solidFill>
                  <a:srgbClr val="000000"/>
                </a:solidFill>
              </a:rPr>
              <a:t>Instruct groups to be prepared to report what they have discussed.</a:t>
            </a:r>
          </a:p>
          <a:p>
            <a:pPr marL="165261" indent="-165261" defTabSz="440695">
              <a:buFont typeface="Arial"/>
              <a:buChar char="•"/>
              <a:defRPr/>
            </a:pPr>
            <a:r>
              <a:rPr lang="en-US" dirty="0">
                <a:solidFill>
                  <a:srgbClr val="000000"/>
                </a:solidFill>
              </a:rPr>
              <a:t>Write their ideas on flip chart paper or white board.</a:t>
            </a:r>
          </a:p>
          <a:p>
            <a:pPr defTabSz="440695">
              <a:defRPr/>
            </a:pPr>
            <a:endParaRPr lang="en-US" dirty="0">
              <a:solidFill>
                <a:srgbClr val="000000"/>
              </a:solidFill>
            </a:endParaRPr>
          </a:p>
          <a:p>
            <a:pPr marL="165261" indent="-165261" defTabSz="440695">
              <a:buFont typeface="Arial"/>
              <a:buChar char="•"/>
              <a:defRPr/>
            </a:pPr>
            <a:r>
              <a:rPr lang="en-US" dirty="0">
                <a:solidFill>
                  <a:srgbClr val="000000"/>
                </a:solidFill>
              </a:rPr>
              <a:t>Share ways to use Your Money, Your Goals and Focus on Native Communities in one-on-one and group settings.</a:t>
            </a:r>
          </a:p>
          <a:p>
            <a:pPr marL="165261" indent="-165261">
              <a:buFont typeface="Arial"/>
              <a:buChar cha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20</a:t>
            </a:fld>
            <a:endParaRPr lang="en-US" dirty="0"/>
          </a:p>
        </p:txBody>
      </p:sp>
    </p:spTree>
    <p:extLst>
      <p:ext uri="{BB962C8B-B14F-4D97-AF65-F5344CB8AC3E}">
        <p14:creationId xmlns:p14="http://schemas.microsoft.com/office/powerpoint/2010/main" val="3802599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u="none" dirty="0" smtClean="0">
              <a:solidFill>
                <a:srgbClr val="000000"/>
              </a:solidFill>
              <a:latin typeface="Calibri" charset="0"/>
              <a:ea typeface="MS PGothic" charset="0"/>
            </a:endParaRPr>
          </a:p>
          <a:p>
            <a:pPr defTabSz="440695">
              <a:defRPr/>
            </a:pPr>
            <a:r>
              <a:rPr lang="en-US" b="1" u="none" dirty="0" smtClean="0">
                <a:solidFill>
                  <a:srgbClr val="000000"/>
                </a:solidFill>
                <a:latin typeface="Calibri" charset="0"/>
                <a:ea typeface="MS PGothic" charset="0"/>
              </a:rPr>
              <a:t>Summary of Small Group Reports</a:t>
            </a:r>
          </a:p>
          <a:p>
            <a:pPr defTabSz="440695">
              <a:defRPr/>
            </a:pPr>
            <a:endParaRPr lang="en-US" b="1" u="sng" dirty="0" smtClean="0">
              <a:solidFill>
                <a:srgbClr val="000000"/>
              </a:solidFill>
              <a:latin typeface="Calibri" charset="0"/>
              <a:ea typeface="MS PGothic" charset="0"/>
            </a:endParaRPr>
          </a:p>
          <a:p>
            <a:pPr marL="165261" indent="-165261" defTabSz="440695">
              <a:buFont typeface="Arial"/>
              <a:buChar char="•"/>
              <a:defRPr/>
            </a:pPr>
            <a:r>
              <a:rPr lang="en-US" b="0" u="none" dirty="0" smtClean="0">
                <a:solidFill>
                  <a:srgbClr val="000000"/>
                </a:solidFill>
                <a:latin typeface="Calibri" charset="0"/>
                <a:ea typeface="MS PGothic" charset="0"/>
              </a:rPr>
              <a:t>Summarize</a:t>
            </a:r>
            <a:r>
              <a:rPr lang="en-US" b="0" u="none" baseline="0" dirty="0" smtClean="0">
                <a:solidFill>
                  <a:srgbClr val="000000"/>
                </a:solidFill>
                <a:latin typeface="Calibri" charset="0"/>
                <a:ea typeface="MS PGothic" charset="0"/>
              </a:rPr>
              <a:t> idea</a:t>
            </a:r>
            <a:r>
              <a:rPr lang="en-US" b="0" u="none" dirty="0" smtClean="0">
                <a:solidFill>
                  <a:srgbClr val="000000"/>
                </a:solidFill>
                <a:latin typeface="Calibri" charset="0"/>
                <a:ea typeface="MS PGothic" charset="0"/>
              </a:rPr>
              <a:t>s based on group report outs.</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21</a:t>
            </a:fld>
            <a:endParaRPr lang="en-US" altLang="en-US" dirty="0"/>
          </a:p>
        </p:txBody>
      </p:sp>
    </p:spTree>
    <p:extLst>
      <p:ext uri="{BB962C8B-B14F-4D97-AF65-F5344CB8AC3E}">
        <p14:creationId xmlns:p14="http://schemas.microsoft.com/office/powerpoint/2010/main" val="3891090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solidFill>
                  <a:srgbClr val="000000"/>
                </a:solidFill>
                <a:latin typeface="Calibri" charset="0"/>
                <a:ea typeface="MS PGothic" charset="0"/>
              </a:rPr>
              <a:t>ACTIVITY #2:  Focus on Native Communities CONTINUED</a:t>
            </a:r>
          </a:p>
          <a:p>
            <a:pPr defTabSz="440695">
              <a:defRPr/>
            </a:pPr>
            <a:endParaRPr lang="en-US" b="1" u="sng" dirty="0" smtClean="0">
              <a:solidFill>
                <a:srgbClr val="000000"/>
              </a:solidFill>
              <a:latin typeface="Calibri" charset="0"/>
              <a:ea typeface="MS PGothic" charset="0"/>
            </a:endParaRPr>
          </a:p>
          <a:p>
            <a:pPr defTabSz="440695">
              <a:defRPr/>
            </a:pPr>
            <a:r>
              <a:rPr lang="en-US" b="1" u="none" dirty="0" smtClean="0">
                <a:solidFill>
                  <a:srgbClr val="000000"/>
                </a:solidFill>
                <a:latin typeface="Calibri" charset="0"/>
                <a:ea typeface="MS PGothic" charset="0"/>
              </a:rPr>
              <a:t>Summary of Small Group Reports</a:t>
            </a:r>
          </a:p>
          <a:p>
            <a:endParaRPr lang="en-US" dirty="0" smtClean="0"/>
          </a:p>
          <a:p>
            <a:pPr marL="165261" indent="-165261" defTabSz="440695">
              <a:buFont typeface="Arial"/>
              <a:buChar char="•"/>
              <a:defRPr/>
            </a:pPr>
            <a:r>
              <a:rPr lang="en-US" b="0" u="none" dirty="0" smtClean="0">
                <a:solidFill>
                  <a:srgbClr val="000000"/>
                </a:solidFill>
                <a:latin typeface="Calibri" charset="0"/>
                <a:ea typeface="MS PGothic" charset="0"/>
              </a:rPr>
              <a:t>Summarize</a:t>
            </a:r>
            <a:r>
              <a:rPr lang="en-US" b="0" u="none" baseline="0" dirty="0" smtClean="0">
                <a:solidFill>
                  <a:srgbClr val="000000"/>
                </a:solidFill>
                <a:latin typeface="Calibri" charset="0"/>
                <a:ea typeface="MS PGothic" charset="0"/>
              </a:rPr>
              <a:t> idea</a:t>
            </a:r>
            <a:r>
              <a:rPr lang="en-US" b="0" u="none" dirty="0" smtClean="0">
                <a:solidFill>
                  <a:srgbClr val="000000"/>
                </a:solidFill>
                <a:latin typeface="Calibri" charset="0"/>
                <a:ea typeface="MS PGothic" charset="0"/>
              </a:rPr>
              <a:t>s based on group report outs.</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22</a:t>
            </a:fld>
            <a:endParaRPr lang="en-US" altLang="en-US" dirty="0"/>
          </a:p>
        </p:txBody>
      </p:sp>
    </p:spTree>
    <p:extLst>
      <p:ext uri="{BB962C8B-B14F-4D97-AF65-F5344CB8AC3E}">
        <p14:creationId xmlns:p14="http://schemas.microsoft.com/office/powerpoint/2010/main" val="3947949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solidFill>
                  <a:srgbClr val="000000"/>
                </a:solidFill>
                <a:latin typeface="Calibri" charset="0"/>
                <a:ea typeface="MS PGothic" charset="0"/>
              </a:rPr>
              <a:t>ACTIVITY #2:  Focus on Native Communities CONTINUED</a:t>
            </a:r>
          </a:p>
          <a:p>
            <a:endParaRPr lang="en-US" dirty="0" smtClean="0"/>
          </a:p>
          <a:p>
            <a:r>
              <a:rPr lang="en-US" b="1" u="none" dirty="0" smtClean="0"/>
              <a:t>Exercise (pairs</a:t>
            </a:r>
            <a:r>
              <a:rPr lang="en-US" b="1" u="none" baseline="0" dirty="0" smtClean="0"/>
              <a:t>)</a:t>
            </a:r>
          </a:p>
          <a:p>
            <a:endParaRPr lang="en-US" b="0" u="none" baseline="0" dirty="0" smtClean="0"/>
          </a:p>
          <a:p>
            <a:pPr marL="165261" indent="-165261">
              <a:buFont typeface="Arial"/>
              <a:buChar char="•"/>
            </a:pPr>
            <a:r>
              <a:rPr lang="en-US" b="0" u="none" baseline="0" dirty="0" smtClean="0"/>
              <a:t>Have teams of two work through these questions together.</a:t>
            </a:r>
          </a:p>
          <a:p>
            <a:pPr marL="165261" indent="-165261">
              <a:buFont typeface="Arial"/>
              <a:buChar char="•"/>
            </a:pPr>
            <a:r>
              <a:rPr lang="en-US" b="0" u="none" baseline="0" dirty="0" smtClean="0"/>
              <a:t>Give teams 5 </a:t>
            </a:r>
            <a:r>
              <a:rPr lang="mr-IN" b="0" u="none" baseline="0" dirty="0" smtClean="0"/>
              <a:t>–</a:t>
            </a:r>
            <a:r>
              <a:rPr lang="en-US" b="0" u="none" baseline="0" dirty="0" smtClean="0"/>
              <a:t> 10 minutes to work through this.</a:t>
            </a:r>
          </a:p>
          <a:p>
            <a:pPr marL="165261" indent="-165261">
              <a:buFont typeface="Arial"/>
              <a:buChar char="•"/>
            </a:pPr>
            <a:r>
              <a:rPr lang="en-US" b="0" u="none" baseline="0" dirty="0" smtClean="0"/>
              <a:t>Have a subset of the groups report out.  Try to select diverse examples.</a:t>
            </a:r>
          </a:p>
          <a:p>
            <a:pPr marL="165261" indent="-165261">
              <a:buFont typeface="Arial"/>
              <a:buChar char="•"/>
            </a:pPr>
            <a:endParaRPr lang="en-US" b="0" u="none" baseline="0" dirty="0" smtClean="0"/>
          </a:p>
          <a:p>
            <a:pPr marL="165261" indent="-165261">
              <a:buFont typeface="Arial"/>
              <a:buChar char="•"/>
            </a:pPr>
            <a:r>
              <a:rPr lang="en-US" b="0" u="none" baseline="0" dirty="0" smtClean="0"/>
              <a:t>Thank participants for their contributions.</a:t>
            </a:r>
          </a:p>
          <a:p>
            <a:pPr marL="165261" indent="-165261">
              <a:buFont typeface="Arial"/>
              <a:buChar char="•"/>
            </a:pPr>
            <a:endParaRPr lang="en-US" b="0" u="none" baseline="0" dirty="0" smtClean="0"/>
          </a:p>
          <a:p>
            <a:pPr marL="165261" indent="-165261">
              <a:buFont typeface="Arial"/>
              <a:buChar char="•"/>
            </a:pPr>
            <a:r>
              <a:rPr lang="en-US" b="0" u="none" baseline="0" dirty="0" smtClean="0"/>
              <a:t>Explain that now that they have an overview of Your Money, Your Goals and Focus on Native Communities, the rest of the training will focus on content and tools.</a:t>
            </a:r>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23</a:t>
            </a:fld>
            <a:endParaRPr lang="en-US" dirty="0"/>
          </a:p>
        </p:txBody>
      </p:sp>
    </p:spTree>
    <p:extLst>
      <p:ext uri="{BB962C8B-B14F-4D97-AF65-F5344CB8AC3E}">
        <p14:creationId xmlns:p14="http://schemas.microsoft.com/office/powerpoint/2010/main" val="686722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endParaRPr lang="en-US" altLang="en-US" b="1" u="sng"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3EF08989-CAA1-4EE3-804A-45B27AB9E0E7}" type="slidenum">
              <a:rPr lang="en-US" altLang="en-US">
                <a:latin typeface="Calibri" panose="020F0502020204030204" pitchFamily="34" charset="0"/>
              </a:rPr>
              <a:pPr/>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106689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a:t>
            </a:r>
          </a:p>
          <a:p>
            <a:pPr eaLnBrk="1" hangingPunct="1">
              <a:spcBef>
                <a:spcPct val="0"/>
              </a:spcBef>
            </a:pPr>
            <a:r>
              <a:rPr lang="en-US" b="1" dirty="0" smtClean="0">
                <a:solidFill>
                  <a:srgbClr val="000000"/>
                </a:solidFill>
                <a:latin typeface="Calibri" charset="0"/>
                <a:ea typeface="MS PGothic" charset="0"/>
              </a:rPr>
              <a:t>Estimated Time: 60 </a:t>
            </a:r>
            <a:r>
              <a:rPr lang="mr-IN" b="1" dirty="0" smtClean="0">
                <a:solidFill>
                  <a:srgbClr val="000000"/>
                </a:solidFill>
                <a:latin typeface="Calibri" charset="0"/>
                <a:ea typeface="MS PGothic" charset="0"/>
              </a:rPr>
              <a:t>–</a:t>
            </a:r>
            <a:r>
              <a:rPr lang="en-US" b="1" dirty="0" smtClean="0">
                <a:solidFill>
                  <a:srgbClr val="000000"/>
                </a:solidFill>
                <a:latin typeface="Calibri" charset="0"/>
                <a:ea typeface="MS PGothic" charset="0"/>
              </a:rPr>
              <a:t> 90 Minutes</a:t>
            </a:r>
          </a:p>
          <a:p>
            <a:pPr eaLnBrk="1" hangingPunct="1">
              <a:spcBef>
                <a:spcPct val="0"/>
              </a:spcBef>
            </a:pPr>
            <a:r>
              <a:rPr lang="en-US" b="1" dirty="0" smtClean="0">
                <a:solidFill>
                  <a:srgbClr val="000000"/>
                </a:solidFill>
                <a:latin typeface="Calibri" charset="0"/>
                <a:ea typeface="MS PGothic" charset="0"/>
              </a:rPr>
              <a:t>Methodology: Various methodology</a:t>
            </a:r>
          </a:p>
          <a:p>
            <a:pPr eaLnBrk="1" hangingPunct="1">
              <a:spcBef>
                <a:spcPct val="0"/>
              </a:spcBef>
            </a:pPr>
            <a:r>
              <a:rPr lang="en-US" b="1" dirty="0" smtClean="0">
                <a:solidFill>
                  <a:srgbClr val="000000"/>
                </a:solidFill>
                <a:latin typeface="Calibri" charset="0"/>
                <a:ea typeface="MS PGothic" charset="0"/>
              </a:rPr>
              <a:t>Corresponding Sections: Content</a:t>
            </a:r>
            <a:r>
              <a:rPr lang="en-US" b="1" baseline="0" dirty="0" smtClean="0">
                <a:solidFill>
                  <a:srgbClr val="000000"/>
                </a:solidFill>
                <a:latin typeface="Calibri" charset="0"/>
                <a:ea typeface="MS PGothic" charset="0"/>
              </a:rPr>
              <a:t> Modules of Focus on Native Communities starting on page 31</a:t>
            </a:r>
            <a:endParaRPr lang="en-US" b="1" i="1" dirty="0" smtClean="0">
              <a:solidFill>
                <a:srgbClr val="000000"/>
              </a:solidFill>
              <a:latin typeface="Calibri" charset="0"/>
              <a:ea typeface="MS PGothic" charset="0"/>
            </a:endParaRPr>
          </a:p>
          <a:p>
            <a:pPr defTabSz="895162" eaLnBrk="1" hangingPunct="1">
              <a:spcBef>
                <a:spcPct val="0"/>
              </a:spcBef>
            </a:pPr>
            <a:endParaRPr lang="en-US" altLang="en-US" b="1" u="sng" dirty="0" smtClean="0"/>
          </a:p>
          <a:p>
            <a:pPr eaLnBrk="1" hangingPunct="1">
              <a:spcBef>
                <a:spcPct val="0"/>
              </a:spcBef>
              <a:defRPr/>
            </a:pPr>
            <a:r>
              <a:rPr lang="en-US" altLang="en-US" b="1" dirty="0" smtClean="0">
                <a:solidFill>
                  <a:srgbClr val="000000"/>
                </a:solidFill>
              </a:rPr>
              <a:t>Presentation</a:t>
            </a:r>
          </a:p>
          <a:p>
            <a:pPr eaLnBrk="1" hangingPunct="1">
              <a:spcBef>
                <a:spcPct val="0"/>
              </a:spcBef>
              <a:defRPr/>
            </a:pPr>
            <a:endParaRPr lang="en-US" altLang="en-US" b="1"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Encourage participants to follow along in Module 1 in Focus on Native Communities</a:t>
            </a:r>
            <a:r>
              <a:rPr lang="en-US" altLang="en-US" baseline="0" dirty="0" smtClean="0">
                <a:solidFill>
                  <a:srgbClr val="000000"/>
                </a:solidFill>
              </a:rPr>
              <a:t> on page 31.</a:t>
            </a: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the qualities of strong goals using the following:</a:t>
            </a:r>
          </a:p>
          <a:p>
            <a:pPr eaLnBrk="1" hangingPunct="1">
              <a:spcBef>
                <a:spcPct val="0"/>
              </a:spcBef>
              <a:defRPr/>
            </a:pPr>
            <a:endParaRPr lang="en-US" altLang="en-US" dirty="0" smtClean="0">
              <a:solidFill>
                <a:srgbClr val="000000"/>
              </a:solidFill>
            </a:endParaRPr>
          </a:p>
          <a:p>
            <a:pPr marL="605956" lvl="1" indent="-165261" eaLnBrk="1" hangingPunct="1">
              <a:spcBef>
                <a:spcPct val="0"/>
              </a:spcBef>
              <a:defRPr/>
            </a:pPr>
            <a:r>
              <a:rPr lang="en-US" altLang="en-US" b="1" dirty="0" smtClean="0">
                <a:solidFill>
                  <a:srgbClr val="000000"/>
                </a:solidFill>
              </a:rPr>
              <a:t>Specific</a:t>
            </a:r>
          </a:p>
          <a:p>
            <a:pPr marL="1028289" lvl="2" indent="-163731" eaLnBrk="1" hangingPunct="1">
              <a:spcBef>
                <a:spcPct val="0"/>
              </a:spcBef>
              <a:buFontTx/>
              <a:buChar char="•"/>
              <a:defRPr/>
            </a:pPr>
            <a:r>
              <a:rPr lang="en-US" altLang="en-US" dirty="0" smtClean="0">
                <a:solidFill>
                  <a:srgbClr val="000000"/>
                </a:solidFill>
              </a:rPr>
              <a:t>When setting a goal, ask yourself the questions: Who? What? Why? </a:t>
            </a:r>
          </a:p>
          <a:p>
            <a:pPr marL="1028289" lvl="2" indent="-163731" eaLnBrk="1" hangingPunct="1">
              <a:spcBef>
                <a:spcPct val="0"/>
              </a:spcBef>
              <a:buFontTx/>
              <a:buChar char="•"/>
              <a:defRPr/>
            </a:pPr>
            <a:r>
              <a:rPr lang="en-US" altLang="en-US" dirty="0" smtClean="0">
                <a:solidFill>
                  <a:srgbClr val="000000"/>
                </a:solidFill>
              </a:rPr>
              <a:t>A specific goal has a much greater chance of being met than a general goal.</a:t>
            </a:r>
          </a:p>
          <a:p>
            <a:pPr marL="605956" lvl="1" indent="-165261" eaLnBrk="1" hangingPunct="1">
              <a:spcBef>
                <a:spcPct val="0"/>
              </a:spcBef>
              <a:defRPr/>
            </a:pPr>
            <a:r>
              <a:rPr lang="en-US" altLang="en-US" b="1" dirty="0" smtClean="0">
                <a:solidFill>
                  <a:srgbClr val="000000"/>
                </a:solidFill>
              </a:rPr>
              <a:t>Measurable</a:t>
            </a:r>
          </a:p>
          <a:p>
            <a:pPr marL="1028289" lvl="2" indent="-163731" eaLnBrk="1" hangingPunct="1">
              <a:spcBef>
                <a:spcPct val="0"/>
              </a:spcBef>
              <a:buFontTx/>
              <a:buChar char="•"/>
              <a:defRPr/>
            </a:pPr>
            <a:r>
              <a:rPr lang="en-US" altLang="en-US" dirty="0" smtClean="0">
                <a:solidFill>
                  <a:srgbClr val="000000"/>
                </a:solidFill>
              </a:rPr>
              <a:t>You should be able to track your progress toward meeting the goal. </a:t>
            </a:r>
          </a:p>
          <a:p>
            <a:pPr marL="1028289" lvl="2" indent="-163731" eaLnBrk="1" hangingPunct="1">
              <a:spcBef>
                <a:spcPct val="0"/>
              </a:spcBef>
              <a:buFontTx/>
              <a:buChar char="•"/>
              <a:defRPr/>
            </a:pPr>
            <a:r>
              <a:rPr lang="en-US" altLang="en-US" dirty="0" smtClean="0">
                <a:solidFill>
                  <a:srgbClr val="000000"/>
                </a:solidFill>
              </a:rPr>
              <a:t>Ask yourself questions like: How much? How many? How will I know when it is done? </a:t>
            </a:r>
          </a:p>
          <a:p>
            <a:pPr marL="605956" lvl="1" indent="-165261" eaLnBrk="1" hangingPunct="1">
              <a:spcBef>
                <a:spcPct val="0"/>
              </a:spcBef>
              <a:defRPr/>
            </a:pPr>
            <a:r>
              <a:rPr lang="en-US" altLang="en-US" b="1" dirty="0" smtClean="0">
                <a:solidFill>
                  <a:srgbClr val="000000"/>
                </a:solidFill>
              </a:rPr>
              <a:t>Able to be reached</a:t>
            </a:r>
          </a:p>
          <a:p>
            <a:pPr marL="1028289" lvl="2" indent="-163731" eaLnBrk="1" hangingPunct="1">
              <a:spcBef>
                <a:spcPct val="0"/>
              </a:spcBef>
              <a:buFontTx/>
              <a:buChar char="•"/>
              <a:defRPr/>
            </a:pPr>
            <a:r>
              <a:rPr lang="en-US" altLang="en-US" dirty="0" smtClean="0">
                <a:solidFill>
                  <a:srgbClr val="000000"/>
                </a:solidFill>
              </a:rPr>
              <a:t>Is this goal something that you can actually reach? </a:t>
            </a:r>
          </a:p>
          <a:p>
            <a:pPr marL="1028289" lvl="2" indent="-163731" eaLnBrk="1" hangingPunct="1">
              <a:spcBef>
                <a:spcPct val="0"/>
              </a:spcBef>
              <a:buFontTx/>
              <a:buChar char="•"/>
              <a:defRPr/>
            </a:pPr>
            <a:r>
              <a:rPr lang="en-US" altLang="en-US" dirty="0" smtClean="0">
                <a:solidFill>
                  <a:srgbClr val="000000"/>
                </a:solidFill>
              </a:rPr>
              <a:t>You might </a:t>
            </a:r>
            <a:r>
              <a:rPr lang="en-US" altLang="en-US" i="1" dirty="0" smtClean="0">
                <a:solidFill>
                  <a:srgbClr val="000000"/>
                </a:solidFill>
              </a:rPr>
              <a:t>want</a:t>
            </a:r>
            <a:r>
              <a:rPr lang="en-US" altLang="en-US" dirty="0" smtClean="0">
                <a:solidFill>
                  <a:srgbClr val="000000"/>
                </a:solidFill>
              </a:rPr>
              <a:t> to get rid of credit card debt tomorrow or become a millionaire in a year, but for most of us, that's a totally impossible goal! </a:t>
            </a:r>
          </a:p>
          <a:p>
            <a:pPr marL="1028289" lvl="2" indent="-163731" eaLnBrk="1" hangingPunct="1">
              <a:spcBef>
                <a:spcPct val="0"/>
              </a:spcBef>
              <a:buFontTx/>
              <a:buChar char="•"/>
              <a:defRPr/>
            </a:pPr>
            <a:r>
              <a:rPr lang="en-US" altLang="en-US" dirty="0" smtClean="0">
                <a:solidFill>
                  <a:srgbClr val="000000"/>
                </a:solidFill>
              </a:rPr>
              <a:t>That doesn't mean that your goals should be easy. Your goal may be a stretch for you, but it should not be extreme or impossible. </a:t>
            </a:r>
          </a:p>
          <a:p>
            <a:pPr marL="605956" lvl="1" indent="-165261" eaLnBrk="1" hangingPunct="1">
              <a:spcBef>
                <a:spcPct val="0"/>
              </a:spcBef>
              <a:defRPr/>
            </a:pPr>
            <a:r>
              <a:rPr lang="en-US" altLang="en-US" b="1" dirty="0" smtClean="0">
                <a:solidFill>
                  <a:srgbClr val="000000"/>
                </a:solidFill>
              </a:rPr>
              <a:t>Relevant</a:t>
            </a:r>
          </a:p>
          <a:p>
            <a:pPr marL="1028289" lvl="2" indent="-163731" eaLnBrk="1" hangingPunct="1">
              <a:spcBef>
                <a:spcPct val="0"/>
              </a:spcBef>
              <a:buFontTx/>
              <a:buChar char="•"/>
              <a:defRPr/>
            </a:pPr>
            <a:r>
              <a:rPr lang="en-US" altLang="en-US" dirty="0" smtClean="0">
                <a:solidFill>
                  <a:srgbClr val="000000"/>
                </a:solidFill>
              </a:rPr>
              <a:t>Set goals that matter to you and are a priority in your life. </a:t>
            </a:r>
          </a:p>
          <a:p>
            <a:pPr marL="1028289" lvl="2" indent="-163731" eaLnBrk="1" hangingPunct="1">
              <a:spcBef>
                <a:spcPct val="0"/>
              </a:spcBef>
              <a:buFontTx/>
              <a:buChar char="•"/>
              <a:defRPr/>
            </a:pPr>
            <a:r>
              <a:rPr lang="en-US" altLang="en-US" dirty="0" smtClean="0">
                <a:solidFill>
                  <a:srgbClr val="000000"/>
                </a:solidFill>
              </a:rPr>
              <a:t>Ask yourself the questions: Is this something that I really want? Is now the right time to do this? </a:t>
            </a:r>
          </a:p>
          <a:p>
            <a:pPr marL="605956" lvl="1" indent="-165261" eaLnBrk="1" hangingPunct="1">
              <a:spcBef>
                <a:spcPct val="0"/>
              </a:spcBef>
              <a:defRPr/>
            </a:pPr>
            <a:r>
              <a:rPr lang="en-US" altLang="en-US" b="1" dirty="0" smtClean="0">
                <a:solidFill>
                  <a:srgbClr val="000000"/>
                </a:solidFill>
              </a:rPr>
              <a:t>Time-framed</a:t>
            </a:r>
          </a:p>
          <a:p>
            <a:pPr marL="1028289" lvl="2" indent="-163731" eaLnBrk="1" hangingPunct="1">
              <a:spcBef>
                <a:spcPct val="0"/>
              </a:spcBef>
              <a:buFontTx/>
              <a:buChar char="•"/>
              <a:defRPr/>
            </a:pPr>
            <a:r>
              <a:rPr lang="en-US" altLang="en-US" dirty="0" smtClean="0">
                <a:solidFill>
                  <a:srgbClr val="000000"/>
                </a:solidFill>
              </a:rPr>
              <a:t>Goals should have a clearly defined time frame, including a target or deadline date.</a:t>
            </a:r>
          </a:p>
          <a:p>
            <a:pPr marL="1028289" lvl="2" indent="-163731" eaLnBrk="1" hangingPunct="1">
              <a:spcBef>
                <a:spcPct val="0"/>
              </a:spcBef>
              <a:buFontTx/>
              <a:buChar char="•"/>
              <a:defRPr/>
            </a:pPr>
            <a:endParaRPr lang="en-US" altLang="en-US" dirty="0" smtClean="0">
              <a:solidFill>
                <a:srgbClr val="000000"/>
              </a:solidFill>
            </a:endParaRPr>
          </a:p>
          <a:p>
            <a:pPr marL="146898" indent="-163731" eaLnBrk="1" hangingPunct="1">
              <a:spcBef>
                <a:spcPct val="0"/>
              </a:spcBef>
              <a:buFontTx/>
              <a:buChar char="•"/>
              <a:defRPr/>
            </a:pPr>
            <a:r>
              <a:rPr lang="en-US" altLang="en-US" dirty="0" smtClean="0">
                <a:solidFill>
                  <a:srgbClr val="000000"/>
                </a:solidFill>
              </a:rPr>
              <a:t>Explain the</a:t>
            </a:r>
            <a:r>
              <a:rPr lang="en-US" altLang="en-US" baseline="0" dirty="0" smtClean="0">
                <a:solidFill>
                  <a:srgbClr val="000000"/>
                </a:solidFill>
              </a:rPr>
              <a:t> significance or relevance of goal-setting to Native Communities using quote on the slide:</a:t>
            </a:r>
          </a:p>
          <a:p>
            <a:pPr eaLnBrk="1" hangingPunct="1">
              <a:spcBef>
                <a:spcPct val="0"/>
              </a:spcBef>
              <a:defRPr/>
            </a:pPr>
            <a:endParaRPr lang="en-US" altLang="en-US" dirty="0" smtClean="0">
              <a:solidFill>
                <a:srgbClr val="000000"/>
              </a:solidFill>
            </a:endParaRPr>
          </a:p>
          <a:p>
            <a:pPr marL="146898" indent="-163731" eaLnBrk="1" hangingPunct="1">
              <a:spcBef>
                <a:spcPct val="0"/>
              </a:spcBef>
              <a:buFontTx/>
              <a:buChar char="•"/>
              <a:defRPr/>
            </a:pPr>
            <a:endParaRPr lang="en-US" altLang="en-US" dirty="0" smtClean="0">
              <a:solidFill>
                <a:srgbClr val="000000"/>
              </a:solidFill>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3C59353-974A-4CEB-899B-21B407192818}" type="slidenum">
              <a:rPr lang="en-US" altLang="en-US">
                <a:latin typeface="Calibri" panose="020F0502020204030204" pitchFamily="34" charset="0"/>
              </a:rPr>
              <a:pPr/>
              <a:t>25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2161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three tools in referenced </a:t>
            </a:r>
            <a:r>
              <a:rPr lang="en-US" altLang="en-US" i="1" dirty="0">
                <a:solidFill>
                  <a:srgbClr val="000000"/>
                </a:solidFill>
              </a:rPr>
              <a:t>Module 1 </a:t>
            </a:r>
            <a:r>
              <a:rPr lang="en-US" altLang="en-US" dirty="0">
                <a:solidFill>
                  <a:srgbClr val="000000"/>
                </a:solidFill>
              </a:rPr>
              <a:t>and transition to the Native Communities tool.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26</a:t>
            </a:fld>
            <a:endParaRPr lang="en-US" altLang="en-US" dirty="0"/>
          </a:p>
        </p:txBody>
      </p:sp>
    </p:spTree>
    <p:extLst>
      <p:ext uri="{BB962C8B-B14F-4D97-AF65-F5344CB8AC3E}">
        <p14:creationId xmlns:p14="http://schemas.microsoft.com/office/powerpoint/2010/main" val="3976327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altLang="en-US" b="1" u="sng" dirty="0" smtClean="0"/>
              <a:t>Activity #3: Implementing</a:t>
            </a:r>
            <a:r>
              <a:rPr lang="en-US" altLang="en-US" b="1" u="sng" baseline="0" dirty="0" smtClean="0"/>
              <a:t> Your Money, Your Goals and Focus on Native Communities CONTINUED</a:t>
            </a:r>
          </a:p>
          <a:p>
            <a:pPr defTabSz="440695">
              <a:defRPr/>
            </a:pPr>
            <a:endParaRPr lang="en-US" altLang="en-US" b="1" u="sng" baseline="0" dirty="0" smtClean="0"/>
          </a:p>
          <a:p>
            <a:pPr defTabSz="440695">
              <a:defRPr/>
            </a:pPr>
            <a:r>
              <a:rPr lang="en-US" altLang="en-US" b="1" u="none" baseline="0" dirty="0" smtClean="0"/>
              <a:t>Presentation</a:t>
            </a:r>
            <a:endParaRPr lang="en-US" altLang="en-US" b="1" u="sng" dirty="0" smtClean="0"/>
          </a:p>
          <a:p>
            <a:endParaRPr lang="en-US" dirty="0" smtClean="0"/>
          </a:p>
          <a:p>
            <a:pPr marL="165261" indent="-165261">
              <a:buFont typeface="Arial"/>
              <a:buChar char="•"/>
            </a:pPr>
            <a:r>
              <a:rPr lang="en-US" dirty="0" smtClean="0"/>
              <a:t>Explain that each tool begins with a “what to do/what to say</a:t>
            </a:r>
            <a:r>
              <a:rPr lang="en-US" baseline="0" dirty="0" smtClean="0"/>
              <a:t> instruction” set.  </a:t>
            </a:r>
          </a:p>
          <a:p>
            <a:pPr marL="165261" indent="-165261">
              <a:buFont typeface="Arial"/>
              <a:buChar char="•"/>
            </a:pPr>
            <a:r>
              <a:rPr lang="en-US" baseline="0" dirty="0" smtClean="0"/>
              <a:t>Review the “what to do/what to say” instruction set for Using values to set goals tools.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27</a:t>
            </a:fld>
            <a:endParaRPr lang="en-US" altLang="en-US" dirty="0"/>
          </a:p>
        </p:txBody>
      </p:sp>
    </p:spTree>
    <p:extLst>
      <p:ext uri="{BB962C8B-B14F-4D97-AF65-F5344CB8AC3E}">
        <p14:creationId xmlns:p14="http://schemas.microsoft.com/office/powerpoint/2010/main" val="2865547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5"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altLang="en-US" b="1" i="1" u="sng" dirty="0" smtClean="0">
              <a:solidFill>
                <a:srgbClr val="000000"/>
              </a:solidFill>
              <a:cs typeface="+mn-cs"/>
            </a:endParaRPr>
          </a:p>
          <a:p>
            <a:pPr eaLnBrk="1" hangingPunct="1">
              <a:spcBef>
                <a:spcPct val="0"/>
              </a:spcBef>
              <a:defRPr/>
            </a:pPr>
            <a:r>
              <a:rPr lang="en-US" altLang="en-US" b="1" dirty="0" smtClean="0">
                <a:solidFill>
                  <a:srgbClr val="000000"/>
                </a:solidFill>
                <a:cs typeface="+mn-cs"/>
              </a:rPr>
              <a:t>Individual Reflection</a:t>
            </a:r>
            <a:r>
              <a:rPr lang="en-US" altLang="en-US" b="1" baseline="0" dirty="0" smtClean="0">
                <a:solidFill>
                  <a:srgbClr val="000000"/>
                </a:solidFill>
                <a:cs typeface="+mn-cs"/>
              </a:rPr>
              <a:t> and </a:t>
            </a:r>
            <a:r>
              <a:rPr lang="en-US" altLang="en-US" b="1" dirty="0" smtClean="0">
                <a:solidFill>
                  <a:srgbClr val="000000"/>
                </a:solidFill>
                <a:cs typeface="+mn-cs"/>
              </a:rPr>
              <a:t>Facilitated Discussion</a:t>
            </a:r>
          </a:p>
          <a:p>
            <a:pPr>
              <a:defRPr/>
            </a:pPr>
            <a:endParaRPr lang="en-US" dirty="0" smtClean="0"/>
          </a:p>
          <a:p>
            <a:pPr marL="165261" indent="-165261">
              <a:buFont typeface="Arial"/>
              <a:buChar char="•"/>
              <a:defRPr/>
            </a:pPr>
            <a:r>
              <a:rPr lang="en-US" dirty="0" smtClean="0"/>
              <a:t>Depending on the individual or group  you are working with, values may be an appropriate place to begin the financial empowerment discussion. A reflection on traditional values may make the information and tools on goal-setting and related topics in Module 1 feel more relevant. </a:t>
            </a:r>
          </a:p>
          <a:p>
            <a:pPr marL="165261" indent="-165261">
              <a:buFont typeface="Arial"/>
              <a:buChar char="•"/>
              <a:defRPr/>
            </a:pPr>
            <a:endParaRPr lang="en-US" dirty="0" smtClean="0"/>
          </a:p>
          <a:p>
            <a:pPr marL="165261" indent="-165261">
              <a:buFont typeface="Arial"/>
              <a:buChar char="•"/>
              <a:defRPr/>
            </a:pPr>
            <a:r>
              <a:rPr lang="en-US" dirty="0" smtClean="0"/>
              <a:t>Explain the following:</a:t>
            </a:r>
          </a:p>
          <a:p>
            <a:pPr marL="605956" lvl="1" indent="-165261">
              <a:buFont typeface="Arial"/>
              <a:buChar char="•"/>
              <a:defRPr/>
            </a:pPr>
            <a:r>
              <a:rPr lang="en-US" i="1" dirty="0" smtClean="0"/>
              <a:t>Values provide a foundation for your goals. Before you write down goals, reflect on traditional or community values, as well as your own personal values. Doing so can help you steward your resources in ways that uphold those values.</a:t>
            </a:r>
          </a:p>
          <a:p>
            <a:pPr marL="165261" indent="-165261">
              <a:buFont typeface="Arial"/>
              <a:buChar char="•"/>
              <a:defRPr/>
            </a:pPr>
            <a:endParaRPr lang="en-US" dirty="0" smtClean="0"/>
          </a:p>
          <a:p>
            <a:pPr marL="165261" indent="-165261">
              <a:buFont typeface="Arial"/>
              <a:buChar char="•"/>
              <a:defRPr/>
            </a:pPr>
            <a:r>
              <a:rPr lang="en-US" dirty="0" smtClean="0"/>
              <a:t>Ask people to answer the following questions individually.  After 3 – 4 minutes, discuss each question with the full group. Be sure to write some of the values identified on a flip chart or white board as they are shared by participants.</a:t>
            </a:r>
          </a:p>
          <a:p>
            <a:pPr marL="165261" indent="-165261">
              <a:buFont typeface="Arial"/>
              <a:buChar char="•"/>
              <a:defRPr/>
            </a:pPr>
            <a:endParaRPr lang="en-US" dirty="0" smtClean="0"/>
          </a:p>
          <a:p>
            <a:pPr marL="165261" indent="-165261">
              <a:buFont typeface="Arial"/>
              <a:buChar char="•"/>
              <a:defRPr/>
            </a:pPr>
            <a:r>
              <a:rPr lang="en-US" b="1" i="1" dirty="0" smtClean="0"/>
              <a:t>ASK:  What are some traditional values shared by the members of your community? </a:t>
            </a:r>
          </a:p>
          <a:p>
            <a:pPr marL="1046651" lvl="2" indent="-165261">
              <a:buFont typeface="Arial"/>
              <a:buChar char="•"/>
              <a:defRPr/>
            </a:pPr>
            <a:r>
              <a:rPr lang="en-US" dirty="0" smtClean="0"/>
              <a:t>If not mentioned, ask whether any of the following seem to be community values:</a:t>
            </a:r>
          </a:p>
          <a:p>
            <a:pPr lvl="3">
              <a:defRPr/>
            </a:pPr>
            <a:r>
              <a:rPr lang="en-US" dirty="0" smtClean="0">
                <a:latin typeface="Wingdings"/>
              </a:rPr>
              <a:t>L</a:t>
            </a:r>
            <a:r>
              <a:rPr lang="en-US" dirty="0" smtClean="0"/>
              <a:t>iving in harmony with the natural world </a:t>
            </a:r>
          </a:p>
          <a:p>
            <a:pPr lvl="3">
              <a:defRPr/>
            </a:pPr>
            <a:r>
              <a:rPr lang="en-US" dirty="0" smtClean="0"/>
              <a:t>Respect for elders and wisdom</a:t>
            </a:r>
          </a:p>
          <a:p>
            <a:pPr lvl="3">
              <a:defRPr/>
            </a:pPr>
            <a:r>
              <a:rPr lang="en-US" dirty="0" smtClean="0"/>
              <a:t>Clan or community emphasis </a:t>
            </a:r>
          </a:p>
          <a:p>
            <a:pPr lvl="3">
              <a:defRPr/>
            </a:pPr>
            <a:r>
              <a:rPr lang="en-US" dirty="0" smtClean="0"/>
              <a:t>(not individual)</a:t>
            </a:r>
            <a:br>
              <a:rPr lang="en-US" dirty="0" smtClean="0"/>
            </a:br>
            <a:r>
              <a:rPr lang="en-US" dirty="0" smtClean="0"/>
              <a:t>Orientation to the present</a:t>
            </a:r>
            <a:br>
              <a:rPr lang="en-US" dirty="0" smtClean="0"/>
            </a:br>
            <a:r>
              <a:rPr lang="en-US" dirty="0" smtClean="0"/>
              <a:t>The connection of all living things </a:t>
            </a:r>
          </a:p>
          <a:p>
            <a:pPr lvl="3">
              <a:defRPr/>
            </a:pPr>
            <a:r>
              <a:rPr lang="en-US" dirty="0" smtClean="0"/>
              <a:t>Reciprocity </a:t>
            </a:r>
          </a:p>
          <a:p>
            <a:pPr lvl="3">
              <a:defRPr/>
            </a:pPr>
            <a:r>
              <a:rPr lang="en-US" dirty="0" smtClean="0"/>
              <a:t>Spirituality </a:t>
            </a:r>
          </a:p>
          <a:p>
            <a:pPr lvl="3">
              <a:defRPr/>
            </a:pPr>
            <a:r>
              <a:rPr lang="en-US" dirty="0" smtClean="0"/>
              <a:t>Gratitude </a:t>
            </a:r>
          </a:p>
          <a:p>
            <a:pPr lvl="3">
              <a:defRPr/>
            </a:pPr>
            <a:r>
              <a:rPr lang="en-US" dirty="0" smtClean="0"/>
              <a:t>Respect of other beliefs and religions </a:t>
            </a:r>
          </a:p>
          <a:p>
            <a:pPr lvl="3">
              <a:defRPr/>
            </a:pPr>
            <a:r>
              <a:rPr lang="en-US" dirty="0" smtClean="0"/>
              <a:t>honoring silence </a:t>
            </a:r>
          </a:p>
          <a:p>
            <a:pPr lvl="3">
              <a:defRPr/>
            </a:pPr>
            <a:endParaRPr lang="en-US" dirty="0" smtClean="0"/>
          </a:p>
          <a:p>
            <a:pPr marL="165261" indent="-165261">
              <a:buFont typeface="Arial"/>
              <a:buChar char="•"/>
              <a:defRPr/>
            </a:pPr>
            <a:r>
              <a:rPr lang="en-US" b="1" i="1" dirty="0" smtClean="0"/>
              <a:t>ASK:</a:t>
            </a:r>
            <a:r>
              <a:rPr lang="en-US" b="1" i="1" baseline="0" dirty="0" smtClean="0"/>
              <a:t> </a:t>
            </a:r>
            <a:r>
              <a:rPr lang="en-US" b="1" i="1" dirty="0" smtClean="0"/>
              <a:t>How do these traditional values influence you? </a:t>
            </a:r>
          </a:p>
          <a:p>
            <a:pPr>
              <a:defRPr/>
            </a:pPr>
            <a:endParaRPr lang="en-US" b="1" i="1" dirty="0" smtClean="0"/>
          </a:p>
          <a:p>
            <a:pPr marL="165261" indent="-165261">
              <a:buFont typeface="Arial"/>
              <a:buChar char="•"/>
              <a:defRPr/>
            </a:pPr>
            <a:r>
              <a:rPr lang="en-US" b="1" i="1" dirty="0" smtClean="0"/>
              <a:t>ASK:</a:t>
            </a:r>
            <a:r>
              <a:rPr lang="en-US" b="1" i="1" baseline="0" dirty="0" smtClean="0"/>
              <a:t> </a:t>
            </a:r>
            <a:r>
              <a:rPr lang="en-US" b="1" i="1" dirty="0" smtClean="0"/>
              <a:t>How do these traditional values influence your goals? </a:t>
            </a:r>
          </a:p>
          <a:p>
            <a:pPr>
              <a:defRPr/>
            </a:pPr>
            <a:endParaRPr lang="en-US" dirty="0" smtClean="0"/>
          </a:p>
          <a:p>
            <a:pPr>
              <a:buFontTx/>
              <a:buChar char="•"/>
              <a:defRPr/>
            </a:pPr>
            <a:endParaRPr lang="en-US" altLang="en-US" dirty="0" smtClean="0">
              <a:cs typeface="+mn-cs"/>
            </a:endParaRPr>
          </a:p>
        </p:txBody>
      </p:sp>
      <p:sp>
        <p:nvSpPr>
          <p:cNvPr id="168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3FC80D04-849A-1E42-91FA-A020562494E2}" type="slidenum">
              <a:rPr lang="en-US" sz="1200">
                <a:latin typeface="Calibri" charset="0"/>
              </a:rPr>
              <a:pPr/>
              <a:t>28</a:t>
            </a:fld>
            <a:endParaRPr lang="en-US" sz="1200" dirty="0">
              <a:latin typeface="Calibri" charset="0"/>
            </a:endParaRPr>
          </a:p>
        </p:txBody>
      </p:sp>
    </p:spTree>
    <p:extLst>
      <p:ext uri="{BB962C8B-B14F-4D97-AF65-F5344CB8AC3E}">
        <p14:creationId xmlns:p14="http://schemas.microsoft.com/office/powerpoint/2010/main" val="937013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endParaRPr lang="en-US" dirty="0" smtClean="0"/>
          </a:p>
          <a:p>
            <a:pPr marL="165261" indent="-165261">
              <a:buFont typeface="Arial"/>
              <a:buChar char="•"/>
            </a:pPr>
            <a:r>
              <a:rPr lang="en-US" dirty="0" smtClean="0"/>
              <a:t>Share excerpt</a:t>
            </a:r>
            <a:r>
              <a:rPr lang="en-US" baseline="0" dirty="0" smtClean="0"/>
              <a:t> from the Focus on Guide and r</a:t>
            </a:r>
            <a:r>
              <a:rPr lang="en-US" dirty="0" smtClean="0"/>
              <a:t>eview</a:t>
            </a:r>
            <a:r>
              <a:rPr lang="en-US" baseline="0" dirty="0" smtClean="0"/>
              <a:t> how to use </a:t>
            </a:r>
            <a:r>
              <a:rPr lang="en-US" i="1" baseline="0" dirty="0" smtClean="0"/>
              <a:t>Using values to set goals.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29</a:t>
            </a:fld>
            <a:endParaRPr lang="en-US" dirty="0"/>
          </a:p>
        </p:txBody>
      </p:sp>
    </p:spTree>
    <p:extLst>
      <p:ext uri="{BB962C8B-B14F-4D97-AF65-F5344CB8AC3E}">
        <p14:creationId xmlns:p14="http://schemas.microsoft.com/office/powerpoint/2010/main" val="218690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a:solidFill>
                  <a:srgbClr val="000000"/>
                </a:solidFill>
                <a:latin typeface="Calibri" charset="0"/>
                <a:ea typeface="MS PGothic" charset="0"/>
              </a:rPr>
              <a:t>ACTIVITY </a:t>
            </a:r>
            <a:r>
              <a:rPr lang="en-US" b="1" u="sng" dirty="0" smtClean="0">
                <a:solidFill>
                  <a:srgbClr val="000000"/>
                </a:solidFill>
                <a:latin typeface="Calibri" charset="0"/>
                <a:ea typeface="MS PGothic" charset="0"/>
              </a:rPr>
              <a:t>#1: </a:t>
            </a:r>
            <a:r>
              <a:rPr lang="en-US" b="1" i="1" u="sng" dirty="0">
                <a:solidFill>
                  <a:srgbClr val="000000"/>
                </a:solidFill>
                <a:latin typeface="Calibri" charset="0"/>
                <a:ea typeface="MS PGothic" charset="0"/>
              </a:rPr>
              <a:t>Overview of the Training and Introductions</a:t>
            </a:r>
          </a:p>
          <a:p>
            <a:pPr eaLnBrk="1" hangingPunct="1">
              <a:spcBef>
                <a:spcPct val="0"/>
              </a:spcBef>
            </a:pPr>
            <a:r>
              <a:rPr lang="en-US" b="1" dirty="0">
                <a:solidFill>
                  <a:srgbClr val="000000"/>
                </a:solidFill>
                <a:latin typeface="Calibri" charset="0"/>
                <a:ea typeface="MS PGothic" charset="0"/>
              </a:rPr>
              <a:t>Estimated Time: 10 Minutes</a:t>
            </a:r>
          </a:p>
          <a:p>
            <a:pPr eaLnBrk="1" hangingPunct="1">
              <a:spcBef>
                <a:spcPct val="0"/>
              </a:spcBef>
            </a:pPr>
            <a:r>
              <a:rPr lang="en-US" b="1" dirty="0">
                <a:solidFill>
                  <a:srgbClr val="000000"/>
                </a:solidFill>
                <a:latin typeface="Calibri" charset="0"/>
                <a:ea typeface="MS PGothic" charset="0"/>
              </a:rPr>
              <a:t>Methodology: Presentation </a:t>
            </a:r>
            <a:r>
              <a:rPr lang="en-US" b="1" dirty="0" smtClean="0">
                <a:solidFill>
                  <a:srgbClr val="000000"/>
                </a:solidFill>
                <a:latin typeface="Calibri" charset="0"/>
                <a:ea typeface="MS PGothic" charset="0"/>
              </a:rPr>
              <a:t>/ Icebreaker (Introduction Activity)</a:t>
            </a:r>
          </a:p>
          <a:p>
            <a:pPr eaLnBrk="1" hangingPunct="1">
              <a:spcBef>
                <a:spcPct val="0"/>
              </a:spcBef>
            </a:pPr>
            <a:r>
              <a:rPr lang="en-US" b="1" dirty="0" smtClean="0">
                <a:solidFill>
                  <a:srgbClr val="000000"/>
                </a:solidFill>
                <a:latin typeface="Calibri" charset="0"/>
                <a:ea typeface="MS PGothic" charset="0"/>
              </a:rPr>
              <a:t>Corresponding Section in Toolkit: None</a:t>
            </a:r>
          </a:p>
          <a:p>
            <a:pPr eaLnBrk="1" hangingPunct="1">
              <a:spcBef>
                <a:spcPct val="0"/>
              </a:spcBef>
            </a:pPr>
            <a:endParaRPr lang="en-US" b="1" u="sng" dirty="0">
              <a:solidFill>
                <a:srgbClr val="000000"/>
              </a:solidFill>
              <a:latin typeface="Calibri" charset="0"/>
              <a:ea typeface="MS PGothic" charset="0"/>
            </a:endParaRPr>
          </a:p>
          <a:p>
            <a:pPr eaLnBrk="1" hangingPunct="1">
              <a:spcBef>
                <a:spcPct val="0"/>
              </a:spcBef>
            </a:pPr>
            <a:r>
              <a:rPr lang="en-US" b="1" u="sng" dirty="0">
                <a:solidFill>
                  <a:srgbClr val="000000"/>
                </a:solidFill>
                <a:latin typeface="Calibri" charset="0"/>
                <a:ea typeface="MS PGothic" charset="0"/>
              </a:rPr>
              <a:t>Instructions for Facilitator:</a:t>
            </a:r>
          </a:p>
          <a:p>
            <a:pPr eaLnBrk="1" hangingPunct="1">
              <a:spcBef>
                <a:spcPct val="0"/>
              </a:spcBef>
            </a:pPr>
            <a:endParaRPr lang="en-US" b="1" u="sng" dirty="0">
              <a:solidFill>
                <a:srgbClr val="000000"/>
              </a:solidFill>
              <a:latin typeface="Calibri" charset="0"/>
              <a:ea typeface="MS PGothic" charset="0"/>
            </a:endParaRPr>
          </a:p>
          <a:p>
            <a:pPr eaLnBrk="1" hangingPunct="1">
              <a:spcBef>
                <a:spcPct val="0"/>
              </a:spcBef>
            </a:pPr>
            <a:r>
              <a:rPr lang="en-US" dirty="0">
                <a:solidFill>
                  <a:srgbClr val="000000"/>
                </a:solidFill>
                <a:latin typeface="Calibri" charset="0"/>
                <a:ea typeface="MS PGothic" charset="0"/>
              </a:rPr>
              <a:t>Review training purpose.</a:t>
            </a:r>
            <a:endParaRPr lang="en-US" b="1" i="1" dirty="0">
              <a:solidFill>
                <a:srgbClr val="000000"/>
              </a:solidFill>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FDFBC289-56F6-EE4D-98C9-6A8A93575363}" type="slidenum">
              <a:rPr lang="en-US" sz="1200">
                <a:latin typeface="Calibri" charset="0"/>
              </a:rPr>
              <a:pPr/>
              <a:t>3</a:t>
            </a:fld>
            <a:endParaRPr lang="en-US" sz="1200" dirty="0">
              <a:latin typeface="Calibri" charset="0"/>
            </a:endParaRPr>
          </a:p>
        </p:txBody>
      </p:sp>
    </p:spTree>
    <p:extLst>
      <p:ext uri="{BB962C8B-B14F-4D97-AF65-F5344CB8AC3E}">
        <p14:creationId xmlns:p14="http://schemas.microsoft.com/office/powerpoint/2010/main" val="922153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eaLnBrk="1" hangingPunct="1">
              <a:spcBef>
                <a:spcPct val="0"/>
              </a:spcBef>
              <a:defRPr/>
            </a:pPr>
            <a:r>
              <a:rPr lang="en-US" altLang="en-US" b="1" dirty="0">
                <a:solidFill>
                  <a:srgbClr val="000000"/>
                </a:solidFill>
              </a:rPr>
              <a:t>Individual Activity, Vote with Your Body, and Facilitated Discussion</a:t>
            </a:r>
          </a:p>
          <a:p>
            <a:pPr>
              <a:defRPr/>
            </a:pPr>
            <a:endParaRPr lang="en-US" dirty="0" smtClean="0"/>
          </a:p>
          <a:p>
            <a:pPr marL="165261" indent="-165261">
              <a:buFont typeface="Arial"/>
              <a:buChar char="•"/>
              <a:defRPr/>
            </a:pPr>
            <a:r>
              <a:rPr lang="en-US" dirty="0" smtClean="0"/>
              <a:t>Prior to this activity, hang up signs with numbers 1 to 17 around the room.  This is for a “vote with your body” exercise.</a:t>
            </a:r>
          </a:p>
          <a:p>
            <a:pPr marL="165261" indent="-165261">
              <a:buFont typeface="Arial"/>
              <a:buChar char="•"/>
              <a:defRPr/>
            </a:pPr>
            <a:endParaRPr lang="en-US" dirty="0" smtClean="0"/>
          </a:p>
          <a:p>
            <a:pPr marL="165261" indent="-165261">
              <a:buFont typeface="Arial"/>
              <a:buChar char="•"/>
              <a:defRPr/>
            </a:pPr>
            <a:r>
              <a:rPr lang="en-US" dirty="0" smtClean="0"/>
              <a:t>Explain the following:</a:t>
            </a:r>
          </a:p>
          <a:p>
            <a:pPr marL="605956" lvl="1" indent="-165261">
              <a:buFont typeface="Arial"/>
              <a:buChar char="•"/>
              <a:defRPr/>
            </a:pPr>
            <a:r>
              <a:rPr lang="en-US" dirty="0" smtClean="0"/>
              <a:t>Looking at community values can provide insight into those forces that most affect decision-making. Looking at your personal values can provide insight into how you use your personal resources and money. </a:t>
            </a:r>
          </a:p>
          <a:p>
            <a:pPr marL="165261" indent="-165261">
              <a:buFont typeface="Arial"/>
              <a:buChar char="•"/>
              <a:defRPr/>
            </a:pPr>
            <a:endParaRPr lang="en-US" dirty="0" smtClean="0"/>
          </a:p>
          <a:p>
            <a:pPr marL="165261" indent="-165261">
              <a:buFont typeface="Arial"/>
              <a:buChar char="•"/>
              <a:defRPr/>
            </a:pPr>
            <a:r>
              <a:rPr lang="en-US" dirty="0" smtClean="0"/>
              <a:t>Instruct participants to rank order the values listed on in </a:t>
            </a:r>
            <a:r>
              <a:rPr lang="en-US" b="1" dirty="0" smtClean="0"/>
              <a:t>Focus on Native Communities, page 34</a:t>
            </a:r>
            <a:r>
              <a:rPr lang="en-US" dirty="0" smtClean="0"/>
              <a:t>.</a:t>
            </a:r>
          </a:p>
          <a:p>
            <a:pPr marL="165261" indent="-165261">
              <a:buFont typeface="Arial"/>
              <a:buChar char="•"/>
              <a:defRPr/>
            </a:pPr>
            <a:r>
              <a:rPr lang="en-US" dirty="0" smtClean="0"/>
              <a:t>Instruct participants to put a “1” by the value that is most important to you, a “2” by the value that is the next most important, and so on through “17.”</a:t>
            </a:r>
          </a:p>
          <a:p>
            <a:pPr marL="165261" indent="-165261">
              <a:buFont typeface="Arial"/>
              <a:buChar char="•"/>
              <a:defRPr/>
            </a:pPr>
            <a:r>
              <a:rPr lang="en-US" dirty="0" smtClean="0"/>
              <a:t>Provide participants with 5 – 7 minutes to complete.</a:t>
            </a:r>
          </a:p>
          <a:p>
            <a:pPr marL="165261" indent="-165261">
              <a:buFont typeface="Arial"/>
              <a:buChar char="•"/>
              <a:defRPr/>
            </a:pPr>
            <a:r>
              <a:rPr lang="en-US" dirty="0" smtClean="0"/>
              <a:t>Once everyone is finished, explain that together you will explore values.</a:t>
            </a:r>
          </a:p>
          <a:p>
            <a:pPr marL="165261" indent="-165261">
              <a:buFont typeface="Arial"/>
              <a:buChar char="•"/>
              <a:defRPr/>
            </a:pPr>
            <a:r>
              <a:rPr lang="en-US" dirty="0" smtClean="0"/>
              <a:t>Explain that you will read off a value and that each person should stand under the number that represents.</a:t>
            </a:r>
          </a:p>
          <a:p>
            <a:pPr marL="165261" indent="-165261">
              <a:buFont typeface="Arial"/>
              <a:buChar char="•"/>
              <a:defRPr/>
            </a:pPr>
            <a:r>
              <a:rPr lang="en-US" dirty="0" smtClean="0"/>
              <a:t>Select any of the values that you think would be most interesting for the participants from the list:</a:t>
            </a:r>
          </a:p>
          <a:p>
            <a:pPr marL="1101738" lvl="2" indent="-220348">
              <a:buFont typeface="+mj-lt"/>
              <a:buAutoNum type="arabicPeriod"/>
              <a:defRPr/>
            </a:pPr>
            <a:r>
              <a:rPr lang="en-US" dirty="0" smtClean="0"/>
              <a:t>Comfortable life </a:t>
            </a:r>
          </a:p>
          <a:p>
            <a:pPr marL="1101738" lvl="2" indent="-220348">
              <a:buFont typeface="+mj-lt"/>
              <a:buAutoNum type="arabicPeriod"/>
              <a:defRPr/>
            </a:pPr>
            <a:r>
              <a:rPr lang="en-US" dirty="0" smtClean="0"/>
              <a:t>Courage  </a:t>
            </a:r>
          </a:p>
          <a:p>
            <a:pPr marL="1101738" lvl="2" indent="-220348">
              <a:buFont typeface="+mj-lt"/>
              <a:buAutoNum type="arabicPeriod"/>
              <a:defRPr/>
            </a:pPr>
            <a:r>
              <a:rPr lang="en-US" dirty="0" smtClean="0"/>
              <a:t>Culture and traditions </a:t>
            </a:r>
          </a:p>
          <a:p>
            <a:pPr marL="1101738" lvl="2" indent="-220348">
              <a:buFont typeface="+mj-lt"/>
              <a:buAutoNum type="arabicPeriod"/>
              <a:defRPr/>
            </a:pPr>
            <a:r>
              <a:rPr lang="en-US" dirty="0" smtClean="0"/>
              <a:t>Family and clan </a:t>
            </a:r>
          </a:p>
          <a:p>
            <a:pPr marL="1101738" lvl="2" indent="-220348">
              <a:buFont typeface="+mj-lt"/>
              <a:buAutoNum type="arabicPeriod"/>
              <a:defRPr/>
            </a:pPr>
            <a:r>
              <a:rPr lang="en-US" dirty="0" smtClean="0"/>
              <a:t>Financial security </a:t>
            </a:r>
          </a:p>
          <a:p>
            <a:pPr marL="1101738" lvl="2" indent="-220348">
              <a:buFont typeface="+mj-lt"/>
              <a:buAutoNum type="arabicPeriod"/>
              <a:defRPr/>
            </a:pPr>
            <a:r>
              <a:rPr lang="en-US" dirty="0" smtClean="0"/>
              <a:t>Freedom </a:t>
            </a:r>
          </a:p>
          <a:p>
            <a:pPr marL="1101738" lvl="2" indent="-220348">
              <a:buFont typeface="+mj-lt"/>
              <a:buAutoNum type="arabicPeriod"/>
              <a:defRPr/>
            </a:pPr>
            <a:r>
              <a:rPr lang="en-US" dirty="0" smtClean="0"/>
              <a:t>Happiness </a:t>
            </a:r>
          </a:p>
          <a:p>
            <a:pPr marL="1101738" lvl="2" indent="-220348">
              <a:buFont typeface="+mj-lt"/>
              <a:buAutoNum type="arabicPeriod"/>
              <a:defRPr/>
            </a:pPr>
            <a:r>
              <a:rPr lang="en-US" dirty="0" smtClean="0"/>
              <a:t>Health </a:t>
            </a:r>
          </a:p>
          <a:p>
            <a:pPr marL="1101738" lvl="2" indent="-220348">
              <a:buFont typeface="+mj-lt"/>
              <a:buAutoNum type="arabicPeriod"/>
              <a:defRPr/>
            </a:pPr>
            <a:r>
              <a:rPr lang="en-US" dirty="0" smtClean="0"/>
              <a:t>Independence </a:t>
            </a:r>
          </a:p>
          <a:p>
            <a:pPr marL="1101738" lvl="2" indent="-220348">
              <a:buFont typeface="+mj-lt"/>
              <a:buAutoNum type="arabicPeriod"/>
              <a:defRPr/>
            </a:pPr>
            <a:r>
              <a:rPr lang="en-US" dirty="0" smtClean="0"/>
              <a:t> Inner harmony</a:t>
            </a:r>
          </a:p>
          <a:p>
            <a:pPr marL="1101738" lvl="2" indent="-220348">
              <a:buFont typeface="+mj-lt"/>
              <a:buAutoNum type="arabicPeriod"/>
              <a:defRPr/>
            </a:pPr>
            <a:r>
              <a:rPr lang="en-US" dirty="0" smtClean="0"/>
              <a:t>Leisure time</a:t>
            </a:r>
          </a:p>
          <a:p>
            <a:pPr marL="1101738" lvl="2" indent="-220348">
              <a:buFont typeface="+mj-lt"/>
              <a:buAutoNum type="arabicPeriod"/>
              <a:defRPr/>
            </a:pPr>
            <a:r>
              <a:rPr lang="en-US" dirty="0" smtClean="0"/>
              <a:t>Living in harmony with nature </a:t>
            </a:r>
          </a:p>
          <a:p>
            <a:pPr marL="1101738" lvl="2" indent="-220348">
              <a:buFont typeface="+mj-lt"/>
              <a:buAutoNum type="arabicPeriod"/>
              <a:defRPr/>
            </a:pPr>
            <a:r>
              <a:rPr lang="en-US" dirty="0" smtClean="0"/>
              <a:t>Professional achievement </a:t>
            </a:r>
          </a:p>
          <a:p>
            <a:pPr marL="1101738" lvl="2" indent="-220348">
              <a:buFont typeface="+mj-lt"/>
              <a:buAutoNum type="arabicPeriod"/>
              <a:defRPr/>
            </a:pPr>
            <a:r>
              <a:rPr lang="en-US" dirty="0" smtClean="0"/>
              <a:t>Respect for and from others</a:t>
            </a:r>
          </a:p>
          <a:p>
            <a:pPr marL="1101738" lvl="2" indent="-220348">
              <a:buFont typeface="+mj-lt"/>
              <a:buAutoNum type="arabicPeriod"/>
              <a:defRPr/>
            </a:pPr>
            <a:r>
              <a:rPr lang="en-US" dirty="0" smtClean="0"/>
              <a:t> Self-determination </a:t>
            </a:r>
          </a:p>
          <a:p>
            <a:pPr marL="1101738" lvl="2" indent="-220348">
              <a:buFont typeface="+mj-lt"/>
              <a:buAutoNum type="arabicPeriod"/>
              <a:defRPr/>
            </a:pPr>
            <a:r>
              <a:rPr lang="en-US" dirty="0" smtClean="0"/>
              <a:t>Self-respect</a:t>
            </a:r>
          </a:p>
          <a:p>
            <a:pPr marL="1101738" lvl="2" indent="-220348">
              <a:buFont typeface="+mj-lt"/>
              <a:buAutoNum type="arabicPeriod"/>
              <a:defRPr/>
            </a:pPr>
            <a:r>
              <a:rPr lang="en-US" dirty="0" smtClean="0"/>
              <a:t>Social recognition</a:t>
            </a:r>
          </a:p>
          <a:p>
            <a:pPr marL="1101738" lvl="2" indent="-220348">
              <a:buFont typeface="+mj-lt"/>
              <a:buAutoNum type="arabicPeriod"/>
              <a:defRPr/>
            </a:pPr>
            <a:r>
              <a:rPr lang="en-US" dirty="0" smtClean="0"/>
              <a:t>Status </a:t>
            </a:r>
          </a:p>
          <a:p>
            <a:pPr marL="165261" indent="-165261">
              <a:buFont typeface="Arial"/>
              <a:buChar char="•"/>
              <a:defRPr/>
            </a:pPr>
            <a:endParaRPr lang="en-US" dirty="0" smtClean="0"/>
          </a:p>
          <a:p>
            <a:pPr marL="165261" indent="-165261">
              <a:buFont typeface="Arial"/>
              <a:buChar char="•"/>
              <a:defRPr/>
            </a:pPr>
            <a:r>
              <a:rPr lang="en-US" dirty="0" smtClean="0"/>
              <a:t>After participants move to “vote” for the first value, facilitate a discussion among the participants regarding the reasons they ranked the value where they ranked it. If someone ranks a value #1 or #17, it can be interesting to start with them.</a:t>
            </a:r>
          </a:p>
          <a:p>
            <a:pPr marL="165261" indent="-165261">
              <a:buFont typeface="Arial"/>
              <a:buChar char="•"/>
              <a:defRPr/>
            </a:pPr>
            <a:r>
              <a:rPr lang="en-US" dirty="0" smtClean="0"/>
              <a:t>Generally, getting thoughts from 4 – 6 people after each value is the right amount.</a:t>
            </a:r>
          </a:p>
          <a:p>
            <a:pPr marL="165261" indent="-165261">
              <a:buFont typeface="Arial"/>
              <a:buChar char="•"/>
              <a:defRPr/>
            </a:pPr>
            <a:r>
              <a:rPr lang="en-US" dirty="0" smtClean="0"/>
              <a:t>After ranking 4 – 6 values, have people sit down.</a:t>
            </a:r>
          </a:p>
          <a:p>
            <a:pPr>
              <a:buFont typeface="Arial"/>
              <a:buNone/>
              <a:defRPr/>
            </a:pPr>
            <a:endParaRPr lang="en-US" b="1" dirty="0" smtClean="0"/>
          </a:p>
          <a:p>
            <a:pPr defTabSz="895162" eaLnBrk="1" hangingPunct="1">
              <a:spcBef>
                <a:spcPct val="0"/>
              </a:spcBef>
            </a:pPr>
            <a:endParaRPr lang="en-US" altLang="en-US" b="1" u="sng" dirty="0" smtClean="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30</a:t>
            </a:fld>
            <a:endParaRPr lang="en-US" altLang="en-US" dirty="0"/>
          </a:p>
        </p:txBody>
      </p:sp>
    </p:spTree>
    <p:extLst>
      <p:ext uri="{BB962C8B-B14F-4D97-AF65-F5344CB8AC3E}">
        <p14:creationId xmlns:p14="http://schemas.microsoft.com/office/powerpoint/2010/main" val="4009729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5"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dirty="0" smtClean="0"/>
          </a:p>
          <a:p>
            <a:pPr eaLnBrk="1" hangingPunct="1">
              <a:spcBef>
                <a:spcPct val="0"/>
              </a:spcBef>
              <a:defRPr/>
            </a:pPr>
            <a:r>
              <a:rPr lang="en-US" altLang="en-US" b="1" dirty="0" smtClean="0">
                <a:solidFill>
                  <a:srgbClr val="000000"/>
                </a:solidFill>
                <a:cs typeface="+mn-cs"/>
              </a:rPr>
              <a:t>Individual Activity, Vote with Your Body, and Facilitated Discussion</a:t>
            </a:r>
          </a:p>
          <a:p>
            <a:pPr>
              <a:buFont typeface="Arial"/>
              <a:buNone/>
              <a:defRPr/>
            </a:pPr>
            <a:endParaRPr lang="en-US" b="0" dirty="0" smtClean="0"/>
          </a:p>
          <a:p>
            <a:pPr marL="165261" indent="-165261">
              <a:buFont typeface="Arial"/>
              <a:buChar char="•"/>
              <a:defRPr/>
            </a:pPr>
            <a:r>
              <a:rPr lang="en-US" b="0" dirty="0" smtClean="0"/>
              <a:t>Process the activity using the following questions:</a:t>
            </a:r>
          </a:p>
          <a:p>
            <a:pPr marL="605956" lvl="1" indent="-165261">
              <a:buFont typeface="Arial"/>
              <a:buChar char="•"/>
              <a:defRPr/>
            </a:pPr>
            <a:r>
              <a:rPr lang="en-US" b="0" dirty="0" smtClean="0"/>
              <a:t>What were your top five values? Did these surprise you? What do these values say about you?</a:t>
            </a:r>
          </a:p>
          <a:p>
            <a:pPr marL="605956" lvl="1" indent="-165261">
              <a:buFont typeface="Arial"/>
              <a:buChar char="•"/>
              <a:defRPr/>
            </a:pPr>
            <a:r>
              <a:rPr lang="en-US" b="0" dirty="0" smtClean="0"/>
              <a:t>Do your goals reflect these values? </a:t>
            </a:r>
          </a:p>
          <a:p>
            <a:pPr marL="605956" lvl="1" indent="-165261">
              <a:buFont typeface="Arial"/>
              <a:buChar char="•"/>
              <a:defRPr/>
            </a:pPr>
            <a:r>
              <a:rPr lang="en-US" b="0" dirty="0" smtClean="0"/>
              <a:t>How do you think these values affect the way you manage your financial resources? </a:t>
            </a:r>
          </a:p>
          <a:p>
            <a:pPr marL="605956" lvl="1" indent="-165261">
              <a:buFont typeface="Arial"/>
              <a:buChar char="•"/>
              <a:defRPr/>
            </a:pPr>
            <a:r>
              <a:rPr lang="en-US" b="0" dirty="0" smtClean="0"/>
              <a:t>What is the value of an activity like this?</a:t>
            </a:r>
          </a:p>
          <a:p>
            <a:pPr marL="605956" lvl="1" indent="-165261">
              <a:buFont typeface="Arial"/>
              <a:buChar char="•"/>
              <a:defRPr/>
            </a:pPr>
            <a:r>
              <a:rPr lang="en-US" b="0" dirty="0" smtClean="0"/>
              <a:t>How can we use these insights in providing financial empowerment services to clients?</a:t>
            </a:r>
          </a:p>
          <a:p>
            <a:pPr>
              <a:buFont typeface="Arial"/>
              <a:buNone/>
              <a:defRPr/>
            </a:pPr>
            <a:endParaRPr lang="en-US" b="0" dirty="0" smtClean="0"/>
          </a:p>
          <a:p>
            <a:pPr>
              <a:buFontTx/>
              <a:buChar char="•"/>
              <a:defRPr/>
            </a:pPr>
            <a:endParaRPr lang="en-US" altLang="en-US" dirty="0" smtClean="0">
              <a:cs typeface="+mn-cs"/>
            </a:endParaRPr>
          </a:p>
        </p:txBody>
      </p:sp>
      <p:sp>
        <p:nvSpPr>
          <p:cNvPr id="171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BFFD1243-A0F3-4646-B1AF-DBAF9244F574}" type="slidenum">
              <a:rPr lang="en-US" sz="1200">
                <a:latin typeface="Calibri" charset="0"/>
              </a:rPr>
              <a:pPr/>
              <a:t>31</a:t>
            </a:fld>
            <a:endParaRPr lang="en-US" sz="1200" dirty="0">
              <a:latin typeface="Calibri" charset="0"/>
            </a:endParaRPr>
          </a:p>
        </p:txBody>
      </p:sp>
    </p:spTree>
    <p:extLst>
      <p:ext uri="{BB962C8B-B14F-4D97-AF65-F5344CB8AC3E}">
        <p14:creationId xmlns:p14="http://schemas.microsoft.com/office/powerpoint/2010/main" val="3951690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altLang="en-US" b="1" dirty="0" smtClean="0">
              <a:solidFill>
                <a:srgbClr val="000000"/>
              </a:solidFill>
            </a:endParaRPr>
          </a:p>
          <a:p>
            <a:pPr eaLnBrk="1" hangingPunct="1">
              <a:spcBef>
                <a:spcPct val="0"/>
              </a:spcBef>
              <a:defRPr/>
            </a:pPr>
            <a:r>
              <a:rPr lang="en-US" altLang="en-US" b="1" u="none" dirty="0" smtClean="0">
                <a:solidFill>
                  <a:srgbClr val="000000"/>
                </a:solidFill>
              </a:rPr>
              <a:t>Presentation or Facilitated</a:t>
            </a:r>
            <a:r>
              <a:rPr lang="en-US" altLang="en-US" b="1" u="none" baseline="0" dirty="0" smtClean="0">
                <a:solidFill>
                  <a:srgbClr val="000000"/>
                </a:solidFill>
              </a:rPr>
              <a:t> Discussion and Small Group Activity</a:t>
            </a:r>
            <a:endParaRPr lang="en-US" altLang="en-US" b="1" u="none" dirty="0" smtClean="0">
              <a:solidFill>
                <a:srgbClr val="000000"/>
              </a:solidFill>
            </a:endParaRP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dirty="0" smtClean="0">
                <a:solidFill>
                  <a:srgbClr val="000000"/>
                </a:solidFill>
              </a:rPr>
              <a:t>Introduce this topic using the following key points from </a:t>
            </a:r>
            <a:r>
              <a:rPr lang="en-US" altLang="en-US" b="1" i="1" dirty="0" smtClean="0">
                <a:solidFill>
                  <a:srgbClr val="000000"/>
                </a:solidFill>
              </a:rPr>
              <a:t>Focus on Native Communities</a:t>
            </a:r>
            <a:r>
              <a:rPr lang="en-US" altLang="en-US" b="1" dirty="0" smtClean="0">
                <a:solidFill>
                  <a:srgbClr val="000000"/>
                </a:solidFill>
              </a:rPr>
              <a:t>, Page 37</a:t>
            </a:r>
            <a:r>
              <a:rPr lang="en-US" altLang="en-US" dirty="0" smtClean="0">
                <a:solidFill>
                  <a:srgbClr val="000000"/>
                </a:solidFill>
              </a:rPr>
              <a:t>:</a:t>
            </a:r>
          </a:p>
          <a:p>
            <a:pPr marL="165261" indent="-165261">
              <a:buFontTx/>
              <a:buChar char="•"/>
              <a:defRPr/>
            </a:pPr>
            <a:r>
              <a:rPr lang="en-US" altLang="en-US" i="1" dirty="0" smtClean="0"/>
              <a:t>Traditionally, Native Communities lived in sustainable balance with their environment. </a:t>
            </a:r>
          </a:p>
          <a:p>
            <a:pPr marL="165261" indent="-165261">
              <a:buFontTx/>
              <a:buChar char="•"/>
              <a:defRPr/>
            </a:pPr>
            <a:r>
              <a:rPr lang="en-US" altLang="en-US" i="1" dirty="0" smtClean="0"/>
              <a:t>They only hunted or harvested what was needed to live for today so that resources would continue to be available in the future. </a:t>
            </a:r>
          </a:p>
          <a:p>
            <a:pPr marL="165261" indent="-165261">
              <a:buFontTx/>
              <a:buChar char="•"/>
              <a:defRPr/>
            </a:pPr>
            <a:r>
              <a:rPr lang="en-US" altLang="en-US" i="1" dirty="0" smtClean="0"/>
              <a:t>Saving money is based on the same principle: using the amount you need to live for today, but setting aside some money so it is available in the future. living for today and saving for the future are compatible values – it’s about balancing your resources. </a:t>
            </a:r>
          </a:p>
          <a:p>
            <a:pPr marL="165261" indent="-165261">
              <a:buFontTx/>
              <a:buChar char="•"/>
              <a:defRPr/>
            </a:pPr>
            <a:r>
              <a:rPr lang="en-US" altLang="en-US" i="1" dirty="0" smtClean="0"/>
              <a:t>For example, for community members whose work is seasonal, setting aside income today to cover the months when there is little or no work ensures sustainability within their household. </a:t>
            </a:r>
          </a:p>
          <a:p>
            <a:pPr marL="165261" indent="-165261">
              <a:buFontTx/>
              <a:buChar char="•"/>
              <a:defRPr/>
            </a:pPr>
            <a:r>
              <a:rPr lang="en-US" altLang="en-US" i="1" dirty="0" smtClean="0"/>
              <a:t>People in your community may avoid saving for fear of losing benefits – tribal, state, or federal benefits. Because savings are an asset, the relationship between asset limits and benefits is addressed in this module. </a:t>
            </a:r>
          </a:p>
          <a:p>
            <a:pPr marL="165261" indent="-165261">
              <a:buFontTx/>
              <a:buChar char="•"/>
              <a:defRPr/>
            </a:pPr>
            <a:endParaRPr lang="en-US" altLang="en-US" i="1" dirty="0" smtClean="0"/>
          </a:p>
          <a:p>
            <a:pPr>
              <a:defRPr/>
            </a:pPr>
            <a:r>
              <a:rPr lang="en-US" altLang="en-US" b="1" i="0" u="none" dirty="0" smtClean="0"/>
              <a:t>OR</a:t>
            </a:r>
          </a:p>
          <a:p>
            <a:pPr>
              <a:defRPr/>
            </a:pPr>
            <a:endParaRPr lang="en-US" altLang="en-US" b="1" i="1" dirty="0" smtClean="0"/>
          </a:p>
          <a:p>
            <a:pPr>
              <a:defRPr/>
            </a:pPr>
            <a:r>
              <a:rPr lang="en-US" altLang="en-US" b="1" i="1" dirty="0" smtClean="0"/>
              <a:t>ASK:  What</a:t>
            </a:r>
            <a:r>
              <a:rPr lang="en-US" altLang="en-US" b="1" i="1" baseline="0" dirty="0" smtClean="0"/>
              <a:t> traditional or community values are related to savings?</a:t>
            </a:r>
          </a:p>
          <a:p>
            <a:pPr marL="165261" indent="-165261">
              <a:buFont typeface="Arial"/>
              <a:buChar char="•"/>
              <a:defRPr/>
            </a:pPr>
            <a:r>
              <a:rPr lang="en-US" altLang="en-US" b="0" i="0" baseline="0" dirty="0" smtClean="0"/>
              <a:t>Facilitate a discussion using the key points from </a:t>
            </a:r>
            <a:r>
              <a:rPr lang="en-US" altLang="en-US" b="1" i="1" dirty="0" smtClean="0">
                <a:solidFill>
                  <a:srgbClr val="000000"/>
                </a:solidFill>
              </a:rPr>
              <a:t>Focus on Native Communities</a:t>
            </a:r>
            <a:r>
              <a:rPr lang="en-US" altLang="en-US" b="1" dirty="0" smtClean="0">
                <a:solidFill>
                  <a:srgbClr val="000000"/>
                </a:solidFill>
              </a:rPr>
              <a:t>, Page 37 </a:t>
            </a:r>
            <a:r>
              <a:rPr lang="en-US" altLang="en-US" b="0" dirty="0" smtClean="0">
                <a:solidFill>
                  <a:srgbClr val="000000"/>
                </a:solidFill>
              </a:rPr>
              <a:t>to</a:t>
            </a:r>
            <a:r>
              <a:rPr lang="en-US" altLang="en-US" b="0" baseline="0" dirty="0" smtClean="0">
                <a:solidFill>
                  <a:srgbClr val="000000"/>
                </a:solidFill>
              </a:rPr>
              <a:t> add to the discussion.</a:t>
            </a:r>
            <a:r>
              <a:rPr lang="en-US" altLang="en-US" b="0" i="0" baseline="0" dirty="0" smtClean="0"/>
              <a:t> </a:t>
            </a:r>
            <a:endParaRPr lang="en-US" altLang="en-US" b="0" i="0" dirty="0" smtClean="0"/>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dirty="0" smtClean="0">
                <a:solidFill>
                  <a:srgbClr val="000000"/>
                </a:solidFill>
              </a:rPr>
              <a:t>Facilitated Discussion and Small Group Brainstorm (Module 2) </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Ask participants to share their definition of savings.</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Share definition of savings using slide.</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Have participants list examples of unexpected expenses or emergencies in small groups on flip chart paper using marker.</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After 3 minutes, ask participants to circle those they think could be handled with $1,000 or less.</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Instruct groups to post their flip charts and share cumulatively.</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Make summary comments about the number of unexpected expenses that can be managed with $1,000. Contrast to the “conventional wisdom” advocating 3 - 6 months’ worth of living expenses. </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that $500 to $1,000 is a possible goal for most—they can imagine it and it can make a very, very big difference. </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that having $500 to $1,000 to cover emergencies and unexpected expenses can help avoid debt.</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Also explain the following: Once people see they can save this much, then they can work toward 1 month’s living expenses, 3 months’, etc. over the longer term.</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32</a:t>
            </a:fld>
            <a:endParaRPr lang="en-US" altLang="en-US" dirty="0"/>
          </a:p>
        </p:txBody>
      </p:sp>
    </p:spTree>
    <p:extLst>
      <p:ext uri="{BB962C8B-B14F-4D97-AF65-F5344CB8AC3E}">
        <p14:creationId xmlns:p14="http://schemas.microsoft.com/office/powerpoint/2010/main" val="3917406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altLang="en-US" dirty="0">
              <a:solidFill>
                <a:srgbClr val="000000"/>
              </a:solidFill>
            </a:endParaRPr>
          </a:p>
          <a:p>
            <a:r>
              <a:rPr lang="en-US" altLang="en-US" b="1" dirty="0">
                <a:solidFill>
                  <a:srgbClr val="000000"/>
                </a:solidFill>
              </a:rPr>
              <a:t>Presentation</a:t>
            </a:r>
          </a:p>
          <a:p>
            <a:endParaRPr lang="en-US" altLang="en-US" b="1" dirty="0">
              <a:solidFill>
                <a:srgbClr val="000000"/>
              </a:solidFill>
            </a:endParaRPr>
          </a:p>
          <a:p>
            <a:pPr marL="165261" indent="-165261">
              <a:buFont typeface="Arial"/>
              <a:buChar char="•"/>
            </a:pPr>
            <a:r>
              <a:rPr lang="en-US" altLang="en-US" dirty="0">
                <a:solidFill>
                  <a:srgbClr val="000000"/>
                </a:solidFill>
              </a:rPr>
              <a:t>Review highlights of the four tools in referenced </a:t>
            </a:r>
            <a:r>
              <a:rPr lang="en-US" altLang="en-US" i="1" dirty="0">
                <a:solidFill>
                  <a:srgbClr val="000000"/>
                </a:solidFill>
              </a:rPr>
              <a:t>Module 2</a:t>
            </a:r>
            <a:r>
              <a:rPr lang="en-US" altLang="en-US" dirty="0">
                <a:solidFill>
                  <a:srgbClr val="000000"/>
                </a:solidFill>
              </a:rPr>
              <a:t> and transition to the Native Communities tool.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33</a:t>
            </a:fld>
            <a:endParaRPr lang="en-US" altLang="en-US" dirty="0"/>
          </a:p>
        </p:txBody>
      </p:sp>
    </p:spTree>
    <p:extLst>
      <p:ext uri="{BB962C8B-B14F-4D97-AF65-F5344CB8AC3E}">
        <p14:creationId xmlns:p14="http://schemas.microsoft.com/office/powerpoint/2010/main" val="364221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dirty="0" smtClean="0"/>
          </a:p>
          <a:p>
            <a:r>
              <a:rPr lang="en-US" b="1" dirty="0" smtClean="0"/>
              <a:t>Presentation and Facilitated</a:t>
            </a:r>
            <a:r>
              <a:rPr lang="en-US" b="1" baseline="0" dirty="0" smtClean="0"/>
              <a:t> Discussion</a:t>
            </a:r>
          </a:p>
          <a:p>
            <a:endParaRPr lang="en-US" dirty="0" smtClean="0"/>
          </a:p>
          <a:p>
            <a:pPr marL="165261" indent="-165261">
              <a:buFont typeface="Arial"/>
              <a:buChar char="•"/>
            </a:pPr>
            <a:r>
              <a:rPr lang="en-US" dirty="0" smtClean="0"/>
              <a:t>Explain that this savings and asset limits</a:t>
            </a:r>
            <a:r>
              <a:rPr lang="en-US" baseline="0" dirty="0" smtClean="0"/>
              <a:t> too is an expansion of Tool 2: Savings and benefits from Module 2 in the Toolkit.  It is designed to help understand tribal benefits and asset limits.</a:t>
            </a:r>
          </a:p>
          <a:p>
            <a:pPr marL="165261" indent="-165261">
              <a:buFont typeface="Arial"/>
              <a:buChar char="•"/>
            </a:pPr>
            <a:r>
              <a:rPr lang="en-US" b="1" i="1" baseline="0" dirty="0" smtClean="0"/>
              <a:t>ASK:  Why do you think this tool is a part of the module on savings.</a:t>
            </a:r>
          </a:p>
          <a:p>
            <a:pPr marL="165261" indent="-165261">
              <a:buFont typeface="Arial"/>
              <a:buChar char="•"/>
            </a:pPr>
            <a:r>
              <a:rPr lang="en-US" dirty="0" smtClean="0"/>
              <a:t>Explain</a:t>
            </a:r>
            <a:r>
              <a:rPr lang="en-US" baseline="0" dirty="0" smtClean="0"/>
              <a:t> that a</a:t>
            </a:r>
            <a:r>
              <a:rPr lang="en-US" dirty="0" smtClean="0"/>
              <a:t>sset limits set maximum amount of personal property and money someone can have and still receive benefits.</a:t>
            </a:r>
          </a:p>
          <a:p>
            <a:pPr marL="165261" indent="-165261">
              <a:buFont typeface="Arial"/>
              <a:buChar char="•"/>
            </a:pPr>
            <a:r>
              <a:rPr lang="en-US" dirty="0" smtClean="0"/>
              <a:t>Explain that for people receiving benefits, a key is ensuring that savings is not encouraged</a:t>
            </a:r>
            <a:r>
              <a:rPr lang="en-US" baseline="0" dirty="0" smtClean="0"/>
              <a:t> at the expense of benefits.</a:t>
            </a:r>
            <a:endParaRPr lang="en-US" dirty="0" smtClean="0"/>
          </a:p>
          <a:p>
            <a:pPr marL="165261" indent="-165261">
              <a:buFont typeface="Arial"/>
              <a:buChar char="•"/>
            </a:pPr>
            <a:r>
              <a:rPr lang="en-US" dirty="0" smtClean="0"/>
              <a:t>Before introducing this tool to people in your community, you may want to consider adding the benefits that are specific to Native Communities generally and your community specifically.</a:t>
            </a:r>
          </a:p>
          <a:p>
            <a:pPr marL="165261" indent="-165261">
              <a:buFont typeface="Arial"/>
              <a:buChar char="•"/>
            </a:pPr>
            <a:endParaRPr lang="en-US" dirty="0" smtClean="0"/>
          </a:p>
          <a:p>
            <a:pPr marL="165261" indent="-165261">
              <a:buFont typeface="Arial"/>
              <a:buChar char="•"/>
            </a:pPr>
            <a:r>
              <a:rPr lang="en-US" dirty="0" smtClean="0"/>
              <a:t>Ask people to</a:t>
            </a:r>
            <a:r>
              <a:rPr lang="en-US" baseline="0" dirty="0" smtClean="0"/>
              <a:t> share about the community and tribal benefits that they know about as well as the asset limits associated with them.</a:t>
            </a:r>
          </a:p>
          <a:p>
            <a:pPr marL="165261" indent="-165261">
              <a:buFont typeface="Arial"/>
              <a:buChar char="•"/>
            </a:pPr>
            <a:r>
              <a:rPr lang="en-US" baseline="0" dirty="0" smtClean="0"/>
              <a:t>Write them on a flip chart.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34</a:t>
            </a:fld>
            <a:endParaRPr lang="en-US" altLang="en-US" dirty="0"/>
          </a:p>
        </p:txBody>
      </p:sp>
    </p:spTree>
    <p:extLst>
      <p:ext uri="{BB962C8B-B14F-4D97-AF65-F5344CB8AC3E}">
        <p14:creationId xmlns:p14="http://schemas.microsoft.com/office/powerpoint/2010/main" val="2835096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dirty="0" smtClean="0"/>
          </a:p>
          <a:p>
            <a:pPr defTabSz="440695">
              <a:defRPr/>
            </a:pPr>
            <a:r>
              <a:rPr lang="en-US" b="1" dirty="0" smtClean="0"/>
              <a:t>Presentation and Facilitated</a:t>
            </a:r>
            <a:r>
              <a:rPr lang="en-US" b="1" baseline="0" dirty="0" smtClean="0"/>
              <a:t> Discussion</a:t>
            </a:r>
          </a:p>
          <a:p>
            <a:endParaRPr lang="en-US" dirty="0" smtClean="0"/>
          </a:p>
          <a:p>
            <a:pPr marL="165261" indent="-165261">
              <a:buFont typeface="Arial"/>
              <a:buChar char="•"/>
            </a:pPr>
            <a:r>
              <a:rPr lang="en-US" dirty="0" smtClean="0"/>
              <a:t>Explain that the tool also includes</a:t>
            </a:r>
            <a:r>
              <a:rPr lang="en-US" baseline="0" dirty="0" smtClean="0"/>
              <a:t> links to more information about tribal benefits.</a:t>
            </a:r>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35</a:t>
            </a:fld>
            <a:endParaRPr lang="en-US" altLang="en-US" dirty="0"/>
          </a:p>
        </p:txBody>
      </p:sp>
    </p:spTree>
    <p:extLst>
      <p:ext uri="{BB962C8B-B14F-4D97-AF65-F5344CB8AC3E}">
        <p14:creationId xmlns:p14="http://schemas.microsoft.com/office/powerpoint/2010/main" val="1956362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u="sng" dirty="0" smtClean="0"/>
              <a:t>Activity #3: Implementing</a:t>
            </a:r>
            <a:r>
              <a:rPr lang="en-US" altLang="en-US" b="1" u="sng" baseline="0" dirty="0" smtClean="0"/>
              <a:t> Your Money, Your Goals and Focus on Native Communities CONTINUED</a:t>
            </a:r>
          </a:p>
          <a:p>
            <a:pPr eaLnBrk="1" hangingPunct="1">
              <a:spcBef>
                <a:spcPct val="0"/>
              </a:spcBef>
              <a:defRPr/>
            </a:pPr>
            <a:endParaRPr lang="en-US" altLang="en-US" b="1" u="sng" baseline="0" dirty="0" smtClean="0">
              <a:solidFill>
                <a:srgbClr val="000000"/>
              </a:solidFill>
            </a:endParaRPr>
          </a:p>
          <a:p>
            <a:pPr eaLnBrk="1" hangingPunct="1">
              <a:spcBef>
                <a:spcPct val="0"/>
              </a:spcBef>
              <a:defRPr/>
            </a:pPr>
            <a:r>
              <a:rPr lang="en-US" altLang="en-US" b="1" dirty="0" smtClean="0">
                <a:solidFill>
                  <a:srgbClr val="000000"/>
                </a:solidFill>
              </a:rPr>
              <a:t>Facilitated Discussion</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Define income.</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Ask participants to differentiate regular, irregular, seasonal, and one-time income.</a:t>
            </a:r>
          </a:p>
          <a:p>
            <a:pPr marL="165261" indent="-165261" eaLnBrk="1" hangingPunct="1">
              <a:spcBef>
                <a:spcPct val="0"/>
              </a:spcBef>
              <a:buFont typeface="Arial" panose="020B0604020202020204" pitchFamily="34" charset="0"/>
              <a:buChar char="•"/>
              <a:defRPr/>
            </a:pPr>
            <a:r>
              <a:rPr lang="en-US" altLang="en-US" b="1" i="1" dirty="0" smtClean="0">
                <a:solidFill>
                  <a:srgbClr val="000000"/>
                </a:solidFill>
              </a:rPr>
              <a:t>ASK: How do these different kinds of income impact budgeting and cash flow?</a:t>
            </a:r>
          </a:p>
          <a:p>
            <a:pPr marL="165261" indent="-165261" eaLnBrk="1" hangingPunct="1">
              <a:spcBef>
                <a:spcPct val="0"/>
              </a:spcBef>
              <a:buFont typeface="Arial" panose="020B0604020202020204" pitchFamily="34" charset="0"/>
              <a:buChar char="•"/>
              <a:defRPr/>
            </a:pPr>
            <a:r>
              <a:rPr lang="en-US" altLang="en-US" b="1" i="1" dirty="0" smtClean="0">
                <a:solidFill>
                  <a:srgbClr val="000000"/>
                </a:solidFill>
              </a:rPr>
              <a:t>ASK: How are benefits (public) different from income? </a:t>
            </a:r>
          </a:p>
          <a:p>
            <a:pPr eaLnBrk="1" hangingPunct="1">
              <a:spcBef>
                <a:spcPct val="0"/>
              </a:spcBef>
              <a:buFontTx/>
              <a:buChar char="•"/>
              <a:defRPr/>
            </a:pPr>
            <a:endParaRPr lang="en-US" altLang="en-US" b="1" i="1" dirty="0" smtClean="0">
              <a:solidFill>
                <a:srgbClr val="000000"/>
              </a:solidFill>
            </a:endParaRPr>
          </a:p>
          <a:p>
            <a:pPr>
              <a:defRPr/>
            </a:pPr>
            <a:r>
              <a:rPr lang="en-US" altLang="en-US" dirty="0" smtClean="0"/>
              <a:t>Discuss the following key points with participants using information from </a:t>
            </a:r>
            <a:r>
              <a:rPr lang="en-US" altLang="en-US" b="1" i="1" dirty="0" smtClean="0">
                <a:solidFill>
                  <a:srgbClr val="000000"/>
                </a:solidFill>
              </a:rPr>
              <a:t>Focus on Native Communities</a:t>
            </a:r>
            <a:r>
              <a:rPr lang="en-US" altLang="en-US" b="1" dirty="0" smtClean="0"/>
              <a:t>, Page 43</a:t>
            </a:r>
            <a:r>
              <a:rPr lang="en-US" altLang="en-US" dirty="0" smtClean="0"/>
              <a:t>:</a:t>
            </a:r>
          </a:p>
          <a:p>
            <a:pPr>
              <a:defRPr/>
            </a:pPr>
            <a:endParaRPr lang="en-US" altLang="en-US" dirty="0" smtClean="0"/>
          </a:p>
          <a:p>
            <a:pPr marL="165261" indent="-165261">
              <a:buFontTx/>
              <a:buChar char="•"/>
              <a:defRPr/>
            </a:pPr>
            <a:r>
              <a:rPr lang="en-US" altLang="en-US" dirty="0" smtClean="0"/>
              <a:t>While many of your community members may earn income from jobs, businesses they own and operate, or traditional livelihoods, they may also receive income from dividends distributed by the tribal government or money from trust accounts. </a:t>
            </a:r>
          </a:p>
          <a:p>
            <a:pPr marL="165261" indent="-165261">
              <a:buFontTx/>
              <a:buChar char="•"/>
              <a:defRPr/>
            </a:pPr>
            <a:r>
              <a:rPr lang="en-US" altLang="en-US" dirty="0" smtClean="0"/>
              <a:t>This money may come from tribal enterprises including gaming, the sale or lease of land and other natural resources owned by the tribe, or because of legal settlements to the tribe. </a:t>
            </a:r>
          </a:p>
          <a:p>
            <a:pPr marL="165261" indent="-165261">
              <a:buFontTx/>
              <a:buChar char="•"/>
              <a:defRPr/>
            </a:pPr>
            <a:r>
              <a:rPr lang="en-US" altLang="en-US" dirty="0" smtClean="0"/>
              <a:t>Called “per capita payments,” these may be distributed in several ways:</a:t>
            </a:r>
          </a:p>
          <a:p>
            <a:pPr lvl="1">
              <a:defRPr/>
            </a:pPr>
            <a:r>
              <a:rPr lang="en-US" altLang="en-US" dirty="0" smtClean="0"/>
              <a:t>On a regular basis (once per month, two times a year, or annually)</a:t>
            </a:r>
          </a:p>
          <a:p>
            <a:pPr lvl="1">
              <a:defRPr/>
            </a:pPr>
            <a:r>
              <a:rPr lang="en-US" altLang="en-US" dirty="0" smtClean="0"/>
              <a:t>Periodically</a:t>
            </a:r>
            <a:br>
              <a:rPr lang="en-US" altLang="en-US" dirty="0" smtClean="0"/>
            </a:br>
            <a:r>
              <a:rPr lang="en-US" altLang="en-US" dirty="0" smtClean="0"/>
              <a:t>All at one time (commonly called windfall payments) </a:t>
            </a:r>
          </a:p>
          <a:p>
            <a:pPr marL="165261" indent="-165261">
              <a:buFontTx/>
              <a:buChar char="•"/>
              <a:defRPr/>
            </a:pPr>
            <a:r>
              <a:rPr lang="en-US" altLang="en-US" dirty="0" smtClean="0"/>
              <a:t>As noted in information about savings, some kinds of per capita payments, </a:t>
            </a:r>
            <a:r>
              <a:rPr lang="en-US" altLang="en-US" i="1" dirty="0" smtClean="0"/>
              <a:t>but not all</a:t>
            </a:r>
            <a:r>
              <a:rPr lang="en-US" altLang="en-US" dirty="0" smtClean="0"/>
              <a:t>, can be excluded as income, a resource, or an asset when determining your eligibility for a federal assistance program. These programs include Temporary Assistance for Needy Families, Supplemental Nutrition Assistance Program, Supplemental Security Income, housing assistance programs administered by Housing and Urban Development</a:t>
            </a:r>
            <a:r>
              <a:rPr lang="en-US" altLang="en-US" i="1" dirty="0" smtClean="0"/>
              <a:t>, </a:t>
            </a:r>
            <a:r>
              <a:rPr lang="en-US" altLang="en-US" dirty="0" smtClean="0"/>
              <a:t>or the Low Income Home Energy Assistance Program. </a:t>
            </a:r>
          </a:p>
          <a:p>
            <a:pPr marL="165261" indent="-165261">
              <a:buFontTx/>
              <a:buChar char="•"/>
              <a:defRPr/>
            </a:pPr>
            <a:r>
              <a:rPr lang="en-US" altLang="en-US" dirty="0" smtClean="0"/>
              <a:t>Qualification for government benefits varies by program. Individuals seeking to receive benefits under them should review the qualifications carefully to determine their entitlement. </a:t>
            </a:r>
          </a:p>
          <a:p>
            <a:pPr marL="165261" indent="-165261">
              <a:buFontTx/>
              <a:buChar char="•"/>
              <a:defRPr/>
            </a:pPr>
            <a:r>
              <a:rPr lang="en-US" altLang="en-US" dirty="0" smtClean="0"/>
              <a:t>There are also special federal laws that specify how certain payments are treated for purposes of eligibility for federally-assisted programs. For example: </a:t>
            </a:r>
          </a:p>
          <a:p>
            <a:pPr lvl="1">
              <a:defRPr/>
            </a:pPr>
            <a:r>
              <a:rPr lang="en-US" altLang="en-US" dirty="0" smtClean="0"/>
              <a:t>Payments from income of lands held in trust or from an eligible tribal trust account: The first $2,000 you receive from these types of payments in a given year cannot be counted as income.</a:t>
            </a:r>
            <a:r>
              <a:rPr lang="en-US" altLang="en-US" b="1" dirty="0" smtClean="0"/>
              <a:t> </a:t>
            </a:r>
            <a:endParaRPr lang="en-US" altLang="en-US" dirty="0" smtClean="0"/>
          </a:p>
          <a:p>
            <a:pPr lvl="1">
              <a:defRPr/>
            </a:pPr>
            <a:r>
              <a:rPr lang="en-US" altLang="en-US" dirty="0" smtClean="0"/>
              <a:t>Payments from legal settlements with the U.S. government, such as the Cobell v. Salazar settlement, cannot be counted.</a:t>
            </a:r>
            <a:r>
              <a:rPr lang="en-US" altLang="en-US" b="1" dirty="0" smtClean="0"/>
              <a:t> </a:t>
            </a:r>
            <a:r>
              <a:rPr lang="en-US" altLang="en-US" dirty="0" smtClean="0"/>
              <a:t>However, federal assistance programs administered by the Social Security Administration</a:t>
            </a:r>
            <a:r>
              <a:rPr lang="en-US" altLang="en-US" b="1" dirty="0" smtClean="0"/>
              <a:t> </a:t>
            </a:r>
            <a:r>
              <a:rPr lang="en-US" altLang="en-US" dirty="0" smtClean="0"/>
              <a:t>and Housing and Urban Development, limit how long these payments are excluded from being considered income or a resource for the purposes of eligibility to one year. </a:t>
            </a:r>
          </a:p>
          <a:p>
            <a:pPr marL="165261" indent="-165261">
              <a:buFontTx/>
              <a:buChar char="•"/>
              <a:defRPr/>
            </a:pPr>
            <a:r>
              <a:rPr lang="en-US" altLang="en-US" dirty="0" smtClean="0"/>
              <a:t>If you receive payments like these, it is important to make sure you keep good records of the payments, where they came from, and when you receive them.</a:t>
            </a:r>
          </a:p>
          <a:p>
            <a:pPr marL="165261" indent="-165261">
              <a:buFontTx/>
              <a:buChar char="•"/>
              <a:defRPr/>
            </a:pPr>
            <a:r>
              <a:rPr lang="en-US" altLang="en-US" dirty="0" smtClean="0"/>
              <a:t>It will be important for you to show where your income comes from if you are planning to claim that the income should not be counted as a resource or asset when applying for a federal assistance program. </a:t>
            </a:r>
          </a:p>
          <a:p>
            <a:pPr marL="165261" indent="-165261">
              <a:buFontTx/>
              <a:buChar char="•"/>
              <a:defRPr/>
            </a:pPr>
            <a:r>
              <a:rPr lang="en-US" altLang="en-US" dirty="0" smtClean="0"/>
              <a:t>Per capita payments may also be deposited into Individual Indian Money (IIM) accounts and held in trust. These accounts are managed by the Office of the Special Trustee within the U.S. Department of the Interior.</a:t>
            </a:r>
          </a:p>
          <a:p>
            <a:pPr marL="165261" indent="-165261">
              <a:buFontTx/>
              <a:buChar char="•"/>
              <a:defRPr/>
            </a:pPr>
            <a:r>
              <a:rPr lang="en-US" altLang="en-US" dirty="0" smtClean="0"/>
              <a:t>For minors, IIM accounts may continue to grow until the minor turns 18 years old or is legally emancipated.</a:t>
            </a:r>
          </a:p>
          <a:p>
            <a:pPr marL="165261" indent="-165261">
              <a:buFontTx/>
              <a:buChar char="•"/>
              <a:defRPr/>
            </a:pPr>
            <a:r>
              <a:rPr lang="en-US" altLang="en-US" dirty="0" smtClean="0"/>
              <a:t>In some communities, this is called “18-money.” Young people anticipate its arrival, but some do not plan for how they will use it when they receive it. </a:t>
            </a:r>
          </a:p>
          <a:p>
            <a:pPr marL="165261" indent="-165261">
              <a:buFontTx/>
              <a:buChar char="•"/>
              <a:defRPr/>
            </a:pPr>
            <a:r>
              <a:rPr lang="en-US" altLang="en-US" dirty="0" smtClean="0"/>
              <a:t>Planning with irregular or annual per capita payments may be harder.</a:t>
            </a:r>
          </a:p>
          <a:p>
            <a:pPr marL="165261" indent="-165261">
              <a:buFontTx/>
              <a:buChar char="•"/>
              <a:defRPr/>
            </a:pPr>
            <a:r>
              <a:rPr lang="en-US" altLang="en-US" dirty="0" smtClean="0"/>
              <a:t>But without a plan, individuals may miss the chance to build and grow family and community resources for the future</a:t>
            </a:r>
          </a:p>
          <a:p>
            <a:pPr marL="165261" indent="-165261">
              <a:buFontTx/>
              <a:buChar char="•"/>
              <a:defRPr/>
            </a:pPr>
            <a:r>
              <a:rPr lang="en-US" altLang="en-US" dirty="0" smtClean="0"/>
              <a:t>A plan can help someone use their irregular or annual per capita payments to pay down debt, save for emergencies, help family members, or save for the months when there is little or no income. </a:t>
            </a:r>
          </a:p>
          <a:p>
            <a:pPr marL="165261" indent="-165261">
              <a:buFontTx/>
              <a:buChar char="•"/>
              <a:defRPr/>
            </a:pPr>
            <a:r>
              <a:rPr lang="en-US" altLang="en-US" dirty="0" smtClean="0"/>
              <a:t>All of these activities build family and community wealth and security. </a:t>
            </a:r>
          </a:p>
          <a:p>
            <a:pPr marL="165261" indent="-165261">
              <a:buFontTx/>
              <a:buChar char="•"/>
              <a:defRPr/>
            </a:pPr>
            <a:r>
              <a:rPr lang="en-US" altLang="en-US" dirty="0" smtClean="0"/>
              <a:t>These funds can also be used to invest in assets that can help create financial security and wealth, such as reliable transportation, additional education or training, tools to engage in traditional livelihoods, or business enterprises. </a:t>
            </a:r>
          </a:p>
          <a:p>
            <a:pPr eaLnBrk="1" hangingPunct="1">
              <a:spcBef>
                <a:spcPct val="0"/>
              </a:spcBef>
              <a:defRPr/>
            </a:pPr>
            <a:r>
              <a:rPr lang="en-US" altLang="en-US" b="1" i="1" dirty="0" smtClean="0">
                <a:solidFill>
                  <a:srgbClr val="000000"/>
                </a:solidFill>
              </a:rPr>
              <a:t> </a:t>
            </a:r>
          </a:p>
          <a:p>
            <a:pPr eaLnBrk="1" hangingPunct="1">
              <a:spcBef>
                <a:spcPct val="0"/>
              </a:spcBef>
              <a:defRPr/>
            </a:pPr>
            <a:r>
              <a:rPr lang="en-US" altLang="en-US" dirty="0" smtClean="0">
                <a:solidFill>
                  <a:srgbClr val="000000"/>
                </a:solidFill>
              </a:rPr>
              <a:t>Explain wage garnishment using the following from the materials in Module 3 (Page 115) not covered during Module 2:</a:t>
            </a:r>
          </a:p>
          <a:p>
            <a:pPr marL="165261" indent="-165261" eaLnBrk="1" hangingPunct="1">
              <a:spcBef>
                <a:spcPct val="0"/>
              </a:spcBef>
              <a:buFontTx/>
              <a:buChar char="•"/>
              <a:defRPr/>
            </a:pPr>
            <a:r>
              <a:rPr lang="en-US" altLang="en-US" b="1" dirty="0" smtClean="0">
                <a:solidFill>
                  <a:srgbClr val="000000"/>
                </a:solidFill>
              </a:rPr>
              <a:t>Wage garnishments</a:t>
            </a:r>
            <a:r>
              <a:rPr lang="en-US" altLang="en-US" dirty="0" smtClean="0">
                <a:solidFill>
                  <a:srgbClr val="000000"/>
                </a:solidFill>
              </a:rPr>
              <a:t> give the government or creditors the right to collect money directly out of someone’s paycheck. This can generally only happen with a court order. Common reasons for wage garnishment are: </a:t>
            </a:r>
          </a:p>
          <a:p>
            <a:pPr marL="630439" lvl="1" indent="-166791" eaLnBrk="1" hangingPunct="1">
              <a:spcBef>
                <a:spcPct val="0"/>
              </a:spcBef>
              <a:buFontTx/>
              <a:buChar char="•"/>
              <a:defRPr/>
            </a:pPr>
            <a:r>
              <a:rPr lang="en-US" altLang="en-US" dirty="0" smtClean="0">
                <a:solidFill>
                  <a:srgbClr val="000000"/>
                </a:solidFill>
              </a:rPr>
              <a:t>Taxes owed to the IRS or the state</a:t>
            </a:r>
          </a:p>
          <a:p>
            <a:pPr marL="630439" lvl="1" indent="-166791" eaLnBrk="1" hangingPunct="1">
              <a:spcBef>
                <a:spcPct val="0"/>
              </a:spcBef>
              <a:buFontTx/>
              <a:buChar char="•"/>
              <a:defRPr/>
            </a:pPr>
            <a:r>
              <a:rPr lang="en-US" altLang="en-US" dirty="0" smtClean="0">
                <a:solidFill>
                  <a:srgbClr val="000000"/>
                </a:solidFill>
              </a:rPr>
              <a:t>Money owed for child support</a:t>
            </a:r>
          </a:p>
          <a:p>
            <a:pPr marL="630439" lvl="1" indent="-166791" eaLnBrk="1" hangingPunct="1">
              <a:spcBef>
                <a:spcPct val="0"/>
              </a:spcBef>
              <a:buFontTx/>
              <a:buChar char="•"/>
              <a:defRPr/>
            </a:pPr>
            <a:r>
              <a:rPr lang="en-US" altLang="en-US" dirty="0" smtClean="0">
                <a:solidFill>
                  <a:srgbClr val="000000"/>
                </a:solidFill>
              </a:rPr>
              <a:t>Money owed for delinquent student loans</a:t>
            </a:r>
          </a:p>
          <a:p>
            <a:pPr marL="630439" lvl="1" indent="-166791" eaLnBrk="1" hangingPunct="1">
              <a:spcBef>
                <a:spcPct val="0"/>
              </a:spcBef>
              <a:buFontTx/>
              <a:buChar char="•"/>
              <a:defRPr/>
            </a:pPr>
            <a:r>
              <a:rPr lang="en-US" altLang="en-US" dirty="0" smtClean="0">
                <a:solidFill>
                  <a:srgbClr val="000000"/>
                </a:solidFill>
              </a:rPr>
              <a:t>Other unpaid or delinquent debts</a:t>
            </a:r>
          </a:p>
          <a:p>
            <a:pPr marL="165261" indent="-165261" eaLnBrk="1" hangingPunct="1">
              <a:spcBef>
                <a:spcPct val="0"/>
              </a:spcBef>
              <a:buFontTx/>
              <a:buChar char="•"/>
              <a:defRPr/>
            </a:pPr>
            <a:r>
              <a:rPr lang="en-US" altLang="en-US" dirty="0" smtClean="0">
                <a:solidFill>
                  <a:srgbClr val="000000"/>
                </a:solidFill>
              </a:rPr>
              <a:t>With a wage garnishment order, only a certain percentage of the employee’s disposable earning can be withheld. </a:t>
            </a:r>
          </a:p>
          <a:p>
            <a:pPr marL="1071134" lvl="2" indent="-166791"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Tx/>
              <a:buChar char="•"/>
              <a:defRPr/>
            </a:pPr>
            <a:r>
              <a:rPr lang="en-US" altLang="en-US" dirty="0" smtClean="0">
                <a:solidFill>
                  <a:srgbClr val="000000"/>
                </a:solidFill>
              </a:rPr>
              <a:t>Federal law limits the amount that may be garnished. </a:t>
            </a:r>
          </a:p>
          <a:p>
            <a:pPr lvl="1" eaLnBrk="1" hangingPunct="1">
              <a:spcBef>
                <a:spcPct val="0"/>
              </a:spcBef>
              <a:buFontTx/>
              <a:buChar char="•"/>
              <a:defRPr/>
            </a:pPr>
            <a:r>
              <a:rPr lang="en-US" altLang="en-US" dirty="0" smtClean="0">
                <a:solidFill>
                  <a:srgbClr val="000000"/>
                </a:solidFill>
              </a:rPr>
              <a:t>Generally the amount must be the lesser of two figures: 25% of disposable income or the amount that the person earns each week over the federal minimum wage multiplied by 30. You may wish to direct participants to the example in the toolkit.</a:t>
            </a:r>
          </a:p>
          <a:p>
            <a:pPr lvl="1"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Tx/>
              <a:buChar char="•"/>
              <a:defRPr/>
            </a:pPr>
            <a:r>
              <a:rPr lang="en-US" altLang="en-US" dirty="0" smtClean="0">
                <a:solidFill>
                  <a:srgbClr val="000000"/>
                </a:solidFill>
              </a:rPr>
              <a:t>Some states provide additional protections that allow consumers to take home more pay than would be allowed using only the federal limits.</a:t>
            </a:r>
          </a:p>
          <a:p>
            <a:pPr marL="165261" indent="-165261"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Tx/>
              <a:buChar char="•"/>
              <a:defRPr/>
            </a:pPr>
            <a:r>
              <a:rPr lang="en-US" altLang="en-US" dirty="0" smtClean="0">
                <a:solidFill>
                  <a:srgbClr val="000000"/>
                </a:solidFill>
              </a:rPr>
              <a:t>All mandatory deductions are protected outright from garnishment:</a:t>
            </a:r>
          </a:p>
          <a:p>
            <a:pPr lvl="1" eaLnBrk="1" hangingPunct="1">
              <a:spcBef>
                <a:spcPct val="0"/>
              </a:spcBef>
              <a:buFontTx/>
              <a:buChar char="•"/>
              <a:defRPr/>
            </a:pPr>
            <a:r>
              <a:rPr lang="en-US" altLang="en-US" dirty="0" smtClean="0">
                <a:solidFill>
                  <a:srgbClr val="000000"/>
                </a:solidFill>
              </a:rPr>
              <a:t>Federal, state and local taxes, and</a:t>
            </a:r>
          </a:p>
          <a:p>
            <a:pPr lvl="1" eaLnBrk="1" hangingPunct="1">
              <a:spcBef>
                <a:spcPct val="0"/>
              </a:spcBef>
              <a:buFontTx/>
              <a:buChar char="•"/>
              <a:defRPr/>
            </a:pPr>
            <a:r>
              <a:rPr lang="en-US" altLang="en-US" dirty="0" smtClean="0">
                <a:solidFill>
                  <a:srgbClr val="000000"/>
                </a:solidFill>
              </a:rPr>
              <a:t>FICA contributions.</a:t>
            </a:r>
          </a:p>
          <a:p>
            <a:pPr lvl="1"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Tx/>
              <a:buChar char="•"/>
              <a:defRPr/>
            </a:pPr>
            <a:r>
              <a:rPr lang="en-US" altLang="en-US" dirty="0" smtClean="0">
                <a:solidFill>
                  <a:srgbClr val="000000"/>
                </a:solidFill>
              </a:rPr>
              <a:t>Voluntary deductions are not protected. </a:t>
            </a:r>
          </a:p>
          <a:p>
            <a:pPr marL="165261" indent="-165261" eaLnBrk="1" hangingPunct="1">
              <a:spcBef>
                <a:spcPct val="0"/>
              </a:spcBef>
              <a:defRPr/>
            </a:pPr>
            <a:endParaRPr lang="en-US" altLang="en-US" dirty="0" smtClean="0">
              <a:solidFill>
                <a:srgbClr val="000000"/>
              </a:solidFill>
            </a:endParaRPr>
          </a:p>
          <a:p>
            <a:pPr marL="165261" indent="-165261" eaLnBrk="1" hangingPunct="1">
              <a:spcBef>
                <a:spcPct val="0"/>
              </a:spcBef>
              <a:buFontTx/>
              <a:buChar char="•"/>
              <a:defRPr/>
            </a:pPr>
            <a:r>
              <a:rPr lang="en-US" altLang="en-US" dirty="0" smtClean="0">
                <a:solidFill>
                  <a:srgbClr val="000000"/>
                </a:solidFill>
              </a:rPr>
              <a:t>Generally, Social Security, disability, retirement, child support, and alimony are protected from garnishment from regular creditors. </a:t>
            </a:r>
          </a:p>
          <a:p>
            <a:pPr marL="165261" indent="-165261" eaLnBrk="1" hangingPunct="1">
              <a:spcBef>
                <a:spcPct val="0"/>
              </a:spcBef>
              <a:buFontTx/>
              <a:buChar char="•"/>
              <a:defRPr/>
            </a:pPr>
            <a:r>
              <a:rPr lang="en-US" altLang="en-US" dirty="0" smtClean="0">
                <a:solidFill>
                  <a:srgbClr val="000000"/>
                </a:solidFill>
              </a:rPr>
              <a:t>If you owe the federal government for student loans or back taxes, however, these sources may not be protected.</a:t>
            </a:r>
          </a:p>
          <a:p>
            <a:pPr marL="165261" indent="-165261" eaLnBrk="1" hangingPunct="1">
              <a:spcBef>
                <a:spcPct val="0"/>
              </a:spcBef>
              <a:buFontTx/>
              <a:buChar char="•"/>
              <a:defRPr/>
            </a:pPr>
            <a:r>
              <a:rPr lang="en-US" altLang="en-US" dirty="0" smtClean="0">
                <a:solidFill>
                  <a:srgbClr val="000000"/>
                </a:solidFill>
              </a:rPr>
              <a:t>Finally, some states have additional protections. Find a legal aid organization in your community to learn more about protections from wage garnishment.</a:t>
            </a:r>
          </a:p>
          <a:p>
            <a:pPr defTabSz="895162" eaLnBrk="1" hangingPunct="1">
              <a:spcBef>
                <a:spcPct val="0"/>
              </a:spcBef>
            </a:pPr>
            <a:endParaRPr lang="en-US" altLang="en-US" b="1" u="sng" dirty="0" smtClean="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36</a:t>
            </a:fld>
            <a:endParaRPr lang="en-US" altLang="en-US" dirty="0"/>
          </a:p>
        </p:txBody>
      </p:sp>
    </p:spTree>
    <p:extLst>
      <p:ext uri="{BB962C8B-B14F-4D97-AF65-F5344CB8AC3E}">
        <p14:creationId xmlns:p14="http://schemas.microsoft.com/office/powerpoint/2010/main" val="4156885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pPr defTabSz="440695">
              <a:defRPr/>
            </a:pPr>
            <a:endParaRPr lang="en-US" altLang="en-US" dirty="0">
              <a:solidFill>
                <a:srgbClr val="000000"/>
              </a:solidFill>
            </a:endParaRPr>
          </a:p>
          <a:p>
            <a:pPr marL="165261" indent="-165261" defTabSz="440695">
              <a:buFont typeface="Arial"/>
              <a:buChar char="•"/>
              <a:defRPr/>
            </a:pPr>
            <a:r>
              <a:rPr lang="en-US" altLang="en-US" dirty="0">
                <a:solidFill>
                  <a:srgbClr val="000000"/>
                </a:solidFill>
              </a:rPr>
              <a:t>Review highlights of the 3 tools </a:t>
            </a:r>
            <a:r>
              <a:rPr lang="en-US" altLang="en-US" dirty="0" smtClean="0">
                <a:solidFill>
                  <a:srgbClr val="000000"/>
                </a:solidFill>
              </a:rPr>
              <a:t>referenced in </a:t>
            </a:r>
            <a:r>
              <a:rPr lang="en-US" altLang="en-US" i="1" dirty="0">
                <a:solidFill>
                  <a:srgbClr val="000000"/>
                </a:solidFill>
              </a:rPr>
              <a:t>Module 3 </a:t>
            </a:r>
            <a:r>
              <a:rPr lang="en-US" altLang="en-US" dirty="0">
                <a:solidFill>
                  <a:srgbClr val="000000"/>
                </a:solidFill>
              </a:rPr>
              <a:t>and transition to the Native Communities tool.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37</a:t>
            </a:fld>
            <a:endParaRPr lang="en-US" altLang="en-US" dirty="0"/>
          </a:p>
        </p:txBody>
      </p:sp>
    </p:spTree>
    <p:extLst>
      <p:ext uri="{BB962C8B-B14F-4D97-AF65-F5344CB8AC3E}">
        <p14:creationId xmlns:p14="http://schemas.microsoft.com/office/powerpoint/2010/main" val="2909049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68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a:defRPr/>
            </a:pPr>
            <a:endParaRPr lang="en-US" b="1" baseline="0" dirty="0" smtClean="0">
              <a:solidFill>
                <a:srgbClr val="000000"/>
              </a:solidFill>
              <a:latin typeface="Calibri" charset="0"/>
              <a:ea typeface="MS PGothic" charset="0"/>
            </a:endParaRPr>
          </a:p>
          <a:p>
            <a:pPr>
              <a:defRPr/>
            </a:pPr>
            <a:r>
              <a:rPr lang="en-US" b="1" baseline="0" dirty="0" smtClean="0">
                <a:solidFill>
                  <a:srgbClr val="000000"/>
                </a:solidFill>
                <a:latin typeface="Calibri" charset="0"/>
                <a:ea typeface="MS PGothic" charset="0"/>
              </a:rPr>
              <a:t>Individual Activity and Large Group Discussion</a:t>
            </a:r>
            <a:endParaRPr lang="en-US" b="1" dirty="0">
              <a:solidFill>
                <a:srgbClr val="000000"/>
              </a:solidFill>
              <a:latin typeface="Calibri" charset="0"/>
              <a:ea typeface="MS PGothic" charset="0"/>
            </a:endParaRPr>
          </a:p>
          <a:p>
            <a:pPr>
              <a:defRPr/>
            </a:pPr>
            <a:endParaRPr lang="en-US" b="1" dirty="0">
              <a:solidFill>
                <a:srgbClr val="000000"/>
              </a:solidFill>
              <a:latin typeface="Calibri" charset="0"/>
              <a:ea typeface="MS PGothic" charset="0"/>
            </a:endParaRPr>
          </a:p>
          <a:p>
            <a:pPr marL="165261" indent="-165261">
              <a:buFont typeface="Arial"/>
              <a:buChar char="•"/>
              <a:defRPr/>
            </a:pPr>
            <a:r>
              <a:rPr lang="en-US" b="1" dirty="0" smtClean="0"/>
              <a:t>Explain that Native Communities Tool: Making the most of the IIM on pages 46 – 47 in the Guide for Native Communities </a:t>
            </a:r>
            <a:r>
              <a:rPr lang="en-US" dirty="0" smtClean="0"/>
              <a:t>can help young adults and others who are receiving IIM or other large payments consider how they can build a plan to spend or save that reflects their values and helps achieve their goals. </a:t>
            </a:r>
          </a:p>
          <a:p>
            <a:pPr marL="165261" indent="-165261">
              <a:buFont typeface="Arial"/>
              <a:buChar char="•"/>
              <a:defRPr/>
            </a:pPr>
            <a:endParaRPr lang="en-US" b="1" i="1" u="sng" dirty="0">
              <a:solidFill>
                <a:srgbClr val="000000"/>
              </a:solidFill>
              <a:latin typeface="Calibri" charset="0"/>
              <a:ea typeface="MS PGothic" charset="0"/>
            </a:endParaRPr>
          </a:p>
          <a:p>
            <a:pPr marL="165261" indent="-165261">
              <a:buFont typeface="Arial"/>
              <a:buChar char="•"/>
              <a:defRPr/>
            </a:pPr>
            <a:r>
              <a:rPr lang="en-US" dirty="0">
                <a:solidFill>
                  <a:srgbClr val="000000"/>
                </a:solidFill>
                <a:latin typeface="Calibri" charset="0"/>
                <a:ea typeface="MS PGothic" charset="0"/>
              </a:rPr>
              <a:t>Show excerpt from the </a:t>
            </a:r>
            <a:r>
              <a:rPr lang="en-US" dirty="0" smtClean="0">
                <a:solidFill>
                  <a:srgbClr val="000000"/>
                </a:solidFill>
                <a:latin typeface="Calibri" charset="0"/>
                <a:ea typeface="MS PGothic" charset="0"/>
              </a:rPr>
              <a:t>tool</a:t>
            </a:r>
            <a:r>
              <a:rPr lang="en-US" baseline="0" dirty="0" smtClean="0">
                <a:solidFill>
                  <a:srgbClr val="000000"/>
                </a:solidFill>
                <a:latin typeface="Calibri" charset="0"/>
                <a:ea typeface="MS PGothic" charset="0"/>
              </a:rPr>
              <a:t> on this slide and the next.</a:t>
            </a:r>
            <a:endParaRPr lang="en-US" dirty="0" smtClean="0">
              <a:solidFill>
                <a:srgbClr val="000000"/>
              </a:solidFill>
              <a:latin typeface="Calibri" charset="0"/>
              <a:ea typeface="MS PGothic" charset="0"/>
            </a:endParaRPr>
          </a:p>
          <a:p>
            <a:pPr marL="165261" indent="-165261">
              <a:buFont typeface="Arial"/>
              <a:buChar char="•"/>
              <a:defRPr/>
            </a:pPr>
            <a:endParaRPr lang="en-US" dirty="0" smtClean="0">
              <a:solidFill>
                <a:srgbClr val="000000"/>
              </a:solidFill>
              <a:latin typeface="Calibri" charset="0"/>
              <a:ea typeface="MS PGothic" charset="0"/>
            </a:endParaRPr>
          </a:p>
          <a:p>
            <a:pPr marL="165261" indent="-165261">
              <a:buFont typeface="Arial"/>
              <a:buChar char="•"/>
              <a:defRPr/>
            </a:pPr>
            <a:r>
              <a:rPr lang="en-US" dirty="0" smtClean="0">
                <a:solidFill>
                  <a:srgbClr val="000000"/>
                </a:solidFill>
                <a:latin typeface="Calibri" charset="0"/>
                <a:ea typeface="MS PGothic" charset="0"/>
              </a:rPr>
              <a:t>Ask participants to individually review the tool.</a:t>
            </a:r>
          </a:p>
          <a:p>
            <a:pPr marL="165261" indent="-165261">
              <a:buFont typeface="Arial"/>
              <a:buChar char="•"/>
              <a:defRPr/>
            </a:pPr>
            <a:endParaRPr lang="en-US" dirty="0" smtClean="0">
              <a:solidFill>
                <a:srgbClr val="000000"/>
              </a:solidFill>
              <a:latin typeface="Calibri" charset="0"/>
              <a:ea typeface="MS PGothic" charset="0"/>
            </a:endParaRPr>
          </a:p>
          <a:p>
            <a:pPr marL="165261" indent="-165261">
              <a:buFont typeface="Arial"/>
              <a:buChar char="•"/>
              <a:defRPr/>
            </a:pPr>
            <a:r>
              <a:rPr lang="en-US" dirty="0" smtClean="0">
                <a:solidFill>
                  <a:srgbClr val="000000"/>
                </a:solidFill>
                <a:latin typeface="Calibri" charset="0"/>
                <a:ea typeface="MS PGothic" charset="0"/>
              </a:rPr>
              <a:t>After 5 minutes, ask participants about their reactions to this tool using the following questions:</a:t>
            </a:r>
          </a:p>
          <a:p>
            <a:pPr marL="605956" lvl="1" indent="-165261">
              <a:buFont typeface="Arial"/>
              <a:buChar char="•"/>
              <a:defRPr/>
            </a:pPr>
            <a:r>
              <a:rPr lang="en-US" dirty="0" smtClean="0">
                <a:solidFill>
                  <a:srgbClr val="000000"/>
                </a:solidFill>
                <a:latin typeface="Calibri" charset="0"/>
                <a:ea typeface="MS PGothic" charset="0"/>
              </a:rPr>
              <a:t>What about this tool do you think would be useful if working with someone getting their IIM?</a:t>
            </a:r>
          </a:p>
          <a:p>
            <a:pPr marL="605956" lvl="1" indent="-165261">
              <a:buFont typeface="Arial"/>
              <a:buChar char="•"/>
              <a:defRPr/>
            </a:pPr>
            <a:r>
              <a:rPr lang="en-US" dirty="0" smtClean="0">
                <a:solidFill>
                  <a:srgbClr val="000000"/>
                </a:solidFill>
                <a:latin typeface="Calibri" charset="0"/>
                <a:ea typeface="MS PGothic" charset="0"/>
              </a:rPr>
              <a:t>What questions would you ask that are not included on the tool?</a:t>
            </a:r>
          </a:p>
          <a:p>
            <a:pPr marL="1046651" lvl="2" indent="-165261">
              <a:buFont typeface="Arial"/>
              <a:buChar char="•"/>
              <a:defRPr/>
            </a:pPr>
            <a:r>
              <a:rPr lang="en-US" b="1" i="1" dirty="0" smtClean="0">
                <a:solidFill>
                  <a:srgbClr val="000000"/>
                </a:solidFill>
                <a:latin typeface="Calibri" charset="0"/>
                <a:ea typeface="MS PGothic" charset="0"/>
              </a:rPr>
              <a:t>Write these on a flip chart or white board.</a:t>
            </a:r>
          </a:p>
          <a:p>
            <a:pPr marL="605956" lvl="1" indent="-165261">
              <a:buFont typeface="Arial"/>
              <a:buChar char="•"/>
              <a:defRPr/>
            </a:pPr>
            <a:r>
              <a:rPr lang="en-US" dirty="0" smtClean="0">
                <a:solidFill>
                  <a:srgbClr val="000000"/>
                </a:solidFill>
                <a:latin typeface="Calibri" charset="0"/>
                <a:ea typeface="MS PGothic" charset="0"/>
              </a:rPr>
              <a:t>When could you see using this tool?</a:t>
            </a:r>
          </a:p>
          <a:p>
            <a:pPr marL="1046651" lvl="2" indent="-165261">
              <a:buFont typeface="Arial"/>
              <a:buChar char="•"/>
              <a:defRPr/>
            </a:pPr>
            <a:r>
              <a:rPr lang="en-US" b="1" i="1" dirty="0" smtClean="0">
                <a:solidFill>
                  <a:srgbClr val="000000"/>
                </a:solidFill>
                <a:latin typeface="Calibri" charset="0"/>
                <a:ea typeface="MS PGothic" charset="0"/>
              </a:rPr>
              <a:t>Write these on a flip chart or white board.</a:t>
            </a:r>
            <a:endParaRPr lang="en-US" dirty="0" smtClean="0">
              <a:solidFill>
                <a:srgbClr val="000000"/>
              </a:solidFill>
              <a:latin typeface="Calibri" charset="0"/>
              <a:ea typeface="MS PGothic" charset="0"/>
            </a:endParaRPr>
          </a:p>
        </p:txBody>
      </p:sp>
      <p:sp>
        <p:nvSpPr>
          <p:cNvPr id="211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CC4A3F96-9131-4749-A5C4-00EC0067F2D8}" type="slidenum">
              <a:rPr lang="en-US" sz="1200">
                <a:latin typeface="Calibri" charset="0"/>
              </a:rPr>
              <a:pPr/>
              <a:t>38</a:t>
            </a:fld>
            <a:endParaRPr lang="en-US" sz="1200" dirty="0">
              <a:latin typeface="Calibri" charset="0"/>
            </a:endParaRPr>
          </a:p>
        </p:txBody>
      </p:sp>
    </p:spTree>
    <p:extLst>
      <p:ext uri="{BB962C8B-B14F-4D97-AF65-F5344CB8AC3E}">
        <p14:creationId xmlns:p14="http://schemas.microsoft.com/office/powerpoint/2010/main" val="814562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68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b="1" baseline="0" dirty="0" smtClean="0">
                <a:solidFill>
                  <a:srgbClr val="000000"/>
                </a:solidFill>
                <a:latin typeface="Calibri" charset="0"/>
                <a:ea typeface="MS PGothic" charset="0"/>
              </a:rPr>
              <a:t>Individual Activity and Large Group Discussion</a:t>
            </a:r>
            <a:endParaRPr lang="en-US" b="1" dirty="0" smtClean="0">
              <a:solidFill>
                <a:srgbClr val="000000"/>
              </a:solidFill>
              <a:latin typeface="Calibri" charset="0"/>
              <a:ea typeface="MS PGothic" charset="0"/>
            </a:endParaRPr>
          </a:p>
          <a:p>
            <a:pPr>
              <a:defRPr/>
            </a:pPr>
            <a:endParaRPr lang="en-US" b="1" dirty="0" smtClean="0">
              <a:solidFill>
                <a:srgbClr val="000000"/>
              </a:solidFill>
              <a:latin typeface="Calibri" charset="0"/>
              <a:ea typeface="MS PGothic" charset="0"/>
            </a:endParaRPr>
          </a:p>
          <a:p>
            <a:pPr marL="165261" indent="-165261" eaLnBrk="1" hangingPunct="1">
              <a:spcBef>
                <a:spcPct val="0"/>
              </a:spcBef>
              <a:buFont typeface="Arial"/>
              <a:buChar char="•"/>
              <a:defRPr/>
            </a:pPr>
            <a:r>
              <a:rPr lang="en-US" dirty="0" smtClean="0">
                <a:solidFill>
                  <a:srgbClr val="000000"/>
                </a:solidFill>
                <a:latin typeface="Calibri" charset="0"/>
                <a:ea typeface="MS PGothic" charset="0"/>
              </a:rPr>
              <a:t>Explain the following points in summary:</a:t>
            </a:r>
          </a:p>
          <a:p>
            <a:pPr lvl="1" eaLnBrk="1" hangingPunct="1">
              <a:spcBef>
                <a:spcPct val="0"/>
              </a:spcBef>
              <a:defRPr/>
            </a:pPr>
            <a:endParaRPr lang="en-US" b="1"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solidFill>
                  <a:srgbClr val="000000"/>
                </a:solidFill>
                <a:latin typeface="Calibri" charset="0"/>
                <a:ea typeface="MS PGothic" charset="0"/>
              </a:rPr>
              <a:t>Managing income and benefits is essential to financial empowerment. Many people do not think about their income beyond the amount they receive. </a:t>
            </a:r>
          </a:p>
          <a:p>
            <a:pPr marL="605956" lvl="1" indent="-165261" eaLnBrk="1" hangingPunct="1">
              <a:spcBef>
                <a:spcPct val="0"/>
              </a:spcBef>
              <a:buFont typeface="Arial"/>
              <a:buChar char="•"/>
              <a:defRPr/>
            </a:pPr>
            <a:endParaRPr lang="en-US"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solidFill>
                  <a:srgbClr val="000000"/>
                </a:solidFill>
                <a:latin typeface="Calibri" charset="0"/>
                <a:ea typeface="MS PGothic" charset="0"/>
              </a:rPr>
              <a:t>Understanding issues of timing and predictability can help you take control of your finances. And if you find you don’t have enough money, it’s important to identify strategies that can help you bring in more income or resources. </a:t>
            </a:r>
          </a:p>
          <a:p>
            <a:pPr marL="605956" lvl="1" indent="-165261" eaLnBrk="1" hangingPunct="1">
              <a:spcBef>
                <a:spcPct val="0"/>
              </a:spcBef>
              <a:buFont typeface="Arial"/>
              <a:buChar char="•"/>
              <a:defRPr/>
            </a:pPr>
            <a:endParaRPr lang="en-US"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solidFill>
                  <a:srgbClr val="000000"/>
                </a:solidFill>
                <a:latin typeface="Calibri" charset="0"/>
                <a:ea typeface="MS PGothic" charset="0"/>
              </a:rPr>
              <a:t>Some ways of receiving income may be more beneficial to you than others. Understanding the benefits and risks of a paper paycheck versus direct deposit versus a payroll card can empower you to make a different choice that may benefit you and your family.</a:t>
            </a:r>
          </a:p>
          <a:p>
            <a:pPr marL="605956" lvl="1" indent="-165261" eaLnBrk="1" hangingPunct="1">
              <a:spcBef>
                <a:spcPct val="0"/>
              </a:spcBef>
              <a:buFont typeface="Arial"/>
              <a:buChar char="•"/>
              <a:defRPr/>
            </a:pPr>
            <a:endParaRPr lang="en-US" dirty="0" smtClean="0">
              <a:solidFill>
                <a:srgbClr val="000000"/>
              </a:solidFill>
              <a:latin typeface="Calibri" charset="0"/>
              <a:ea typeface="MS PGothic" charset="0"/>
            </a:endParaRPr>
          </a:p>
          <a:p>
            <a:pPr marL="605956" lvl="1" indent="-165261" eaLnBrk="1" hangingPunct="1">
              <a:spcBef>
                <a:spcPct val="0"/>
              </a:spcBef>
              <a:buFont typeface="Arial"/>
              <a:buChar char="•"/>
              <a:defRPr/>
            </a:pPr>
            <a:r>
              <a:rPr lang="en-US" dirty="0" smtClean="0">
                <a:solidFill>
                  <a:srgbClr val="000000"/>
                </a:solidFill>
                <a:latin typeface="Calibri" charset="0"/>
                <a:ea typeface="MS PGothic" charset="0"/>
              </a:rPr>
              <a:t>Finally, p</a:t>
            </a:r>
            <a:r>
              <a:rPr lang="en-US" dirty="0" smtClean="0"/>
              <a:t>eople receiving their IIM or 18-money may not consider ways to maximize the value of this money through planning. Use tool Making the Most of the IIM to provide them the opportunity to think through the pros and cons of spending and saving this money and how their use of this lump sum relates to their values and goals. </a:t>
            </a:r>
          </a:p>
          <a:p>
            <a:pPr marL="165261" indent="-165261" eaLnBrk="1" hangingPunct="1">
              <a:spcBef>
                <a:spcPct val="0"/>
              </a:spcBef>
              <a:buFont typeface="Arial"/>
              <a:buChar char="•"/>
              <a:defRPr/>
            </a:pPr>
            <a:endParaRPr lang="en-US" dirty="0" smtClean="0"/>
          </a:p>
          <a:p>
            <a:pPr marL="165261" indent="-165261" eaLnBrk="1" hangingPunct="1">
              <a:spcBef>
                <a:spcPct val="0"/>
              </a:spcBef>
              <a:buFont typeface="Arial"/>
              <a:buChar char="•"/>
              <a:defRPr/>
            </a:pPr>
            <a:endParaRPr lang="en-US" dirty="0" smtClean="0">
              <a:solidFill>
                <a:srgbClr val="000000"/>
              </a:solidFill>
              <a:latin typeface="Calibri" charset="0"/>
              <a:ea typeface="MS PGothic" charset="0"/>
            </a:endParaRPr>
          </a:p>
          <a:p>
            <a:pPr>
              <a:buFontTx/>
              <a:buChar char="•"/>
              <a:defRPr/>
            </a:pPr>
            <a:endParaRPr lang="en-US" dirty="0">
              <a:solidFill>
                <a:srgbClr val="000000"/>
              </a:solidFill>
              <a:latin typeface="Calibri" charset="0"/>
              <a:ea typeface="MS PGothic" charset="0"/>
            </a:endParaRPr>
          </a:p>
        </p:txBody>
      </p:sp>
      <p:sp>
        <p:nvSpPr>
          <p:cNvPr id="214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D5684DD9-9826-2240-9F68-5CFEF4E79A43}" type="slidenum">
              <a:rPr lang="en-US" sz="1200">
                <a:latin typeface="Calibri" charset="0"/>
              </a:rPr>
              <a:pPr/>
              <a:t>39</a:t>
            </a:fld>
            <a:endParaRPr lang="en-US" sz="1200" dirty="0">
              <a:latin typeface="Calibri" charset="0"/>
            </a:endParaRPr>
          </a:p>
        </p:txBody>
      </p:sp>
    </p:spTree>
    <p:extLst>
      <p:ext uri="{BB962C8B-B14F-4D97-AF65-F5344CB8AC3E}">
        <p14:creationId xmlns:p14="http://schemas.microsoft.com/office/powerpoint/2010/main" val="272315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u="sng" dirty="0" smtClean="0">
                <a:solidFill>
                  <a:srgbClr val="000000"/>
                </a:solidFill>
              </a:rPr>
              <a:t>ACTIVITY #1: </a:t>
            </a:r>
            <a:r>
              <a:rPr lang="en-US" altLang="en-US" b="1" i="1" u="sng" dirty="0" smtClean="0">
                <a:solidFill>
                  <a:srgbClr val="000000"/>
                </a:solidFill>
              </a:rPr>
              <a:t>Overview of the Training and Introductions </a:t>
            </a:r>
            <a:r>
              <a:rPr lang="en-US" altLang="en-US" b="1" u="sng" dirty="0" smtClean="0">
                <a:solidFill>
                  <a:srgbClr val="000000"/>
                </a:solidFill>
              </a:rPr>
              <a:t>CONTINUED</a:t>
            </a:r>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dirty="0" smtClean="0">
                <a:solidFill>
                  <a:srgbClr val="000000"/>
                </a:solidFill>
              </a:rPr>
              <a:t>Presentation</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that the purpose of the training is like the mission—overall what the training is trying to do.</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Explain that objectives are the specific things they will know or be able to do as a result of the training.</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Review objectives. Be sure to paraphrase, not read.</a:t>
            </a:r>
          </a:p>
        </p:txBody>
      </p:sp>
      <p:sp>
        <p:nvSpPr>
          <p:cNvPr id="4" name="Slide Number Placeholder 3"/>
          <p:cNvSpPr>
            <a:spLocks noGrp="1"/>
          </p:cNvSpPr>
          <p:nvPr>
            <p:ph type="sldNum" sz="quarter" idx="10"/>
          </p:nvPr>
        </p:nvSpPr>
        <p:spPr/>
        <p:txBody>
          <a:bodyPr/>
          <a:lstStyle/>
          <a:p>
            <a:fld id="{4BAF53EF-993C-FF42-8B62-CEF57763A78D}" type="slidenum">
              <a:rPr lang="en-US" smtClean="0"/>
              <a:t>4</a:t>
            </a:fld>
            <a:endParaRPr lang="en-US" dirty="0"/>
          </a:p>
        </p:txBody>
      </p:sp>
    </p:spTree>
    <p:extLst>
      <p:ext uri="{BB962C8B-B14F-4D97-AF65-F5344CB8AC3E}">
        <p14:creationId xmlns:p14="http://schemas.microsoft.com/office/powerpoint/2010/main" val="2254565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2995"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u="none" dirty="0" smtClean="0">
                <a:solidFill>
                  <a:srgbClr val="000000"/>
                </a:solidFill>
              </a:rPr>
              <a:t>Presentation and Facilitated Discussion</a:t>
            </a:r>
          </a:p>
          <a:p>
            <a:pPr eaLnBrk="1" hangingPunct="1">
              <a:spcBef>
                <a:spcPct val="0"/>
              </a:spcBef>
              <a:defRPr/>
            </a:pPr>
            <a:endParaRPr lang="en-US" altLang="en-US" b="1" u="none"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Define spending.</a:t>
            </a:r>
          </a:p>
          <a:p>
            <a:pPr marL="165261" indent="-165261" eaLnBrk="1" hangingPunct="1">
              <a:spcBef>
                <a:spcPct val="0"/>
              </a:spcBef>
              <a:buFont typeface="Arial" panose="020B0604020202020204" pitchFamily="34" charset="0"/>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Further connect the content by sharing the following key points from </a:t>
            </a:r>
            <a:r>
              <a:rPr lang="en-US" altLang="en-US" b="1" i="1" dirty="0" smtClean="0">
                <a:solidFill>
                  <a:srgbClr val="000000"/>
                </a:solidFill>
              </a:rPr>
              <a:t>Focus on Native Communities</a:t>
            </a:r>
            <a:r>
              <a:rPr lang="en-US" altLang="en-US" b="1" dirty="0" smtClean="0">
                <a:solidFill>
                  <a:srgbClr val="000000"/>
                </a:solidFill>
              </a:rPr>
              <a:t>, Page 51</a:t>
            </a:r>
            <a:r>
              <a:rPr lang="en-US" altLang="en-US" dirty="0" smtClean="0">
                <a:solidFill>
                  <a:srgbClr val="000000"/>
                </a:solidFill>
              </a:rPr>
              <a:t>:</a:t>
            </a:r>
          </a:p>
          <a:p>
            <a:pPr marL="605956" lvl="1" indent="-165261">
              <a:buFontTx/>
              <a:buChar char="•"/>
              <a:defRPr/>
            </a:pPr>
            <a:r>
              <a:rPr lang="en-US" altLang="en-US" i="1" dirty="0" smtClean="0"/>
              <a:t>How people use their money is often a reflection of their individual, family, and cultural values. For example, you may prioritize using some of your resources to provide family members with assistance or invest in helping your community. </a:t>
            </a:r>
          </a:p>
          <a:p>
            <a:pPr marL="605956" lvl="1" indent="-165261">
              <a:buFontTx/>
              <a:buChar char="•"/>
              <a:defRPr/>
            </a:pPr>
            <a:r>
              <a:rPr lang="en-US" altLang="en-US" i="1" dirty="0" smtClean="0"/>
              <a:t>When it comes to your personal financial resources, the U.S. financial system will reward or penalize you based on whether you pay your bills on time and repay debt according to the agreement, regardless of the contributions you have made to your family or community. For example, your history of using credit is captured and reflected in your credit reports and credit scores. And having a poor credit history and scores could result in your paying more for loans and credit cards and, for example, paying higher utility and cell phone plan deposits. This could leave you with less money to spend on things you value more highly. </a:t>
            </a:r>
          </a:p>
          <a:p>
            <a:pPr marL="605956" lvl="1" indent="-165261">
              <a:buFontTx/>
              <a:buChar char="•"/>
              <a:defRPr/>
            </a:pPr>
            <a:r>
              <a:rPr lang="en-US" altLang="en-US" i="1" dirty="0" smtClean="0"/>
              <a:t>Making decisions about how to use your financial resources is ultimately about balance – balancing your individual and family needs for shelter, food, and clothing with your personal or cultural values that may emphasize sharing with others. </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Share the quote.</a:t>
            </a:r>
          </a:p>
        </p:txBody>
      </p:sp>
      <p:sp>
        <p:nvSpPr>
          <p:cNvPr id="220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16390BC-D91A-F249-9264-C81EDFD5482E}" type="slidenum">
              <a:rPr lang="en-US" sz="1200">
                <a:latin typeface="Calibri" charset="0"/>
              </a:rPr>
              <a:pPr/>
              <a:t>40</a:t>
            </a:fld>
            <a:endParaRPr lang="en-US" sz="1200" dirty="0">
              <a:latin typeface="Calibri" charset="0"/>
            </a:endParaRPr>
          </a:p>
        </p:txBody>
      </p:sp>
    </p:spTree>
    <p:extLst>
      <p:ext uri="{BB962C8B-B14F-4D97-AF65-F5344CB8AC3E}">
        <p14:creationId xmlns:p14="http://schemas.microsoft.com/office/powerpoint/2010/main" val="775494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u="none" dirty="0" smtClean="0">
                <a:solidFill>
                  <a:srgbClr val="000000"/>
                </a:solidFill>
              </a:rPr>
              <a:t>Presentation and Facilitated Discussion</a:t>
            </a:r>
            <a:endParaRPr lang="en-US" altLang="en-US" b="1" u="sng"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5 tools in referenced </a:t>
            </a:r>
            <a:r>
              <a:rPr lang="en-US" altLang="en-US" i="1" dirty="0">
                <a:solidFill>
                  <a:srgbClr val="000000"/>
                </a:solidFill>
              </a:rPr>
              <a:t>Module 4</a:t>
            </a:r>
            <a:r>
              <a:rPr lang="en-US" altLang="en-US" dirty="0">
                <a:solidFill>
                  <a:srgbClr val="000000"/>
                </a:solidFill>
              </a:rPr>
              <a:t>.</a:t>
            </a:r>
          </a:p>
          <a:p>
            <a:pPr marL="165261" indent="-165261">
              <a:buFont typeface="Arial"/>
              <a:buChar char="•"/>
            </a:pPr>
            <a:endParaRPr lang="en-US" b="1" i="1" dirty="0">
              <a:solidFill>
                <a:srgbClr val="000000"/>
              </a:solidFill>
            </a:endParaRPr>
          </a:p>
          <a:p>
            <a:pPr marL="165261" indent="-165261">
              <a:buFont typeface="Arial"/>
              <a:buChar char="•"/>
            </a:pPr>
            <a:r>
              <a:rPr lang="en-US" b="1" i="1" dirty="0">
                <a:solidFill>
                  <a:srgbClr val="000000"/>
                </a:solidFill>
              </a:rPr>
              <a:t>ASK:  Which of these tools could you see using with the people you serve?  Why?</a:t>
            </a:r>
          </a:p>
          <a:p>
            <a:pPr marL="165261" indent="-165261">
              <a:buFont typeface="Arial"/>
              <a:buChar char="•"/>
            </a:pPr>
            <a:r>
              <a:rPr lang="en-US" b="1" i="1" dirty="0">
                <a:solidFill>
                  <a:srgbClr val="000000"/>
                </a:solidFill>
              </a:rPr>
              <a:t>ASK:  How could you envision using the tool(s)?</a:t>
            </a:r>
            <a:endParaRPr lang="en-US" b="1" i="1"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41</a:t>
            </a:fld>
            <a:endParaRPr lang="en-US" altLang="en-US" dirty="0"/>
          </a:p>
        </p:txBody>
      </p:sp>
    </p:spTree>
    <p:extLst>
      <p:ext uri="{BB962C8B-B14F-4D97-AF65-F5344CB8AC3E}">
        <p14:creationId xmlns:p14="http://schemas.microsoft.com/office/powerpoint/2010/main" val="2640511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dirty="0" smtClean="0"/>
          </a:p>
          <a:p>
            <a:pPr eaLnBrk="1" hangingPunct="1">
              <a:spcBef>
                <a:spcPct val="0"/>
              </a:spcBef>
              <a:defRPr/>
            </a:pPr>
            <a:r>
              <a:rPr lang="en-US" altLang="en-US" b="1" dirty="0" smtClean="0">
                <a:solidFill>
                  <a:srgbClr val="000000"/>
                </a:solidFill>
              </a:rPr>
              <a:t>Facilitated Discussion</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Explore what participants know about cash flow by asking: “What is a cash flow budget?”</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After participants offer some ideas, share definition: </a:t>
            </a:r>
            <a:r>
              <a:rPr lang="en-US" altLang="en-US" b="1" dirty="0" smtClean="0">
                <a:solidFill>
                  <a:srgbClr val="000000"/>
                </a:solidFill>
              </a:rPr>
              <a:t>A projection of how you will get and use your cash and other financial resources.</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Contrast cash flow to regular budget by asking: “How is a cash flow budget different from a regular budget?”</a:t>
            </a: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After participants offer some ideas, share definition: </a:t>
            </a:r>
            <a:r>
              <a:rPr lang="en-US" altLang="en-US" b="1" dirty="0" smtClean="0">
                <a:solidFill>
                  <a:srgbClr val="000000"/>
                </a:solidFill>
              </a:rPr>
              <a:t>A cash flow budget </a:t>
            </a:r>
            <a:r>
              <a:rPr lang="en-US" altLang="en-US" b="1" u="sng" dirty="0" smtClean="0">
                <a:solidFill>
                  <a:srgbClr val="000000"/>
                </a:solidFill>
              </a:rPr>
              <a:t>tracks the timing </a:t>
            </a:r>
            <a:r>
              <a:rPr lang="en-US" altLang="en-US" b="1" dirty="0" smtClean="0">
                <a:solidFill>
                  <a:srgbClr val="000000"/>
                </a:solidFill>
              </a:rPr>
              <a:t>of income and spending. </a:t>
            </a:r>
            <a:r>
              <a:rPr lang="en-US" altLang="en-US" b="1" u="sng" dirty="0" smtClean="0">
                <a:solidFill>
                  <a:srgbClr val="000000"/>
                </a:solidFill>
              </a:rPr>
              <a:t>This is key.</a:t>
            </a:r>
          </a:p>
          <a:p>
            <a:pPr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b="1" i="1" dirty="0" smtClean="0">
                <a:solidFill>
                  <a:srgbClr val="000000"/>
                </a:solidFill>
              </a:rPr>
              <a:t>ASK: What do you think may be the benefit of this approach for your clients?</a:t>
            </a:r>
          </a:p>
          <a:p>
            <a:pPr marL="165261" indent="-165261" eaLnBrk="1" hangingPunct="1">
              <a:spcBef>
                <a:spcPct val="0"/>
              </a:spcBef>
              <a:buFont typeface="Arial" panose="020B0604020202020204" pitchFamily="34" charset="0"/>
              <a:buChar char="•"/>
              <a:defRPr/>
            </a:pPr>
            <a:endParaRPr lang="en-US" altLang="en-US" b="1" i="1" dirty="0" smtClean="0">
              <a:solidFill>
                <a:srgbClr val="000000"/>
              </a:solidFill>
            </a:endParaRPr>
          </a:p>
          <a:p>
            <a:pPr marL="165261" indent="-165261">
              <a:buFont typeface="Arial" panose="020B0604020202020204" pitchFamily="34" charset="0"/>
              <a:buChar char="•"/>
              <a:defRPr/>
            </a:pPr>
            <a:r>
              <a:rPr lang="en-US" altLang="en-US" dirty="0" smtClean="0"/>
              <a:t>Further connect this concept using the following key points from </a:t>
            </a:r>
            <a:r>
              <a:rPr lang="en-US" altLang="en-US" b="1" i="1" dirty="0" smtClean="0">
                <a:solidFill>
                  <a:srgbClr val="000000"/>
                </a:solidFill>
              </a:rPr>
              <a:t>Focus on Native Communities</a:t>
            </a:r>
            <a:r>
              <a:rPr lang="en-US" altLang="en-US" b="1" dirty="0" smtClean="0"/>
              <a:t>, Page 53</a:t>
            </a:r>
            <a:r>
              <a:rPr lang="en-US" altLang="en-US" dirty="0" smtClean="0"/>
              <a:t>:</a:t>
            </a:r>
          </a:p>
          <a:p>
            <a:pPr marL="605956" lvl="1" indent="-165261">
              <a:buFontTx/>
              <a:buChar char="•"/>
              <a:defRPr/>
            </a:pPr>
            <a:r>
              <a:rPr lang="en-US" altLang="en-US" i="1" dirty="0" smtClean="0"/>
              <a:t>Planning the use and conservation of resources is something Native Communities have practiced for thousands of years. </a:t>
            </a:r>
          </a:p>
          <a:p>
            <a:pPr marL="605956" lvl="1" indent="-165261">
              <a:buFontTx/>
              <a:buChar char="•"/>
              <a:defRPr/>
            </a:pPr>
            <a:r>
              <a:rPr lang="en-US" altLang="en-US" i="1" dirty="0" smtClean="0"/>
              <a:t>For example, some communities may have hunted in the late winter and early spring. They stopped hunting during the spring birthing season and switched to preparations for planting crops. Such careful planning and follow through enabled herds to repopulate, so that they would be a sustainable resource in the future. It also ensured there were crops to harvest in the late summer and early fall. </a:t>
            </a:r>
          </a:p>
          <a:p>
            <a:pPr marL="605956" lvl="1" indent="-165261">
              <a:buFontTx/>
              <a:buChar char="•"/>
              <a:defRPr/>
            </a:pPr>
            <a:r>
              <a:rPr lang="en-US" altLang="en-US" i="1" dirty="0" smtClean="0"/>
              <a:t>Cash flow budgeting is an extension of this concept of planning. Instead of natural resources, however, it is planning with financial resources and income. </a:t>
            </a:r>
          </a:p>
          <a:p>
            <a:pPr marL="605956" lvl="1" indent="-165261">
              <a:buFontTx/>
              <a:buChar char="•"/>
              <a:defRPr/>
            </a:pPr>
            <a:r>
              <a:rPr lang="en-US" altLang="en-US" i="1" dirty="0" smtClean="0"/>
              <a:t>Module 5 provides information and tools to help people make plans to get through the month – pay for all of their living expenses, bills, financial obligations, and other uses of income or financial resources, including saving and sharing with family and the community. </a:t>
            </a:r>
          </a:p>
          <a:p>
            <a:pPr marL="605956" lvl="1" indent="-165261">
              <a:buFontTx/>
              <a:buChar char="•"/>
              <a:defRPr/>
            </a:pPr>
            <a:r>
              <a:rPr lang="en-US" altLang="en-US" i="1" dirty="0" smtClean="0"/>
              <a:t>The toolkit uses a cash flow budget approach that looks at the timing of income and expenses from week to week. People sometimes experience shortfalls because of when income or financial resources are received and when their bills are due. These week-by-week shortfalls can be missed in a monthly static budget.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42</a:t>
            </a:fld>
            <a:endParaRPr lang="en-US" altLang="en-US" dirty="0"/>
          </a:p>
        </p:txBody>
      </p:sp>
    </p:spTree>
    <p:extLst>
      <p:ext uri="{BB962C8B-B14F-4D97-AF65-F5344CB8AC3E}">
        <p14:creationId xmlns:p14="http://schemas.microsoft.com/office/powerpoint/2010/main" val="3143868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three tools in referenced </a:t>
            </a:r>
            <a:r>
              <a:rPr lang="en-US" altLang="en-US" i="1" dirty="0">
                <a:solidFill>
                  <a:srgbClr val="000000"/>
                </a:solidFill>
              </a:rPr>
              <a:t>Module 5 </a:t>
            </a:r>
            <a:r>
              <a:rPr lang="en-US" altLang="en-US" dirty="0">
                <a:solidFill>
                  <a:srgbClr val="000000"/>
                </a:solidFill>
              </a:rPr>
              <a:t>and transition to the Native Communities tool.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43</a:t>
            </a:fld>
            <a:endParaRPr lang="en-US" altLang="en-US" dirty="0"/>
          </a:p>
        </p:txBody>
      </p:sp>
    </p:spTree>
    <p:extLst>
      <p:ext uri="{BB962C8B-B14F-4D97-AF65-F5344CB8AC3E}">
        <p14:creationId xmlns:p14="http://schemas.microsoft.com/office/powerpoint/2010/main" val="2011528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9682"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endParaRPr lang="en-US" altLang="en-US" b="1" u="sng" dirty="0" smtClean="0"/>
          </a:p>
          <a:p>
            <a:pPr marL="159295" indent="-159295" defTabSz="927745" eaLnBrk="1" hangingPunct="1">
              <a:spcBef>
                <a:spcPct val="0"/>
              </a:spcBef>
              <a:buFont typeface="Arial"/>
              <a:buChar char="•"/>
              <a:defRPr/>
            </a:pPr>
            <a:endParaRPr lang="en-US" dirty="0" smtClean="0">
              <a:solidFill>
                <a:srgbClr val="000000"/>
              </a:solidFill>
              <a:ea typeface="MS PGothic" charset="0"/>
            </a:endParaRPr>
          </a:p>
          <a:p>
            <a:pPr marL="159295" indent="-159295" defTabSz="927745" eaLnBrk="1" hangingPunct="1">
              <a:spcBef>
                <a:spcPct val="0"/>
              </a:spcBef>
              <a:buFont typeface="Arial"/>
              <a:buChar char="•"/>
              <a:defRPr/>
            </a:pPr>
            <a:r>
              <a:rPr lang="en-US" dirty="0" smtClean="0">
                <a:solidFill>
                  <a:srgbClr val="000000"/>
                </a:solidFill>
                <a:ea typeface="MS PGothic" charset="0"/>
              </a:rPr>
              <a:t>Review the components of a cash flow.</a:t>
            </a:r>
          </a:p>
        </p:txBody>
      </p:sp>
      <p:sp>
        <p:nvSpPr>
          <p:cNvPr id="2467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3851A6A8-313D-774E-B3F7-1C69189DE938}" type="slidenum">
              <a:rPr lang="en-US" sz="1200">
                <a:latin typeface="Calibri" charset="0"/>
              </a:rPr>
              <a:pPr/>
              <a:t>44</a:t>
            </a:fld>
            <a:endParaRPr lang="en-US" sz="1200" dirty="0">
              <a:latin typeface="Calibri" charset="0"/>
            </a:endParaRPr>
          </a:p>
        </p:txBody>
      </p:sp>
    </p:spTree>
    <p:extLst>
      <p:ext uri="{BB962C8B-B14F-4D97-AF65-F5344CB8AC3E}">
        <p14:creationId xmlns:p14="http://schemas.microsoft.com/office/powerpoint/2010/main" val="1432309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1730" name="Notes Placeholder 2"/>
          <p:cNvSpPr>
            <a:spLocks noGrp="1"/>
          </p:cNvSpPr>
          <p:nvPr>
            <p:ph type="body" idx="1"/>
          </p:nvPr>
        </p:nvSpPr>
        <p:spPr bwMode="auto">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endParaRPr lang="en-US" altLang="en-US" b="1" u="sng" dirty="0" smtClean="0"/>
          </a:p>
          <a:p>
            <a:pPr marL="159295" indent="-159295" defTabSz="927745" eaLnBrk="1" hangingPunct="1">
              <a:spcBef>
                <a:spcPct val="0"/>
              </a:spcBef>
              <a:buFont typeface="Arial"/>
              <a:buChar char="•"/>
              <a:defRPr/>
            </a:pPr>
            <a:endParaRPr lang="en-US" dirty="0" smtClean="0">
              <a:solidFill>
                <a:srgbClr val="000000"/>
              </a:solidFill>
              <a:ea typeface="MS PGothic" charset="0"/>
            </a:endParaRPr>
          </a:p>
          <a:p>
            <a:pPr marL="159295" indent="-159295" defTabSz="927745" eaLnBrk="1" hangingPunct="1">
              <a:spcBef>
                <a:spcPct val="0"/>
              </a:spcBef>
              <a:buFont typeface="Arial"/>
              <a:buChar char="•"/>
              <a:defRPr/>
            </a:pPr>
            <a:r>
              <a:rPr lang="en-US" dirty="0" smtClean="0">
                <a:solidFill>
                  <a:srgbClr val="000000"/>
                </a:solidFill>
                <a:ea typeface="MS PGothic" charset="0"/>
              </a:rPr>
              <a:t>Review the components of a cash flow.</a:t>
            </a:r>
          </a:p>
        </p:txBody>
      </p:sp>
      <p:sp>
        <p:nvSpPr>
          <p:cNvPr id="2488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4D6B19BE-9BB3-F340-A022-057B2DA3476D}" type="slidenum">
              <a:rPr lang="en-US" sz="1200">
                <a:latin typeface="Calibri" charset="0"/>
              </a:rPr>
              <a:pPr/>
              <a:t>45</a:t>
            </a:fld>
            <a:endParaRPr lang="en-US" sz="1200" dirty="0">
              <a:latin typeface="Calibri" charset="0"/>
            </a:endParaRPr>
          </a:p>
        </p:txBody>
      </p:sp>
    </p:spTree>
    <p:extLst>
      <p:ext uri="{BB962C8B-B14F-4D97-AF65-F5344CB8AC3E}">
        <p14:creationId xmlns:p14="http://schemas.microsoft.com/office/powerpoint/2010/main" val="1419584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defTabSz="927296">
              <a:defRPr/>
            </a:pPr>
            <a:endParaRPr lang="en-US" b="1" dirty="0" smtClean="0">
              <a:solidFill>
                <a:srgbClr val="000000"/>
              </a:solidFill>
              <a:latin typeface="Calibri" charset="0"/>
              <a:ea typeface="MS PGothic" charset="0"/>
            </a:endParaRPr>
          </a:p>
          <a:p>
            <a:pPr defTabSz="927296">
              <a:defRPr/>
            </a:pPr>
            <a:r>
              <a:rPr lang="en-US" b="1" dirty="0" smtClean="0">
                <a:solidFill>
                  <a:srgbClr val="000000"/>
                </a:solidFill>
                <a:latin typeface="Calibri" charset="0"/>
                <a:ea typeface="MS PGothic" charset="0"/>
              </a:rPr>
              <a:t>Presentation</a:t>
            </a:r>
          </a:p>
          <a:p>
            <a:pPr defTabSz="927296">
              <a:defRPr/>
            </a:pPr>
            <a:endParaRPr lang="en-US" b="1" dirty="0" smtClean="0">
              <a:solidFill>
                <a:srgbClr val="000000"/>
              </a:solidFill>
              <a:latin typeface="Calibri" charset="0"/>
              <a:ea typeface="MS PGothic" charset="0"/>
            </a:endParaRPr>
          </a:p>
          <a:p>
            <a:pPr marL="165261" indent="-165261" defTabSz="927296">
              <a:buFont typeface="Arial"/>
              <a:buChar char="•"/>
              <a:defRPr/>
            </a:pPr>
            <a:r>
              <a:rPr lang="en-US" dirty="0" smtClean="0">
                <a:solidFill>
                  <a:srgbClr val="000000"/>
                </a:solidFill>
                <a:latin typeface="Calibri" charset="0"/>
                <a:ea typeface="MS PGothic" charset="0"/>
              </a:rPr>
              <a:t>Explain that using the </a:t>
            </a:r>
            <a:r>
              <a:rPr lang="en-US" dirty="0" smtClean="0"/>
              <a:t>cash flow budget can be difficult for people who have sporadic or seasonal income and periodic expenses. </a:t>
            </a:r>
          </a:p>
          <a:p>
            <a:pPr marL="165261" indent="-165261" defTabSz="927296">
              <a:buFont typeface="Arial"/>
              <a:buChar char="•"/>
              <a:defRPr/>
            </a:pPr>
            <a:r>
              <a:rPr lang="en-US" dirty="0" smtClean="0"/>
              <a:t>Explain that this annual planning tool (</a:t>
            </a:r>
            <a:r>
              <a:rPr lang="en-US" b="1" dirty="0" smtClean="0"/>
              <a:t>Guide for Native Communities, pages 56 – 59</a:t>
            </a:r>
            <a:r>
              <a:rPr lang="en-US" dirty="0" smtClean="0"/>
              <a:t>) can be used to help someone think through when their income may come in and when they may have irregular expenses. </a:t>
            </a:r>
          </a:p>
          <a:p>
            <a:pPr marL="165261" indent="-165261">
              <a:buFont typeface="Arial"/>
              <a:buChar char="•"/>
              <a:defRPr/>
            </a:pPr>
            <a:r>
              <a:rPr lang="en-US" dirty="0" smtClean="0"/>
              <a:t>Explain that they should start by asking individuals the questions about income and uses of income listed in the first part of the tool. </a:t>
            </a:r>
          </a:p>
          <a:p>
            <a:endParaRPr lang="en-US" baseline="0"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46</a:t>
            </a:fld>
            <a:endParaRPr lang="en-US" dirty="0"/>
          </a:p>
        </p:txBody>
      </p:sp>
    </p:spTree>
    <p:extLst>
      <p:ext uri="{BB962C8B-B14F-4D97-AF65-F5344CB8AC3E}">
        <p14:creationId xmlns:p14="http://schemas.microsoft.com/office/powerpoint/2010/main" val="3042501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defTabSz="927296">
              <a:defRPr/>
            </a:pPr>
            <a:endParaRPr lang="en-US" b="1" dirty="0" smtClean="0">
              <a:solidFill>
                <a:srgbClr val="000000"/>
              </a:solidFill>
              <a:latin typeface="Calibri" charset="0"/>
              <a:ea typeface="MS PGothic" charset="0"/>
            </a:endParaRPr>
          </a:p>
          <a:p>
            <a:pPr defTabSz="927296">
              <a:defRPr/>
            </a:pPr>
            <a:r>
              <a:rPr lang="en-US" b="1" dirty="0" smtClean="0">
                <a:solidFill>
                  <a:srgbClr val="000000"/>
                </a:solidFill>
                <a:latin typeface="Calibri" charset="0"/>
                <a:ea typeface="MS PGothic" charset="0"/>
              </a:rPr>
              <a:t>Presentation</a:t>
            </a:r>
          </a:p>
          <a:p>
            <a:pPr defTabSz="927296">
              <a:defRPr/>
            </a:pPr>
            <a:endParaRPr lang="en-US" b="1" dirty="0" smtClean="0">
              <a:solidFill>
                <a:srgbClr val="000000"/>
              </a:solidFill>
              <a:latin typeface="Calibri" charset="0"/>
              <a:ea typeface="MS PGothic" charset="0"/>
            </a:endParaRPr>
          </a:p>
          <a:p>
            <a:pPr marL="165261" indent="-165261" defTabSz="927296">
              <a:buFont typeface="Arial"/>
              <a:buChar char="•"/>
              <a:defRPr/>
            </a:pPr>
            <a:r>
              <a:rPr lang="en-US" dirty="0" smtClean="0">
                <a:solidFill>
                  <a:srgbClr val="000000"/>
                </a:solidFill>
                <a:latin typeface="Calibri" charset="0"/>
                <a:ea typeface="MS PGothic" charset="0"/>
              </a:rPr>
              <a:t>Explain that using the </a:t>
            </a:r>
            <a:r>
              <a:rPr lang="en-US" dirty="0" smtClean="0"/>
              <a:t>cash flow budget can be difficult for people who have sporadic or seasonal income and periodic expenses. </a:t>
            </a:r>
          </a:p>
          <a:p>
            <a:pPr marL="165261" indent="-165261" defTabSz="927296">
              <a:buFont typeface="Arial"/>
              <a:buChar char="•"/>
              <a:defRPr/>
            </a:pPr>
            <a:r>
              <a:rPr lang="en-US" dirty="0" smtClean="0"/>
              <a:t>Explain that this annual planning tool (</a:t>
            </a:r>
            <a:r>
              <a:rPr lang="en-US" b="1" dirty="0" smtClean="0"/>
              <a:t>Guide for Native Communities, pages 56 – 59</a:t>
            </a:r>
            <a:r>
              <a:rPr lang="en-US" dirty="0" smtClean="0"/>
              <a:t>) can be used to help someone think through when their income may come in and when they may have irregular expenses. </a:t>
            </a:r>
          </a:p>
          <a:p>
            <a:pPr marL="165261" indent="-165261">
              <a:buFont typeface="Arial"/>
              <a:buChar char="•"/>
              <a:defRPr/>
            </a:pPr>
            <a:r>
              <a:rPr lang="en-US" dirty="0" smtClean="0"/>
              <a:t>Explain that they should start by asking individuals the questions about income and uses of income listed in the first part of the tool. </a:t>
            </a:r>
          </a:p>
          <a:p>
            <a:endParaRPr lang="en-US" baseline="0"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47</a:t>
            </a:fld>
            <a:endParaRPr lang="en-US" dirty="0"/>
          </a:p>
        </p:txBody>
      </p:sp>
    </p:spTree>
    <p:extLst>
      <p:ext uri="{BB962C8B-B14F-4D97-AF65-F5344CB8AC3E}">
        <p14:creationId xmlns:p14="http://schemas.microsoft.com/office/powerpoint/2010/main" val="777958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00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296" eaLnBrk="1" hangingPunct="1">
              <a:spcBef>
                <a:spcPct val="0"/>
              </a:spcBef>
              <a:defRPr/>
            </a:pPr>
            <a:r>
              <a:rPr lang="en-US" b="1" u="sng" dirty="0">
                <a:solidFill>
                  <a:srgbClr val="000000"/>
                </a:solidFill>
                <a:latin typeface="Calibri" charset="0"/>
                <a:ea typeface="MS PGothic" charset="0"/>
              </a:rPr>
              <a:t>ACTIVITY #12: </a:t>
            </a:r>
            <a:r>
              <a:rPr lang="en-US" b="1" i="1" u="sng" dirty="0">
                <a:solidFill>
                  <a:srgbClr val="000000"/>
                </a:solidFill>
                <a:latin typeface="Calibri" charset="0"/>
                <a:ea typeface="MS PGothic" charset="0"/>
              </a:rPr>
              <a:t>Getting through the Month </a:t>
            </a:r>
            <a:r>
              <a:rPr lang="en-US" b="1" u="sng" dirty="0">
                <a:solidFill>
                  <a:srgbClr val="000000"/>
                </a:solidFill>
                <a:latin typeface="Calibri" charset="0"/>
                <a:ea typeface="MS PGothic" charset="0"/>
              </a:rPr>
              <a:t>CONTINUED</a:t>
            </a:r>
            <a:endParaRPr lang="en-US" b="1" i="1" u="sng" dirty="0">
              <a:solidFill>
                <a:srgbClr val="000000"/>
              </a:solidFill>
              <a:latin typeface="Calibri" charset="0"/>
              <a:ea typeface="MS PGothic" charset="0"/>
            </a:endParaRPr>
          </a:p>
          <a:p>
            <a:pPr defTabSz="927296">
              <a:defRPr/>
            </a:pPr>
            <a:endParaRPr lang="en-US" b="1" dirty="0" smtClean="0">
              <a:solidFill>
                <a:srgbClr val="000000"/>
              </a:solidFill>
              <a:latin typeface="Calibri" charset="0"/>
              <a:ea typeface="MS PGothic" charset="0"/>
            </a:endParaRPr>
          </a:p>
          <a:p>
            <a:pPr defTabSz="927296">
              <a:defRPr/>
            </a:pPr>
            <a:r>
              <a:rPr lang="en-US" b="1" dirty="0" smtClean="0">
                <a:solidFill>
                  <a:srgbClr val="000000"/>
                </a:solidFill>
                <a:latin typeface="Calibri" charset="0"/>
                <a:ea typeface="MS PGothic" charset="0"/>
              </a:rPr>
              <a:t>Presentation and</a:t>
            </a:r>
            <a:r>
              <a:rPr lang="en-US" b="1" baseline="0" dirty="0" smtClean="0">
                <a:solidFill>
                  <a:srgbClr val="000000"/>
                </a:solidFill>
                <a:latin typeface="Calibri" charset="0"/>
                <a:ea typeface="MS PGothic" charset="0"/>
              </a:rPr>
              <a:t> Reflection Question</a:t>
            </a:r>
            <a:endParaRPr lang="en-US" b="1" dirty="0" smtClean="0">
              <a:solidFill>
                <a:srgbClr val="000000"/>
              </a:solidFill>
              <a:latin typeface="Calibri" charset="0"/>
              <a:ea typeface="MS PGothic" charset="0"/>
            </a:endParaRPr>
          </a:p>
          <a:p>
            <a:pPr defTabSz="927296">
              <a:defRPr/>
            </a:pPr>
            <a:endParaRPr lang="en-US" b="1" dirty="0" smtClean="0">
              <a:solidFill>
                <a:srgbClr val="000000"/>
              </a:solidFill>
              <a:latin typeface="Calibri" charset="0"/>
              <a:ea typeface="MS PGothic" charset="0"/>
            </a:endParaRPr>
          </a:p>
          <a:p>
            <a:pPr marL="165261" indent="-165261" defTabSz="927296">
              <a:buFont typeface="Arial"/>
              <a:buChar char="•"/>
              <a:defRPr/>
            </a:pPr>
            <a:r>
              <a:rPr lang="en-US" dirty="0" smtClean="0"/>
              <a:t>Explain that once these questions are answered, the information can be used to complete the annual planning calendar (</a:t>
            </a:r>
            <a:r>
              <a:rPr lang="en-US" b="1" dirty="0" smtClean="0"/>
              <a:t>Guide for Native Communities, pages 56 – 59</a:t>
            </a:r>
            <a:r>
              <a:rPr lang="en-US" dirty="0" smtClean="0"/>
              <a:t>).</a:t>
            </a:r>
          </a:p>
          <a:p>
            <a:pPr marL="165261" indent="-165261">
              <a:buFont typeface="Arial"/>
              <a:buChar char="•"/>
              <a:defRPr/>
            </a:pPr>
            <a:r>
              <a:rPr lang="en-US" dirty="0" smtClean="0"/>
              <a:t>Encourage individuals to put this calendar in a place they can see it. This visual reminder may help them remember when sporadic expenses are coming due and when they can anticipate additional income. </a:t>
            </a:r>
          </a:p>
          <a:p>
            <a:pPr marL="165261" indent="-165261">
              <a:buFont typeface="Arial"/>
              <a:buChar char="•"/>
              <a:defRPr/>
            </a:pPr>
            <a:endParaRPr lang="en-US" dirty="0" smtClean="0"/>
          </a:p>
          <a:p>
            <a:pPr>
              <a:defRPr/>
            </a:pPr>
            <a:r>
              <a:rPr lang="en-US" b="1" dirty="0" smtClean="0"/>
              <a:t>Optional—Individual Activity</a:t>
            </a:r>
            <a:br>
              <a:rPr lang="en-US" b="1" dirty="0" smtClean="0"/>
            </a:br>
            <a:endParaRPr lang="en-US" b="1" dirty="0" smtClean="0"/>
          </a:p>
          <a:p>
            <a:pPr marL="165261" indent="-165261">
              <a:buFont typeface="Arial"/>
              <a:buChar char="•"/>
              <a:defRPr/>
            </a:pPr>
            <a:r>
              <a:rPr lang="en-US" dirty="0" smtClean="0"/>
              <a:t>Have participants complete this tool for themselves—nearly everyone has irregular expenses and many</a:t>
            </a:r>
            <a:r>
              <a:rPr lang="en-US" baseline="0" dirty="0" smtClean="0"/>
              <a:t> people have irregular, seasonal, or even one-time (annual) income.</a:t>
            </a:r>
          </a:p>
          <a:p>
            <a:pPr marL="165261" indent="-165261">
              <a:buFont typeface="Arial"/>
              <a:buChar char="•"/>
              <a:defRPr/>
            </a:pPr>
            <a:r>
              <a:rPr lang="en-US" baseline="0" dirty="0" smtClean="0"/>
              <a:t>Have people share their experiences completing the tool.</a:t>
            </a:r>
            <a:endParaRPr lang="en-US" dirty="0" smtClean="0"/>
          </a:p>
          <a:p>
            <a:pPr defTabSz="927296">
              <a:buFontTx/>
              <a:buChar char="•"/>
              <a:defRPr/>
            </a:pPr>
            <a:endParaRPr lang="en-US" dirty="0" smtClean="0">
              <a:solidFill>
                <a:srgbClr val="000000"/>
              </a:solidFill>
              <a:latin typeface="Calibri" charset="0"/>
              <a:ea typeface="MS PGothic" charset="0"/>
            </a:endParaRPr>
          </a:p>
          <a:p>
            <a:pPr marL="165261" indent="-165261" defTabSz="927296">
              <a:buFont typeface="Arial"/>
              <a:buChar char="•"/>
              <a:defRPr/>
            </a:pPr>
            <a:r>
              <a:rPr lang="en-US" b="0" dirty="0" smtClean="0">
                <a:solidFill>
                  <a:srgbClr val="000000"/>
                </a:solidFill>
                <a:latin typeface="Calibri" charset="0"/>
                <a:ea typeface="MS PGothic" charset="0"/>
              </a:rPr>
              <a:t>Explain the following in summary:</a:t>
            </a:r>
          </a:p>
          <a:p>
            <a:pPr marL="605956" lvl="1" indent="-165261" defTabSz="927296">
              <a:buFont typeface="Arial"/>
              <a:buChar char="•"/>
              <a:defRPr/>
            </a:pPr>
            <a:r>
              <a:rPr lang="en-US" dirty="0" smtClean="0">
                <a:solidFill>
                  <a:srgbClr val="000000"/>
                </a:solidFill>
                <a:latin typeface="Calibri" charset="0"/>
                <a:ea typeface="MS PGothic" charset="0"/>
              </a:rPr>
              <a:t>A cash flow budget is a projection of how you will get and use your cash and other financial resources. </a:t>
            </a:r>
          </a:p>
          <a:p>
            <a:pPr marL="605956" lvl="1" indent="-165261" defTabSz="927296">
              <a:buFont typeface="Arial"/>
              <a:buChar char="•"/>
              <a:defRPr/>
            </a:pPr>
            <a:r>
              <a:rPr lang="en-US" dirty="0" smtClean="0">
                <a:solidFill>
                  <a:srgbClr val="000000"/>
                </a:solidFill>
                <a:latin typeface="Calibri" charset="0"/>
                <a:ea typeface="MS PGothic" charset="0"/>
              </a:rPr>
              <a:t>A cash flow budget is different from a regular budget, because it includes not only the amount for each budget item, but also the timing of your income and expenses. </a:t>
            </a:r>
          </a:p>
          <a:p>
            <a:pPr marL="605956" lvl="1" indent="-165261" defTabSz="927296">
              <a:buFont typeface="Arial"/>
              <a:buChar char="•"/>
              <a:defRPr/>
            </a:pPr>
            <a:r>
              <a:rPr lang="en-US" dirty="0" smtClean="0">
                <a:solidFill>
                  <a:srgbClr val="000000"/>
                </a:solidFill>
                <a:latin typeface="Calibri" charset="0"/>
                <a:ea typeface="MS PGothic" charset="0"/>
              </a:rPr>
              <a:t>This is important because people often find themselves flush with cash one week—and splurge on something fun—but come up short the next week for a necessity. </a:t>
            </a:r>
          </a:p>
          <a:p>
            <a:pPr marL="605956" lvl="1" indent="-165261" defTabSz="927296">
              <a:buFont typeface="Arial"/>
              <a:buChar char="•"/>
              <a:defRPr/>
            </a:pPr>
            <a:r>
              <a:rPr lang="en-US" dirty="0" smtClean="0">
                <a:solidFill>
                  <a:srgbClr val="000000"/>
                </a:solidFill>
                <a:latin typeface="Calibri" charset="0"/>
                <a:ea typeface="MS PGothic" charset="0"/>
              </a:rPr>
              <a:t>Timing matters. A cash flow budget will help an individual identify where she is falling short within the month. It can help her ensure she has the financial resources on hand to cover the most important expenses—so she doesn’t fall short covering the rent, for example. A cash flow budget can better help an individual target areas where they could consider cutting back.</a:t>
            </a:r>
          </a:p>
          <a:p>
            <a:pPr marL="605956" lvl="1" indent="-165261" defTabSz="927296">
              <a:buFont typeface="Arial"/>
              <a:buChar char="•"/>
              <a:defRPr/>
            </a:pPr>
            <a:r>
              <a:rPr lang="en-US" dirty="0" smtClean="0">
                <a:solidFill>
                  <a:srgbClr val="000000"/>
                </a:solidFill>
                <a:latin typeface="Calibri" charset="0"/>
                <a:ea typeface="MS PGothic" charset="0"/>
              </a:rPr>
              <a:t>For people that have periodic or irregular income or spending, the annual planning tool may help them get the most out of a cash flow budget. </a:t>
            </a:r>
          </a:p>
          <a:p>
            <a:pPr marL="605956" lvl="1" indent="-165261" defTabSz="927296">
              <a:buFont typeface="Arial"/>
              <a:buChar char="•"/>
              <a:defRPr/>
            </a:pPr>
            <a:r>
              <a:rPr lang="en-US" dirty="0" smtClean="0">
                <a:solidFill>
                  <a:srgbClr val="000000"/>
                </a:solidFill>
                <a:latin typeface="Calibri" charset="0"/>
                <a:ea typeface="MS PGothic" charset="0"/>
              </a:rPr>
              <a:t>Remember, sometimes there is not enough money to cover the month. In this case it is important to develop a short-term plan to prioritize bills and pay those that protect income, shelter, assets, and continue obligations. This can help responding in the moment to a high pressure debt collector collecting on a lower priority debt. But when making these decisions, people should be fully aware of the consequences and know money not paid today will become a debt in the future.</a:t>
            </a:r>
          </a:p>
          <a:p>
            <a:pPr marL="605956" lvl="1" indent="-165261" defTabSz="927296">
              <a:buFont typeface="Arial"/>
              <a:buChar char="•"/>
              <a:defRPr/>
            </a:pPr>
            <a:endParaRPr lang="en-US" b="1" i="1" dirty="0" smtClean="0">
              <a:solidFill>
                <a:srgbClr val="000000"/>
              </a:solidFill>
              <a:latin typeface="Calibri" charset="0"/>
              <a:ea typeface="MS PGothic" charset="0"/>
            </a:endParaRPr>
          </a:p>
          <a:p>
            <a:pPr marL="165261" indent="-165261" defTabSz="927296">
              <a:buFont typeface="Arial"/>
              <a:buChar char="•"/>
              <a:defRPr/>
            </a:pPr>
            <a:r>
              <a:rPr lang="en-US" b="1" i="1" dirty="0" smtClean="0">
                <a:solidFill>
                  <a:srgbClr val="000000"/>
                </a:solidFill>
                <a:latin typeface="Calibri" charset="0"/>
                <a:ea typeface="MS PGothic" charset="0"/>
              </a:rPr>
              <a:t>ASK:  How could</a:t>
            </a:r>
            <a:r>
              <a:rPr lang="en-US" b="1" i="1" baseline="0" dirty="0" smtClean="0">
                <a:solidFill>
                  <a:srgbClr val="000000"/>
                </a:solidFill>
                <a:latin typeface="Calibri" charset="0"/>
                <a:ea typeface="MS PGothic" charset="0"/>
              </a:rPr>
              <a:t> you see using these tools?</a:t>
            </a:r>
            <a:endParaRPr lang="en-US" b="1" i="1" dirty="0" smtClean="0">
              <a:solidFill>
                <a:srgbClr val="000000"/>
              </a:solidFill>
              <a:latin typeface="Calibri" charset="0"/>
              <a:ea typeface="MS PGothic" charset="0"/>
            </a:endParaRPr>
          </a:p>
          <a:p>
            <a:pPr defTabSz="927296">
              <a:buFontTx/>
              <a:buChar char="•"/>
              <a:defRPr/>
            </a:pPr>
            <a:endParaRPr lang="en-US" dirty="0" smtClean="0">
              <a:solidFill>
                <a:srgbClr val="000000"/>
              </a:solidFill>
              <a:latin typeface="Calibri" charset="0"/>
              <a:ea typeface="MS PGothic" charset="0"/>
            </a:endParaRPr>
          </a:p>
          <a:p>
            <a:pPr defTabSz="927296">
              <a:buFontTx/>
              <a:buChar char="•"/>
              <a:defRPr/>
            </a:pPr>
            <a:endParaRPr lang="en-US" dirty="0" smtClean="0">
              <a:solidFill>
                <a:srgbClr val="000000"/>
              </a:solidFill>
              <a:latin typeface="Calibri" charset="0"/>
              <a:ea typeface="MS PGothic" charset="0"/>
            </a:endParaRPr>
          </a:p>
          <a:p>
            <a:pPr defTabSz="927296">
              <a:buFontTx/>
              <a:buChar char="•"/>
              <a:defRPr/>
            </a:pPr>
            <a:endParaRPr lang="en-US" dirty="0">
              <a:solidFill>
                <a:srgbClr val="000000"/>
              </a:solidFill>
              <a:latin typeface="Calibri" charset="0"/>
              <a:ea typeface="MS PGothic" charset="0"/>
            </a:endParaRPr>
          </a:p>
          <a:p>
            <a:pPr defTabSz="927296">
              <a:buFontTx/>
              <a:buChar char="•"/>
              <a:defRPr/>
            </a:pPr>
            <a:endParaRPr lang="en-US" dirty="0">
              <a:solidFill>
                <a:srgbClr val="000000"/>
              </a:solidFill>
              <a:latin typeface="Calibri" charset="0"/>
              <a:ea typeface="MS PGothic" charset="0"/>
            </a:endParaRPr>
          </a:p>
        </p:txBody>
      </p:sp>
      <p:sp>
        <p:nvSpPr>
          <p:cNvPr id="273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50EBF61B-0A88-5D4C-B9D2-C02F17D6CDE8}" type="slidenum">
              <a:rPr lang="en-US" sz="1200">
                <a:latin typeface="Calibri" charset="0"/>
              </a:rPr>
              <a:pPr/>
              <a:t>48</a:t>
            </a:fld>
            <a:endParaRPr lang="en-US" sz="1200" dirty="0">
              <a:latin typeface="Calibri" charset="0"/>
            </a:endParaRPr>
          </a:p>
        </p:txBody>
      </p:sp>
    </p:spTree>
    <p:extLst>
      <p:ext uri="{BB962C8B-B14F-4D97-AF65-F5344CB8AC3E}">
        <p14:creationId xmlns:p14="http://schemas.microsoft.com/office/powerpoint/2010/main" val="4203070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1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pPr>
            <a:endParaRPr lang="en-US" b="1" u="sng" dirty="0">
              <a:solidFill>
                <a:srgbClr val="000000"/>
              </a:solidFill>
              <a:latin typeface="Calibri" charset="0"/>
              <a:ea typeface="MS PGothic" charset="0"/>
            </a:endParaRPr>
          </a:p>
          <a:p>
            <a:pPr eaLnBrk="1" hangingPunct="1">
              <a:spcBef>
                <a:spcPct val="0"/>
              </a:spcBef>
            </a:pPr>
            <a:r>
              <a:rPr lang="en-US" b="1" dirty="0">
                <a:solidFill>
                  <a:srgbClr val="000000"/>
                </a:solidFill>
                <a:latin typeface="Calibri" charset="0"/>
                <a:ea typeface="MS PGothic" charset="0"/>
              </a:rPr>
              <a:t>Facilitated </a:t>
            </a:r>
            <a:r>
              <a:rPr lang="en-US" b="1" dirty="0" smtClean="0">
                <a:solidFill>
                  <a:srgbClr val="000000"/>
                </a:solidFill>
                <a:latin typeface="Calibri" charset="0"/>
                <a:ea typeface="MS PGothic" charset="0"/>
              </a:rPr>
              <a:t>Discussion</a:t>
            </a:r>
          </a:p>
          <a:p>
            <a:pPr eaLnBrk="1" hangingPunct="1">
              <a:spcBef>
                <a:spcPct val="0"/>
              </a:spcBef>
            </a:pPr>
            <a:endParaRPr lang="en-US" dirty="0">
              <a:solidFill>
                <a:srgbClr val="000000"/>
              </a:solidFill>
              <a:latin typeface="Calibri" charset="0"/>
              <a:ea typeface="MS PGothic" charset="0"/>
            </a:endParaRPr>
          </a:p>
          <a:p>
            <a:pPr marL="165261" indent="-165261" eaLnBrk="1" hangingPunct="1">
              <a:spcBef>
                <a:spcPct val="0"/>
              </a:spcBef>
              <a:buFont typeface="Arial"/>
              <a:buChar char="•"/>
            </a:pPr>
            <a:r>
              <a:rPr lang="en-US" b="1" i="1" dirty="0">
                <a:solidFill>
                  <a:srgbClr val="000000"/>
                </a:solidFill>
                <a:latin typeface="Calibri" charset="0"/>
                <a:ea typeface="MS PGothic" charset="0"/>
              </a:rPr>
              <a:t>ASK: What is a debt?</a:t>
            </a:r>
          </a:p>
          <a:p>
            <a:pPr marL="165261" indent="-165261" eaLnBrk="1" hangingPunct="1">
              <a:spcBef>
                <a:spcPct val="0"/>
              </a:spcBef>
              <a:buFont typeface="Arial"/>
              <a:buChar char="•"/>
            </a:pPr>
            <a:endParaRPr lang="en-US" b="1" i="1" dirty="0">
              <a:solidFill>
                <a:srgbClr val="000000"/>
              </a:solidFill>
              <a:latin typeface="Calibri" charset="0"/>
              <a:ea typeface="MS PGothic" charset="0"/>
            </a:endParaRPr>
          </a:p>
          <a:p>
            <a:pPr marL="165261" indent="-165261" eaLnBrk="1" hangingPunct="1">
              <a:spcBef>
                <a:spcPct val="0"/>
              </a:spcBef>
              <a:buFont typeface="Arial"/>
              <a:buChar char="•"/>
            </a:pPr>
            <a:r>
              <a:rPr lang="en-US" dirty="0">
                <a:solidFill>
                  <a:srgbClr val="000000"/>
                </a:solidFill>
                <a:latin typeface="Calibri" charset="0"/>
                <a:ea typeface="MS PGothic" charset="0"/>
              </a:rPr>
              <a:t>After participants offer some ideas, share definition: </a:t>
            </a:r>
            <a:r>
              <a:rPr lang="en-US" b="1" i="1" dirty="0">
                <a:solidFill>
                  <a:srgbClr val="000000"/>
                </a:solidFill>
                <a:latin typeface="Calibri" charset="0"/>
                <a:ea typeface="MS PGothic" charset="0"/>
              </a:rPr>
              <a:t>Money you owe to another person or business. Debt is a liability. Debt may obligate future income.</a:t>
            </a:r>
          </a:p>
          <a:p>
            <a:pPr marL="165261" indent="-165261" eaLnBrk="1" hangingPunct="1">
              <a:spcBef>
                <a:spcPct val="0"/>
              </a:spcBef>
              <a:buFont typeface="Arial"/>
              <a:buChar char="•"/>
            </a:pPr>
            <a:endParaRPr lang="en-US" dirty="0">
              <a:solidFill>
                <a:srgbClr val="000000"/>
              </a:solidFill>
              <a:latin typeface="Calibri" charset="0"/>
              <a:ea typeface="MS PGothic" charset="0"/>
            </a:endParaRPr>
          </a:p>
          <a:p>
            <a:pPr marL="165261" indent="-165261" eaLnBrk="1" hangingPunct="1">
              <a:spcBef>
                <a:spcPct val="0"/>
              </a:spcBef>
              <a:buFont typeface="Arial"/>
              <a:buChar char="•"/>
            </a:pPr>
            <a:r>
              <a:rPr lang="en-US" b="1" i="1" dirty="0">
                <a:solidFill>
                  <a:srgbClr val="000000"/>
                </a:solidFill>
                <a:latin typeface="Calibri" charset="0"/>
                <a:ea typeface="MS PGothic" charset="0"/>
              </a:rPr>
              <a:t>ASK: How is debt different from credit?</a:t>
            </a:r>
          </a:p>
          <a:p>
            <a:pPr marL="165261" indent="-165261" eaLnBrk="1" hangingPunct="1">
              <a:spcBef>
                <a:spcPct val="0"/>
              </a:spcBef>
              <a:buFont typeface="Arial"/>
              <a:buChar char="•"/>
            </a:pPr>
            <a:endParaRPr lang="en-US" b="1" i="1" dirty="0">
              <a:solidFill>
                <a:srgbClr val="000000"/>
              </a:solidFill>
              <a:latin typeface="Calibri" charset="0"/>
              <a:ea typeface="MS PGothic" charset="0"/>
            </a:endParaRPr>
          </a:p>
          <a:p>
            <a:pPr marL="165261" indent="-165261" eaLnBrk="1" hangingPunct="1">
              <a:spcBef>
                <a:spcPct val="0"/>
              </a:spcBef>
              <a:buFont typeface="Arial"/>
              <a:buChar char="•"/>
            </a:pPr>
            <a:r>
              <a:rPr lang="en-US" dirty="0">
                <a:solidFill>
                  <a:srgbClr val="000000"/>
                </a:solidFill>
                <a:latin typeface="Calibri" charset="0"/>
                <a:ea typeface="MS PGothic" charset="0"/>
              </a:rPr>
              <a:t>After participants offer some ideas, share definition: Credit means you can borrow money. Debt is the result of using credit. Credit is not a liability. When you use it, though, you create a liability.</a:t>
            </a:r>
          </a:p>
          <a:p>
            <a:pPr marL="165261" indent="-165261" eaLnBrk="1" hangingPunct="1">
              <a:spcBef>
                <a:spcPct val="0"/>
              </a:spcBef>
              <a:buFont typeface="Arial"/>
              <a:buChar char="•"/>
            </a:pPr>
            <a:endParaRPr lang="en-US" b="1" i="1" dirty="0">
              <a:solidFill>
                <a:srgbClr val="000000"/>
              </a:solidFill>
              <a:latin typeface="Calibri" charset="0"/>
              <a:ea typeface="MS PGothic" charset="0"/>
            </a:endParaRPr>
          </a:p>
          <a:p>
            <a:pPr marL="165261" indent="-165261" eaLnBrk="1" hangingPunct="1">
              <a:spcBef>
                <a:spcPct val="0"/>
              </a:spcBef>
              <a:buFont typeface="Arial"/>
              <a:buChar char="•"/>
            </a:pPr>
            <a:r>
              <a:rPr lang="en-US" b="1" i="1" dirty="0">
                <a:solidFill>
                  <a:srgbClr val="000000"/>
                </a:solidFill>
                <a:latin typeface="Calibri" charset="0"/>
                <a:ea typeface="MS PGothic" charset="0"/>
              </a:rPr>
              <a:t>ASK: How is </a:t>
            </a:r>
            <a:r>
              <a:rPr lang="en-US" sz="1300" b="1" i="1" u="sng" dirty="0">
                <a:solidFill>
                  <a:srgbClr val="000000"/>
                </a:solidFill>
                <a:latin typeface="Calibri" charset="0"/>
                <a:ea typeface="MS PGothic" charset="0"/>
              </a:rPr>
              <a:t>secured</a:t>
            </a:r>
            <a:r>
              <a:rPr lang="en-US" b="1" i="1" dirty="0">
                <a:solidFill>
                  <a:srgbClr val="000000"/>
                </a:solidFill>
                <a:latin typeface="Calibri" charset="0"/>
                <a:ea typeface="MS PGothic" charset="0"/>
              </a:rPr>
              <a:t> debt different from </a:t>
            </a:r>
            <a:r>
              <a:rPr lang="en-US" sz="1300" b="1" i="1" u="sng" dirty="0">
                <a:solidFill>
                  <a:srgbClr val="000000"/>
                </a:solidFill>
                <a:latin typeface="Calibri" charset="0"/>
                <a:ea typeface="MS PGothic" charset="0"/>
              </a:rPr>
              <a:t>unsecured</a:t>
            </a:r>
            <a:r>
              <a:rPr lang="en-US" b="1" i="1" dirty="0">
                <a:solidFill>
                  <a:srgbClr val="000000"/>
                </a:solidFill>
                <a:latin typeface="Calibri" charset="0"/>
                <a:ea typeface="MS PGothic" charset="0"/>
              </a:rPr>
              <a:t> debt?</a:t>
            </a:r>
          </a:p>
          <a:p>
            <a:pPr marL="165261" indent="-165261" eaLnBrk="1" hangingPunct="1">
              <a:spcBef>
                <a:spcPct val="0"/>
              </a:spcBef>
              <a:buFont typeface="Arial"/>
              <a:buChar char="•"/>
            </a:pPr>
            <a:endParaRPr lang="en-US" b="1" i="1" dirty="0">
              <a:solidFill>
                <a:srgbClr val="000000"/>
              </a:solidFill>
              <a:latin typeface="Calibri" charset="0"/>
              <a:ea typeface="MS PGothic" charset="0"/>
            </a:endParaRPr>
          </a:p>
          <a:p>
            <a:pPr marL="165261" indent="-165261" eaLnBrk="1" hangingPunct="1">
              <a:spcBef>
                <a:spcPct val="0"/>
              </a:spcBef>
              <a:buFont typeface="Arial"/>
              <a:buChar char="•"/>
            </a:pPr>
            <a:r>
              <a:rPr lang="en-US" dirty="0">
                <a:solidFill>
                  <a:srgbClr val="000000"/>
                </a:solidFill>
                <a:latin typeface="Calibri" charset="0"/>
                <a:ea typeface="MS PGothic" charset="0"/>
              </a:rPr>
              <a:t>After participants offer some ideas, share definitions: </a:t>
            </a:r>
            <a:r>
              <a:rPr lang="en-US" b="1" dirty="0">
                <a:solidFill>
                  <a:srgbClr val="000000"/>
                </a:solidFill>
                <a:latin typeface="Calibri" charset="0"/>
                <a:ea typeface="MS PGothic" charset="0"/>
              </a:rPr>
              <a:t>Secured debt</a:t>
            </a:r>
            <a:r>
              <a:rPr lang="en-US" dirty="0">
                <a:solidFill>
                  <a:srgbClr val="000000"/>
                </a:solidFill>
                <a:latin typeface="Calibri" charset="0"/>
                <a:ea typeface="MS PGothic" charset="0"/>
              </a:rPr>
              <a:t> is debt that has an asset attached to it. </a:t>
            </a:r>
            <a:r>
              <a:rPr lang="en-US" dirty="0" smtClean="0">
                <a:solidFill>
                  <a:srgbClr val="FF0000"/>
                </a:solidFill>
                <a:latin typeface="Calibri" charset="0"/>
                <a:ea typeface="MS PGothic" charset="0"/>
              </a:rPr>
              <a:t>The difference involves the inclusion of collateral. </a:t>
            </a:r>
            <a:r>
              <a:rPr lang="en-US" dirty="0" smtClean="0">
                <a:solidFill>
                  <a:srgbClr val="000000"/>
                </a:solidFill>
                <a:latin typeface="Calibri" charset="0"/>
                <a:ea typeface="MS PGothic" charset="0"/>
              </a:rPr>
              <a:t>When </a:t>
            </a:r>
            <a:r>
              <a:rPr lang="en-US" dirty="0">
                <a:solidFill>
                  <a:srgbClr val="000000"/>
                </a:solidFill>
                <a:latin typeface="Calibri" charset="0"/>
                <a:ea typeface="MS PGothic" charset="0"/>
              </a:rPr>
              <a:t>debt is secured, a lender can collect that </a:t>
            </a:r>
            <a:r>
              <a:rPr lang="en-US" dirty="0" smtClean="0">
                <a:solidFill>
                  <a:srgbClr val="000000"/>
                </a:solidFill>
                <a:latin typeface="Calibri" charset="0"/>
                <a:ea typeface="MS PGothic" charset="0"/>
              </a:rPr>
              <a:t>asset/</a:t>
            </a:r>
            <a:r>
              <a:rPr lang="en-US" dirty="0" smtClean="0">
                <a:solidFill>
                  <a:srgbClr val="FF0000"/>
                </a:solidFill>
                <a:latin typeface="Calibri" charset="0"/>
                <a:ea typeface="MS PGothic" charset="0"/>
              </a:rPr>
              <a:t>collateral </a:t>
            </a:r>
            <a:r>
              <a:rPr lang="en-US" dirty="0" smtClean="0">
                <a:solidFill>
                  <a:srgbClr val="000000"/>
                </a:solidFill>
                <a:latin typeface="Calibri" charset="0"/>
                <a:ea typeface="MS PGothic" charset="0"/>
              </a:rPr>
              <a:t> </a:t>
            </a:r>
            <a:r>
              <a:rPr lang="en-US" dirty="0">
                <a:solidFill>
                  <a:srgbClr val="000000"/>
                </a:solidFill>
                <a:latin typeface="Calibri" charset="0"/>
                <a:ea typeface="MS PGothic" charset="0"/>
              </a:rPr>
              <a:t>if you do not pay. </a:t>
            </a:r>
          </a:p>
          <a:p>
            <a:pPr marL="165261" indent="-165261" eaLnBrk="1" hangingPunct="1">
              <a:spcBef>
                <a:spcPct val="0"/>
              </a:spcBef>
              <a:buFont typeface="Arial"/>
              <a:buChar char="•"/>
            </a:pPr>
            <a:r>
              <a:rPr lang="en-US" dirty="0">
                <a:solidFill>
                  <a:srgbClr val="000000"/>
                </a:solidFill>
                <a:latin typeface="Calibri" charset="0"/>
                <a:ea typeface="MS PGothic" charset="0"/>
              </a:rPr>
              <a:t>Ask participants for examples of secured debt. </a:t>
            </a:r>
          </a:p>
          <a:p>
            <a:pPr marL="165261" indent="-165261" eaLnBrk="1" hangingPunct="1">
              <a:spcBef>
                <a:spcPct val="0"/>
              </a:spcBef>
              <a:buFont typeface="Arial"/>
              <a:buChar char="•"/>
            </a:pPr>
            <a:endParaRPr lang="en-US" dirty="0">
              <a:solidFill>
                <a:srgbClr val="000000"/>
              </a:solidFill>
              <a:latin typeface="Calibri" charset="0"/>
              <a:ea typeface="MS PGothic" charset="0"/>
            </a:endParaRPr>
          </a:p>
          <a:p>
            <a:pPr marL="165261" indent="-165261" eaLnBrk="1" hangingPunct="1">
              <a:spcBef>
                <a:spcPct val="0"/>
              </a:spcBef>
              <a:buFont typeface="Arial"/>
              <a:buChar char="•"/>
            </a:pPr>
            <a:r>
              <a:rPr lang="en-US" dirty="0">
                <a:solidFill>
                  <a:srgbClr val="000000"/>
                </a:solidFill>
                <a:latin typeface="Calibri" charset="0"/>
                <a:ea typeface="MS PGothic" charset="0"/>
              </a:rPr>
              <a:t>After participants offer some ideas, share examples: </a:t>
            </a:r>
          </a:p>
          <a:p>
            <a:pPr marL="619728" lvl="1" indent="-166791" eaLnBrk="1" hangingPunct="1">
              <a:spcBef>
                <a:spcPct val="0"/>
              </a:spcBef>
              <a:buFontTx/>
              <a:buChar char="•"/>
            </a:pPr>
            <a:r>
              <a:rPr lang="en-US" dirty="0">
                <a:solidFill>
                  <a:srgbClr val="000000"/>
                </a:solidFill>
                <a:latin typeface="Calibri" charset="0"/>
                <a:ea typeface="MS PGothic" charset="0"/>
              </a:rPr>
              <a:t>A home loan—the debt is secured with the home you are buying. If you do not pay your loan, the lender will foreclose on your home, sell it, and use the money from the sale to cover your loan.</a:t>
            </a:r>
          </a:p>
          <a:p>
            <a:pPr marL="619728" lvl="1" indent="-166791" eaLnBrk="1" hangingPunct="1">
              <a:spcBef>
                <a:spcPct val="0"/>
              </a:spcBef>
              <a:buFontTx/>
              <a:buChar char="•"/>
            </a:pPr>
            <a:r>
              <a:rPr lang="en-US" dirty="0">
                <a:solidFill>
                  <a:srgbClr val="000000"/>
                </a:solidFill>
                <a:latin typeface="Calibri" charset="0"/>
                <a:ea typeface="MS PGothic" charset="0"/>
              </a:rPr>
              <a:t>An auto loan—the debt is secured with your car. If you do not pay your loan, the lender will repossess (repo) your car and sell it to cover the loan.</a:t>
            </a:r>
          </a:p>
          <a:p>
            <a:pPr marL="619728" lvl="1" indent="-166791" eaLnBrk="1" hangingPunct="1">
              <a:spcBef>
                <a:spcPct val="0"/>
              </a:spcBef>
              <a:buFontTx/>
              <a:buChar char="•"/>
            </a:pPr>
            <a:r>
              <a:rPr lang="en-US" dirty="0">
                <a:solidFill>
                  <a:srgbClr val="000000"/>
                </a:solidFill>
                <a:latin typeface="Calibri" charset="0"/>
                <a:ea typeface="MS PGothic" charset="0"/>
              </a:rPr>
              <a:t>A payday loan—the debt is secured with your post-dated check. If you do not renew the loan, the check will be cashed.</a:t>
            </a:r>
          </a:p>
          <a:p>
            <a:pPr marL="619728" lvl="1" indent="-166791" eaLnBrk="1" hangingPunct="1">
              <a:spcBef>
                <a:spcPct val="0"/>
              </a:spcBef>
              <a:buFontTx/>
              <a:buChar char="•"/>
            </a:pPr>
            <a:r>
              <a:rPr lang="en-US" dirty="0">
                <a:solidFill>
                  <a:srgbClr val="000000"/>
                </a:solidFill>
                <a:latin typeface="Calibri" charset="0"/>
                <a:ea typeface="MS PGothic" charset="0"/>
              </a:rPr>
              <a:t>A pawn loan—the debt is secured with the item you have pawned. If you do not make payment when it is due, the pawned item is sold to the general public.</a:t>
            </a:r>
          </a:p>
          <a:p>
            <a:pPr marL="619728" lvl="1" indent="-166791" eaLnBrk="1" hangingPunct="1">
              <a:spcBef>
                <a:spcPct val="0"/>
              </a:spcBef>
              <a:buFontTx/>
              <a:buChar char="•"/>
            </a:pPr>
            <a:r>
              <a:rPr lang="en-US" dirty="0">
                <a:solidFill>
                  <a:srgbClr val="000000"/>
                </a:solidFill>
                <a:latin typeface="Calibri" charset="0"/>
                <a:ea typeface="MS PGothic" charset="0"/>
              </a:rPr>
              <a:t>A rent-to-own loan—the debt is secured with the items (furniture, fixtures, electronics, appliances) you are making payments on. If you do not make your payments, the item is repossessed and made available to someone else to rent. You do not get back any rental payments you have made.</a:t>
            </a:r>
          </a:p>
          <a:p>
            <a:pPr marL="165261" indent="-165261" eaLnBrk="1" hangingPunct="1">
              <a:spcBef>
                <a:spcPct val="0"/>
              </a:spcBef>
              <a:buFont typeface="Arial"/>
              <a:buChar char="•"/>
            </a:pPr>
            <a:endParaRPr lang="en-US" dirty="0">
              <a:solidFill>
                <a:srgbClr val="000000"/>
              </a:solidFill>
              <a:latin typeface="Calibri" charset="0"/>
              <a:ea typeface="MS PGothic" charset="0"/>
            </a:endParaRPr>
          </a:p>
          <a:p>
            <a:pPr marL="165261" indent="-165261" eaLnBrk="1" hangingPunct="1">
              <a:spcBef>
                <a:spcPct val="0"/>
              </a:spcBef>
              <a:buFont typeface="Arial"/>
              <a:buChar char="•"/>
            </a:pPr>
            <a:r>
              <a:rPr lang="en-US" b="1" dirty="0">
                <a:solidFill>
                  <a:srgbClr val="000000"/>
                </a:solidFill>
                <a:latin typeface="Calibri" charset="0"/>
                <a:ea typeface="MS PGothic" charset="0"/>
              </a:rPr>
              <a:t>Unsecured debt</a:t>
            </a:r>
            <a:r>
              <a:rPr lang="en-US" dirty="0">
                <a:solidFill>
                  <a:srgbClr val="000000"/>
                </a:solidFill>
                <a:latin typeface="Calibri" charset="0"/>
                <a:ea typeface="MS PGothic" charset="0"/>
              </a:rPr>
              <a:t> does not have an asset attached to it. </a:t>
            </a:r>
          </a:p>
          <a:p>
            <a:pPr marL="165261" indent="-165261" eaLnBrk="1" hangingPunct="1">
              <a:spcBef>
                <a:spcPct val="0"/>
              </a:spcBef>
              <a:buFont typeface="Arial"/>
              <a:buChar char="•"/>
            </a:pPr>
            <a:r>
              <a:rPr lang="en-US" dirty="0">
                <a:solidFill>
                  <a:srgbClr val="000000"/>
                </a:solidFill>
                <a:latin typeface="Calibri" charset="0"/>
                <a:ea typeface="MS PGothic" charset="0"/>
              </a:rPr>
              <a:t>Ask participants for examples of unsecured debt. </a:t>
            </a:r>
          </a:p>
          <a:p>
            <a:pPr marL="165261" indent="-165261" eaLnBrk="1" hangingPunct="1">
              <a:spcBef>
                <a:spcPct val="0"/>
              </a:spcBef>
              <a:buFont typeface="Arial"/>
              <a:buChar char="•"/>
            </a:pPr>
            <a:r>
              <a:rPr lang="en-US" dirty="0">
                <a:solidFill>
                  <a:srgbClr val="000000"/>
                </a:solidFill>
                <a:latin typeface="Calibri" charset="0"/>
                <a:ea typeface="MS PGothic" charset="0"/>
              </a:rPr>
              <a:t>After participants offer some ideas, share examples: </a:t>
            </a:r>
          </a:p>
          <a:p>
            <a:pPr marL="619728" lvl="1" indent="-166791" eaLnBrk="1" hangingPunct="1">
              <a:spcBef>
                <a:spcPct val="0"/>
              </a:spcBef>
              <a:buFontTx/>
              <a:buChar char="•"/>
            </a:pPr>
            <a:r>
              <a:rPr lang="en-US" dirty="0">
                <a:solidFill>
                  <a:srgbClr val="000000"/>
                </a:solidFill>
                <a:latin typeface="Calibri" charset="0"/>
                <a:ea typeface="MS PGothic" charset="0"/>
              </a:rPr>
              <a:t>Credit card debt</a:t>
            </a:r>
          </a:p>
          <a:p>
            <a:pPr marL="619728" lvl="1" indent="-166791" eaLnBrk="1" hangingPunct="1">
              <a:spcBef>
                <a:spcPct val="0"/>
              </a:spcBef>
              <a:buFontTx/>
              <a:buChar char="•"/>
            </a:pPr>
            <a:r>
              <a:rPr lang="en-US" dirty="0">
                <a:solidFill>
                  <a:srgbClr val="000000"/>
                </a:solidFill>
                <a:latin typeface="Calibri" charset="0"/>
                <a:ea typeface="MS PGothic" charset="0"/>
              </a:rPr>
              <a:t>Department store charge card debt</a:t>
            </a:r>
          </a:p>
          <a:p>
            <a:pPr marL="619728" lvl="1" indent="-166791" eaLnBrk="1" hangingPunct="1">
              <a:spcBef>
                <a:spcPct val="0"/>
              </a:spcBef>
              <a:buFontTx/>
              <a:buChar char="•"/>
            </a:pPr>
            <a:r>
              <a:rPr lang="en-US" dirty="0">
                <a:solidFill>
                  <a:srgbClr val="000000"/>
                </a:solidFill>
                <a:latin typeface="Calibri" charset="0"/>
                <a:ea typeface="MS PGothic" charset="0"/>
              </a:rPr>
              <a:t>Signature loans</a:t>
            </a:r>
          </a:p>
          <a:p>
            <a:pPr marL="619728" lvl="1" indent="-166791" eaLnBrk="1" hangingPunct="1">
              <a:spcBef>
                <a:spcPct val="0"/>
              </a:spcBef>
              <a:buFontTx/>
              <a:buChar char="•"/>
            </a:pPr>
            <a:r>
              <a:rPr lang="en-US" dirty="0">
                <a:solidFill>
                  <a:srgbClr val="000000"/>
                </a:solidFill>
                <a:latin typeface="Calibri" charset="0"/>
                <a:ea typeface="MS PGothic" charset="0"/>
              </a:rPr>
              <a:t>Medical debt</a:t>
            </a:r>
          </a:p>
          <a:p>
            <a:pPr marL="619728" lvl="1" indent="-166791" eaLnBrk="1" hangingPunct="1">
              <a:spcBef>
                <a:spcPct val="0"/>
              </a:spcBef>
              <a:buFontTx/>
              <a:buChar char="•"/>
            </a:pPr>
            <a:r>
              <a:rPr lang="en-US" dirty="0">
                <a:solidFill>
                  <a:srgbClr val="000000"/>
                </a:solidFill>
                <a:latin typeface="Calibri" charset="0"/>
                <a:ea typeface="MS PGothic" charset="0"/>
              </a:rPr>
              <a:t>Student loan debt</a:t>
            </a:r>
          </a:p>
          <a:p>
            <a:pPr eaLnBrk="1" hangingPunct="1">
              <a:spcBef>
                <a:spcPct val="0"/>
              </a:spcBef>
            </a:pPr>
            <a:endParaRPr lang="en-US" dirty="0">
              <a:solidFill>
                <a:srgbClr val="000000"/>
              </a:solidFill>
              <a:latin typeface="Calibri" charset="0"/>
              <a:ea typeface="MS PGothic" charset="0"/>
            </a:endParaRPr>
          </a:p>
          <a:p>
            <a:pPr marL="165261" indent="-165261" defTabSz="927296" eaLnBrk="1" hangingPunct="1">
              <a:spcBef>
                <a:spcPct val="0"/>
              </a:spcBef>
              <a:buFont typeface="Arial" panose="020B0604020202020204" pitchFamily="34" charset="0"/>
              <a:buChar char="•"/>
              <a:defRPr/>
            </a:pPr>
            <a:r>
              <a:rPr lang="en-US" altLang="en-US" dirty="0" smtClean="0">
                <a:solidFill>
                  <a:srgbClr val="000000"/>
                </a:solidFill>
              </a:rPr>
              <a:t>Explain the purpose of this module:</a:t>
            </a:r>
          </a:p>
          <a:p>
            <a:pPr marL="605956" lvl="1" indent="-165261" defTabSz="927296" eaLnBrk="1" hangingPunct="1">
              <a:spcBef>
                <a:spcPct val="0"/>
              </a:spcBef>
              <a:buFontTx/>
              <a:buChar char="•"/>
              <a:defRPr/>
            </a:pPr>
            <a:r>
              <a:rPr lang="en-US" altLang="en-US" i="1" dirty="0" smtClean="0"/>
              <a:t>Debt obligates future resources to cover decisions made today. Understanding debt, how to manage it, and how to reduce and get rid of it are important components of financial empowerment. </a:t>
            </a:r>
          </a:p>
        </p:txBody>
      </p:sp>
      <p:sp>
        <p:nvSpPr>
          <p:cNvPr id="281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EC784C95-56E5-ED4A-96BA-906F420B9099}" type="slidenum">
              <a:rPr lang="en-US" sz="1200">
                <a:latin typeface="Calibri" charset="0"/>
              </a:rPr>
              <a:pPr/>
              <a:t>49</a:t>
            </a:fld>
            <a:endParaRPr lang="en-US" sz="1200" dirty="0">
              <a:latin typeface="Calibri" charset="0"/>
            </a:endParaRPr>
          </a:p>
        </p:txBody>
      </p:sp>
    </p:spTree>
    <p:extLst>
      <p:ext uri="{BB962C8B-B14F-4D97-AF65-F5344CB8AC3E}">
        <p14:creationId xmlns:p14="http://schemas.microsoft.com/office/powerpoint/2010/main" val="275012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b="1" u="sng" dirty="0" smtClean="0">
                <a:solidFill>
                  <a:srgbClr val="000000"/>
                </a:solidFill>
              </a:rPr>
              <a:t>ACTIVITY #1: </a:t>
            </a:r>
            <a:r>
              <a:rPr lang="en-US" altLang="en-US" b="1" i="1" u="sng" dirty="0" smtClean="0">
                <a:solidFill>
                  <a:srgbClr val="000000"/>
                </a:solidFill>
              </a:rPr>
              <a:t>Overview of the Training and Introductions </a:t>
            </a:r>
            <a:r>
              <a:rPr lang="en-US" altLang="en-US" b="1" u="sng" dirty="0" smtClean="0">
                <a:solidFill>
                  <a:srgbClr val="000000"/>
                </a:solidFill>
              </a:rPr>
              <a:t>CONTINUED</a:t>
            </a:r>
          </a:p>
          <a:p>
            <a:pPr eaLnBrk="1" hangingPunct="1">
              <a:spcBef>
                <a:spcPct val="0"/>
              </a:spcBef>
              <a:defRPr/>
            </a:pPr>
            <a:endParaRPr lang="en-US" altLang="en-US" b="1" u="sng" dirty="0" smtClean="0">
              <a:solidFill>
                <a:srgbClr val="000000"/>
              </a:solidFill>
            </a:endParaRPr>
          </a:p>
          <a:p>
            <a:pPr eaLnBrk="1" hangingPunct="1">
              <a:spcBef>
                <a:spcPct val="0"/>
              </a:spcBef>
              <a:defRPr/>
            </a:pPr>
            <a:r>
              <a:rPr lang="en-US" altLang="en-US" b="1" dirty="0" smtClean="0">
                <a:solidFill>
                  <a:srgbClr val="000000"/>
                </a:solidFill>
              </a:rPr>
              <a:t>Icebreaker</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panose="020B0604020202020204" pitchFamily="34" charset="0"/>
              <a:buChar char="•"/>
              <a:defRPr/>
            </a:pPr>
            <a:r>
              <a:rPr lang="en-US" altLang="en-US" dirty="0" smtClean="0">
                <a:solidFill>
                  <a:srgbClr val="000000"/>
                </a:solidFill>
              </a:rPr>
              <a:t>Invite</a:t>
            </a:r>
            <a:r>
              <a:rPr lang="en-US" altLang="en-US" baseline="0" dirty="0" smtClean="0">
                <a:solidFill>
                  <a:srgbClr val="000000"/>
                </a:solidFill>
              </a:rPr>
              <a:t> participants to introduce themselves to the full group by sharing their name, organization or affiliation, and interest in financial empowerment.</a:t>
            </a:r>
            <a:endParaRPr lang="en-US" altLang="en-US"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69E1185D-CF6F-3941-8BA8-59F80EA14A37}" type="slidenum">
              <a:rPr lang="en-US" smtClean="0"/>
              <a:pPr>
                <a:defRPr/>
              </a:pPr>
              <a:t>5</a:t>
            </a:fld>
            <a:endParaRPr lang="en-US" dirty="0"/>
          </a:p>
        </p:txBody>
      </p:sp>
    </p:spTree>
    <p:extLst>
      <p:ext uri="{BB962C8B-B14F-4D97-AF65-F5344CB8AC3E}">
        <p14:creationId xmlns:p14="http://schemas.microsoft.com/office/powerpoint/2010/main" val="982772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pPr eaLnBrk="1" hangingPunct="1">
              <a:spcBef>
                <a:spcPct val="0"/>
              </a:spcBef>
              <a:defRPr/>
            </a:pPr>
            <a:endParaRPr lang="en-US" dirty="0" smtClean="0">
              <a:solidFill>
                <a:srgbClr val="000000"/>
              </a:solidFill>
              <a:latin typeface="Calibri" charset="0"/>
              <a:ea typeface="MS PGothic" charset="0"/>
            </a:endParaRPr>
          </a:p>
          <a:p>
            <a:pPr marL="165261" indent="-165261" eaLnBrk="1" hangingPunct="1">
              <a:spcBef>
                <a:spcPct val="0"/>
              </a:spcBef>
              <a:buFont typeface="Arial"/>
              <a:buChar char="•"/>
              <a:defRPr/>
            </a:pPr>
            <a:r>
              <a:rPr lang="en-US" dirty="0" smtClean="0">
                <a:solidFill>
                  <a:srgbClr val="000000"/>
                </a:solidFill>
                <a:latin typeface="Calibri" charset="0"/>
                <a:ea typeface="MS PGothic" charset="0"/>
              </a:rPr>
              <a:t>Explain the purpose of this module:</a:t>
            </a:r>
          </a:p>
          <a:p>
            <a:pPr marL="605956" lvl="1" indent="-165261" eaLnBrk="1" hangingPunct="1">
              <a:spcBef>
                <a:spcPct val="0"/>
              </a:spcBef>
              <a:buFont typeface="Arial"/>
              <a:buChar char="•"/>
              <a:defRPr/>
            </a:pPr>
            <a:r>
              <a:rPr lang="en-US" i="1" dirty="0" smtClean="0"/>
              <a:t>Debt obligates future resources to cover decisions made today. Understanding debt, how to manage it, and how to reduce and get rid of it, are important components of financial empowerment. </a:t>
            </a:r>
          </a:p>
          <a:p>
            <a:pPr eaLnBrk="1" hangingPunct="1">
              <a:spcBef>
                <a:spcPct val="0"/>
              </a:spcBef>
              <a:buFont typeface="Arial"/>
              <a:buNone/>
              <a:defRPr/>
            </a:pPr>
            <a:endParaRPr lang="en-US" i="1" dirty="0" smtClean="0"/>
          </a:p>
          <a:p>
            <a:pPr marL="165261" indent="-165261" eaLnBrk="1" hangingPunct="1">
              <a:spcBef>
                <a:spcPct val="0"/>
              </a:spcBef>
              <a:buFont typeface="Arial"/>
              <a:buChar char="•"/>
              <a:defRPr/>
            </a:pPr>
            <a:r>
              <a:rPr lang="en-US" dirty="0" smtClean="0"/>
              <a:t>Make the following points to further connect this material to the participants using the information from the </a:t>
            </a:r>
            <a:r>
              <a:rPr lang="en-US" b="1" dirty="0" smtClean="0"/>
              <a:t>Guide for Native Communities, page 61</a:t>
            </a:r>
            <a:r>
              <a:rPr lang="en-US" dirty="0" smtClean="0"/>
              <a:t>:</a:t>
            </a:r>
          </a:p>
          <a:p>
            <a:pPr marL="605956" lvl="1" indent="-165261">
              <a:buFont typeface="Arial"/>
              <a:buChar char="•"/>
              <a:defRPr/>
            </a:pPr>
            <a:r>
              <a:rPr lang="en-US" i="1" dirty="0" smtClean="0"/>
              <a:t>For Native Communities that embrace a perspective based on living in harmony with the world and people around you having or even discussing debt may create a conflict. </a:t>
            </a:r>
          </a:p>
          <a:p>
            <a:pPr marL="605956" lvl="1" indent="-165261">
              <a:buFont typeface="Arial"/>
              <a:buChar char="•"/>
              <a:defRPr/>
            </a:pPr>
            <a:r>
              <a:rPr lang="en-US" i="1" dirty="0" smtClean="0"/>
              <a:t>This is because debt is about borrowing from the future and may upset that harmony. </a:t>
            </a:r>
          </a:p>
          <a:p>
            <a:pPr marL="605956" lvl="1" indent="-165261">
              <a:buFont typeface="Arial"/>
              <a:buChar char="•"/>
              <a:defRPr/>
            </a:pPr>
            <a:r>
              <a:rPr lang="en-US" i="1" dirty="0" smtClean="0"/>
              <a:t>Debt obligates future resources to cover decisions made today. </a:t>
            </a:r>
          </a:p>
          <a:p>
            <a:pPr marL="605956" lvl="1" indent="-165261">
              <a:buFont typeface="Arial"/>
              <a:buChar char="•"/>
              <a:defRPr/>
            </a:pPr>
            <a:r>
              <a:rPr lang="en-US" i="1" dirty="0" smtClean="0"/>
              <a:t>Debt, however, is a current reality in many communities – communities may have debt due to money raised for improvements that benefit everyone, businesses may have debt to enable them to expand. </a:t>
            </a:r>
          </a:p>
          <a:p>
            <a:pPr marL="605956" lvl="1" indent="-165261">
              <a:buFont typeface="Arial"/>
              <a:buChar char="•"/>
              <a:defRPr/>
            </a:pPr>
            <a:r>
              <a:rPr lang="en-US" i="1" dirty="0" smtClean="0"/>
              <a:t>Families and individuals may have debt related to buying or repairing a home, buying a car or truck, starting a business, getting their children education and training after high school, or emergency expenses. </a:t>
            </a:r>
          </a:p>
          <a:p>
            <a:pPr marL="605956" lvl="1" indent="-165261">
              <a:buFont typeface="Arial"/>
              <a:buChar char="•"/>
              <a:defRPr/>
            </a:pPr>
            <a:r>
              <a:rPr lang="en-US" i="1" dirty="0" smtClean="0"/>
              <a:t>Understanding debt, how to manage it, and how to reduce and get rid of it, are important components of financial empowerment. </a:t>
            </a:r>
          </a:p>
          <a:p>
            <a:pPr marL="605956" lvl="1" indent="-165261" eaLnBrk="1" hangingPunct="1">
              <a:spcBef>
                <a:spcPct val="0"/>
              </a:spcBef>
              <a:buFont typeface="Arial"/>
              <a:buChar char="•"/>
              <a:defRPr/>
            </a:pPr>
            <a:endParaRPr lang="en-US" i="1" dirty="0" smtClean="0"/>
          </a:p>
          <a:p>
            <a:pPr eaLnBrk="1" hangingPunct="1">
              <a:spcBef>
                <a:spcPct val="0"/>
              </a:spcBef>
              <a:defRPr/>
            </a:pPr>
            <a:endParaRPr lang="en-US" dirty="0">
              <a:solidFill>
                <a:srgbClr val="000000"/>
              </a:solidFill>
              <a:latin typeface="Calibri" charset="0"/>
              <a:ea typeface="MS PGothic" charset="0"/>
            </a:endParaRPr>
          </a:p>
        </p:txBody>
      </p:sp>
      <p:sp>
        <p:nvSpPr>
          <p:cNvPr id="283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0A25EC8-C5DB-CE40-B523-BD2464C87BED}" type="slidenum">
              <a:rPr lang="en-US" sz="1200">
                <a:latin typeface="Calibri" charset="0"/>
              </a:rPr>
              <a:pPr/>
              <a:t>50</a:t>
            </a:fld>
            <a:endParaRPr lang="en-US" sz="1200" dirty="0">
              <a:latin typeface="Calibri" charset="0"/>
            </a:endParaRPr>
          </a:p>
        </p:txBody>
      </p:sp>
    </p:spTree>
    <p:extLst>
      <p:ext uri="{BB962C8B-B14F-4D97-AF65-F5344CB8AC3E}">
        <p14:creationId xmlns:p14="http://schemas.microsoft.com/office/powerpoint/2010/main" val="2379289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endParaRPr lang="en-US" altLang="en-US" b="1" dirty="0">
              <a:solidFill>
                <a:srgbClr val="000000"/>
              </a:solidFill>
            </a:endParaRPr>
          </a:p>
          <a:p>
            <a:r>
              <a:rPr lang="en-US" altLang="en-US" b="1" dirty="0">
                <a:solidFill>
                  <a:srgbClr val="000000"/>
                </a:solidFill>
              </a:rPr>
              <a:t>Sharing experiences and Presentation</a:t>
            </a:r>
          </a:p>
          <a:p>
            <a:endParaRPr lang="en-US" altLang="en-US" dirty="0">
              <a:solidFill>
                <a:srgbClr val="000000"/>
              </a:solidFill>
            </a:endParaRPr>
          </a:p>
          <a:p>
            <a:pPr marL="165261" indent="-165261">
              <a:buFont typeface="Arial"/>
              <a:buChar char="•"/>
            </a:pPr>
            <a:r>
              <a:rPr lang="en-US" altLang="en-US" dirty="0">
                <a:solidFill>
                  <a:srgbClr val="000000"/>
                </a:solidFill>
              </a:rPr>
              <a:t>ASK:  What are some experiences you have had with debt that you are willing to share?</a:t>
            </a:r>
          </a:p>
          <a:p>
            <a:pPr marL="165261" indent="-165261">
              <a:buFont typeface="Arial"/>
              <a:buChar char="•"/>
            </a:pPr>
            <a:endParaRPr lang="en-US" altLang="en-US" dirty="0">
              <a:solidFill>
                <a:srgbClr val="000000"/>
              </a:solidFill>
            </a:endParaRPr>
          </a:p>
          <a:p>
            <a:pPr marL="165261" indent="-165261">
              <a:buFont typeface="Arial"/>
              <a:buChar char="•"/>
            </a:pPr>
            <a:r>
              <a:rPr lang="en-US" altLang="en-US" dirty="0">
                <a:solidFill>
                  <a:srgbClr val="000000"/>
                </a:solidFill>
              </a:rPr>
              <a:t>Review highlights of the five tools in referenced in Module 6.</a:t>
            </a:r>
            <a:endParaRPr lang="en-US" alt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51</a:t>
            </a:fld>
            <a:endParaRPr lang="en-US" altLang="en-US" dirty="0"/>
          </a:p>
        </p:txBody>
      </p:sp>
    </p:spTree>
    <p:extLst>
      <p:ext uri="{BB962C8B-B14F-4D97-AF65-F5344CB8AC3E}">
        <p14:creationId xmlns:p14="http://schemas.microsoft.com/office/powerpoint/2010/main" val="2430976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1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b="1" u="sng" dirty="0">
              <a:solidFill>
                <a:srgbClr val="000000"/>
              </a:solidFill>
              <a:latin typeface="Calibri" charset="0"/>
              <a:ea typeface="MS PGothic" charset="0"/>
            </a:endParaRPr>
          </a:p>
          <a:p>
            <a:pPr eaLnBrk="1" hangingPunct="1">
              <a:spcBef>
                <a:spcPct val="0"/>
              </a:spcBef>
              <a:defRPr/>
            </a:pPr>
            <a:r>
              <a:rPr lang="en-US" b="1" dirty="0">
                <a:solidFill>
                  <a:srgbClr val="000000"/>
                </a:solidFill>
                <a:latin typeface="Calibri" charset="0"/>
                <a:ea typeface="MS PGothic" charset="0"/>
              </a:rPr>
              <a:t>Facilitated </a:t>
            </a:r>
            <a:r>
              <a:rPr lang="en-US" b="1" dirty="0" smtClean="0">
                <a:solidFill>
                  <a:srgbClr val="000000"/>
                </a:solidFill>
                <a:latin typeface="Calibri" charset="0"/>
                <a:ea typeface="MS PGothic" charset="0"/>
              </a:rPr>
              <a:t>Discussion</a:t>
            </a:r>
          </a:p>
          <a:p>
            <a:pPr eaLnBrk="1" hangingPunct="1">
              <a:spcBef>
                <a:spcPct val="0"/>
              </a:spcBef>
              <a:defRPr/>
            </a:pPr>
            <a:endParaRPr lang="en-US" b="1" dirty="0" smtClean="0">
              <a:solidFill>
                <a:srgbClr val="000000"/>
              </a:solidFill>
              <a:latin typeface="Calibri" charset="0"/>
              <a:ea typeface="MS PGothic" charset="0"/>
            </a:endParaRPr>
          </a:p>
          <a:p>
            <a:pPr marL="165261" indent="-165261" eaLnBrk="1" hangingPunct="1">
              <a:spcBef>
                <a:spcPct val="0"/>
              </a:spcBef>
              <a:buFont typeface="Arial"/>
              <a:buChar char="•"/>
              <a:defRPr/>
            </a:pPr>
            <a:r>
              <a:rPr lang="en-US" dirty="0" smtClean="0">
                <a:solidFill>
                  <a:srgbClr val="000000"/>
                </a:solidFill>
                <a:latin typeface="Calibri" charset="0"/>
                <a:ea typeface="MS PGothic" charset="0"/>
              </a:rPr>
              <a:t>Introduce this topic using the following key points from the </a:t>
            </a:r>
            <a:r>
              <a:rPr lang="en-US" b="1" dirty="0" smtClean="0">
                <a:solidFill>
                  <a:srgbClr val="000000"/>
                </a:solidFill>
                <a:latin typeface="Calibri" charset="0"/>
                <a:ea typeface="MS PGothic" charset="0"/>
              </a:rPr>
              <a:t>Guide for Native Communities, page 63</a:t>
            </a:r>
            <a:r>
              <a:rPr lang="en-US" dirty="0" smtClean="0">
                <a:solidFill>
                  <a:srgbClr val="000000"/>
                </a:solidFill>
                <a:latin typeface="Calibri" charset="0"/>
                <a:ea typeface="MS PGothic" charset="0"/>
              </a:rPr>
              <a:t>:</a:t>
            </a:r>
          </a:p>
          <a:p>
            <a:pPr marL="605956" lvl="1" indent="-165261">
              <a:buFont typeface="Arial"/>
              <a:buChar char="•"/>
              <a:defRPr/>
            </a:pPr>
            <a:r>
              <a:rPr lang="en-US" i="1" dirty="0" smtClean="0"/>
              <a:t>Financial issues can be tough to talk about in Native Communities because so many concepts that relate to them may, on their surface, seem individualistic. </a:t>
            </a:r>
          </a:p>
          <a:p>
            <a:pPr marL="605956" lvl="1" indent="-165261">
              <a:buFont typeface="Arial"/>
              <a:buChar char="•"/>
              <a:defRPr/>
            </a:pPr>
            <a:r>
              <a:rPr lang="en-US" i="1" dirty="0" smtClean="0"/>
              <a:t>This can conflict with values of sharing resources with family, clan, and community. </a:t>
            </a:r>
          </a:p>
          <a:p>
            <a:pPr marL="605956" lvl="1" indent="-165261">
              <a:buFont typeface="Arial"/>
              <a:buChar char="•"/>
              <a:defRPr/>
            </a:pPr>
            <a:r>
              <a:rPr lang="en-US" i="1" dirty="0" smtClean="0"/>
              <a:t>In no situation is this clearer than when discussing credit reports and scores. </a:t>
            </a:r>
          </a:p>
          <a:p>
            <a:pPr marL="605956" lvl="1" indent="-165261">
              <a:buFont typeface="Arial"/>
              <a:buChar char="•"/>
              <a:defRPr/>
            </a:pPr>
            <a:r>
              <a:rPr lang="en-US" i="1" dirty="0" smtClean="0"/>
              <a:t>in cultures that strongly value sharing and family and community needs, a key to understanding credit reports and scores is that a person’s financial actions ultimately have individual consequences. </a:t>
            </a:r>
          </a:p>
          <a:p>
            <a:pPr marL="605956" lvl="1" indent="-165261">
              <a:buFont typeface="Arial"/>
              <a:buChar char="•"/>
              <a:defRPr/>
            </a:pPr>
            <a:r>
              <a:rPr lang="en-US" i="1" dirty="0" smtClean="0"/>
              <a:t>For example, not paying an auto loan so you can help a family member with a financial need may result in having your car repossessed. And this could have other consequences including not being able to get to your job, which lessens your ability to help family members in the future. </a:t>
            </a:r>
          </a:p>
          <a:p>
            <a:pPr marL="605956" lvl="1" indent="-165261">
              <a:buFont typeface="Arial"/>
              <a:buChar char="•"/>
              <a:defRPr/>
            </a:pPr>
            <a:r>
              <a:rPr lang="en-US" i="1" dirty="0" smtClean="0"/>
              <a:t>Finally, not paying your auto loan payment could mean a negative entry on your credit report and a significant drop in your credit scores. This may create other challenges like not being able to secure a better paying job or buy a home or other asset. </a:t>
            </a:r>
          </a:p>
          <a:p>
            <a:pPr marL="605956" lvl="1" indent="-165261">
              <a:buFont typeface="Arial"/>
              <a:buChar char="•"/>
              <a:defRPr/>
            </a:pPr>
            <a:r>
              <a:rPr lang="en-US" i="1" dirty="0" smtClean="0"/>
              <a:t>This module provides information and tools to help people get, review, and improve their credit report and scores. </a:t>
            </a:r>
          </a:p>
          <a:p>
            <a:pPr eaLnBrk="1" hangingPunct="1">
              <a:spcBef>
                <a:spcPct val="0"/>
              </a:spcBef>
              <a:defRPr/>
            </a:pPr>
            <a:endParaRPr lang="en-US" dirty="0">
              <a:solidFill>
                <a:srgbClr val="000000"/>
              </a:solidFill>
              <a:latin typeface="Calibri" charset="0"/>
              <a:ea typeface="MS PGothic" charset="0"/>
            </a:endParaRPr>
          </a:p>
          <a:p>
            <a:pPr eaLnBrk="1" hangingPunct="1">
              <a:spcBef>
                <a:spcPct val="0"/>
              </a:spcBef>
              <a:defRPr/>
            </a:pPr>
            <a:r>
              <a:rPr lang="en-US" b="1" i="1" dirty="0">
                <a:solidFill>
                  <a:srgbClr val="000000"/>
                </a:solidFill>
                <a:latin typeface="Calibri" charset="0"/>
                <a:ea typeface="MS PGothic" charset="0"/>
              </a:rPr>
              <a:t>ASK: What is a credit report?</a:t>
            </a:r>
          </a:p>
          <a:p>
            <a:pPr eaLnBrk="1" hangingPunct="1">
              <a:spcBef>
                <a:spcPct val="0"/>
              </a:spcBef>
              <a:defRPr/>
            </a:pPr>
            <a:endParaRPr lang="en-US" dirty="0">
              <a:solidFill>
                <a:srgbClr val="000000"/>
              </a:solidFill>
              <a:latin typeface="Calibri" charset="0"/>
              <a:ea typeface="MS PGothic" charset="0"/>
            </a:endParaRPr>
          </a:p>
          <a:p>
            <a:pPr marL="165261" indent="-165261" eaLnBrk="1" hangingPunct="1">
              <a:spcBef>
                <a:spcPct val="0"/>
              </a:spcBef>
              <a:buFont typeface="Arial"/>
              <a:buChar char="•"/>
              <a:defRPr/>
            </a:pPr>
            <a:r>
              <a:rPr lang="en-US" dirty="0">
                <a:solidFill>
                  <a:srgbClr val="000000"/>
                </a:solidFill>
                <a:latin typeface="Calibri" charset="0"/>
                <a:ea typeface="MS PGothic" charset="0"/>
              </a:rPr>
              <a:t>After people share their ideas, explain that it is a consumer report that is </a:t>
            </a:r>
            <a:r>
              <a:rPr lang="en-US" u="sng" dirty="0">
                <a:solidFill>
                  <a:srgbClr val="000000"/>
                </a:solidFill>
                <a:latin typeface="Calibri" charset="0"/>
                <a:ea typeface="MS PGothic" charset="0"/>
              </a:rPr>
              <a:t>a written history of some of your bill paying history</a:t>
            </a:r>
            <a:r>
              <a:rPr lang="en-US" dirty="0">
                <a:solidFill>
                  <a:srgbClr val="000000"/>
                </a:solidFill>
                <a:latin typeface="Calibri" charset="0"/>
                <a:ea typeface="MS PGothic" charset="0"/>
              </a:rPr>
              <a:t>, including loans, credit cards, and other credit accounts you have or have had in the past. </a:t>
            </a:r>
          </a:p>
          <a:p>
            <a:pPr marL="605956" lvl="1" indent="-165261" eaLnBrk="1" hangingPunct="1">
              <a:spcBef>
                <a:spcPct val="0"/>
              </a:spcBef>
              <a:buFont typeface="Arial"/>
              <a:buChar char="•"/>
              <a:defRPr/>
            </a:pPr>
            <a:r>
              <a:rPr lang="en-US" dirty="0">
                <a:solidFill>
                  <a:srgbClr val="000000"/>
                </a:solidFill>
                <a:latin typeface="Calibri" charset="0"/>
                <a:ea typeface="MS PGothic" charset="0"/>
              </a:rPr>
              <a:t>A credit report also includes accounts that have gone to collection, public record information, and a record of how much credit has been applied for.</a:t>
            </a:r>
          </a:p>
          <a:p>
            <a:pPr eaLnBrk="1" hangingPunct="1">
              <a:spcBef>
                <a:spcPct val="0"/>
              </a:spcBef>
              <a:defRPr/>
            </a:pPr>
            <a:endParaRPr lang="en-US" dirty="0">
              <a:solidFill>
                <a:srgbClr val="000000"/>
              </a:solidFill>
              <a:latin typeface="Calibri" charset="0"/>
              <a:ea typeface="MS PGothic" charset="0"/>
            </a:endParaRPr>
          </a:p>
        </p:txBody>
      </p:sp>
      <p:sp>
        <p:nvSpPr>
          <p:cNvPr id="328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36997E8C-D871-3446-8C07-56E82BD12FC2}" type="slidenum">
              <a:rPr lang="en-US" sz="1200">
                <a:latin typeface="Calibri" charset="0"/>
              </a:rPr>
              <a:pPr/>
              <a:t>52</a:t>
            </a:fld>
            <a:endParaRPr lang="en-US" sz="1200" dirty="0">
              <a:latin typeface="Calibri" charset="0"/>
            </a:endParaRPr>
          </a:p>
        </p:txBody>
      </p:sp>
    </p:spTree>
    <p:extLst>
      <p:ext uri="{BB962C8B-B14F-4D97-AF65-F5344CB8AC3E}">
        <p14:creationId xmlns:p14="http://schemas.microsoft.com/office/powerpoint/2010/main" val="13091958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eaLnBrk="1" hangingPunct="1">
              <a:spcBef>
                <a:spcPct val="0"/>
              </a:spcBef>
              <a:defRPr/>
            </a:pPr>
            <a:endParaRPr lang="en-US" altLang="en-US" b="1" dirty="0" smtClean="0">
              <a:solidFill>
                <a:srgbClr val="000000"/>
              </a:solidFill>
            </a:endParaRPr>
          </a:p>
          <a:p>
            <a:pPr eaLnBrk="1" hangingPunct="1">
              <a:spcBef>
                <a:spcPct val="0"/>
              </a:spcBef>
              <a:defRPr/>
            </a:pPr>
            <a:r>
              <a:rPr lang="en-US" altLang="en-US" b="1" dirty="0" smtClean="0">
                <a:solidFill>
                  <a:srgbClr val="000000"/>
                </a:solidFill>
              </a:rPr>
              <a:t>Facilitated</a:t>
            </a:r>
            <a:r>
              <a:rPr lang="en-US" altLang="en-US" b="1" baseline="0" dirty="0" smtClean="0">
                <a:solidFill>
                  <a:srgbClr val="000000"/>
                </a:solidFill>
              </a:rPr>
              <a:t> Discussion</a:t>
            </a:r>
          </a:p>
          <a:p>
            <a:pPr eaLnBrk="1" hangingPunct="1">
              <a:spcBef>
                <a:spcPct val="0"/>
              </a:spcBef>
              <a:defRPr/>
            </a:pPr>
            <a:endParaRPr lang="en-US" altLang="en-US" dirty="0" smtClean="0">
              <a:solidFill>
                <a:srgbClr val="000000"/>
              </a:solidFill>
            </a:endParaRPr>
          </a:p>
          <a:p>
            <a:pPr eaLnBrk="1" hangingPunct="1">
              <a:spcBef>
                <a:spcPct val="0"/>
              </a:spcBef>
              <a:defRPr/>
            </a:pPr>
            <a:r>
              <a:rPr lang="en-US" altLang="en-US" b="1" i="1" dirty="0" smtClean="0">
                <a:solidFill>
                  <a:srgbClr val="000000"/>
                </a:solidFill>
              </a:rPr>
              <a:t>NOTE—If training participants have received the full Your Money, Your Goals training, you can skip this</a:t>
            </a:r>
            <a:r>
              <a:rPr lang="en-US" altLang="en-US" b="1" i="1" baseline="0" dirty="0" smtClean="0">
                <a:solidFill>
                  <a:srgbClr val="000000"/>
                </a:solidFill>
              </a:rPr>
              <a:t> slide through slide 56. It contains basic information about getting credit reports.</a:t>
            </a:r>
          </a:p>
          <a:p>
            <a:pPr eaLnBrk="1" hangingPunct="1">
              <a:spcBef>
                <a:spcPct val="0"/>
              </a:spcBef>
              <a:defRPr/>
            </a:pPr>
            <a:endParaRPr lang="en-US" altLang="en-US" b="1" i="1" baseline="0" dirty="0" smtClean="0">
              <a:solidFill>
                <a:srgbClr val="000000"/>
              </a:solidFill>
            </a:endParaRPr>
          </a:p>
          <a:p>
            <a:pPr marL="165261" indent="-165261" eaLnBrk="1" hangingPunct="1">
              <a:spcBef>
                <a:spcPct val="0"/>
              </a:spcBef>
              <a:buFont typeface="Arial"/>
              <a:buChar char="•"/>
              <a:defRPr/>
            </a:pPr>
            <a:r>
              <a:rPr lang="en-US" altLang="en-US" b="1" i="1" baseline="0" dirty="0" smtClean="0">
                <a:solidFill>
                  <a:srgbClr val="000000"/>
                </a:solidFill>
              </a:rPr>
              <a:t>ASK:  What is in the header Identifying information?</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solidFill>
                  <a:srgbClr val="000000"/>
                </a:solidFill>
              </a:rPr>
              <a:t>After</a:t>
            </a:r>
            <a:r>
              <a:rPr lang="en-US" altLang="en-US" baseline="0" dirty="0" smtClean="0">
                <a:solidFill>
                  <a:srgbClr val="000000"/>
                </a:solidFill>
              </a:rPr>
              <a:t> they share some thoughts, add to it using the following information.</a:t>
            </a:r>
          </a:p>
          <a:p>
            <a:pPr eaLnBrk="1" hangingPunct="1">
              <a:spcBef>
                <a:spcPct val="0"/>
              </a:spcBef>
              <a:buFontTx/>
              <a:buNone/>
              <a:defRPr/>
            </a:pPr>
            <a:endParaRPr lang="en-US" altLang="en-US" dirty="0" smtClean="0">
              <a:solidFill>
                <a:srgbClr val="000000"/>
              </a:solidFill>
            </a:endParaRPr>
          </a:p>
          <a:p>
            <a:pPr marL="605956" lvl="1" indent="-165261" eaLnBrk="1" hangingPunct="1">
              <a:spcBef>
                <a:spcPct val="0"/>
              </a:spcBef>
              <a:buFontTx/>
              <a:buChar char="•"/>
              <a:defRPr/>
            </a:pPr>
            <a:r>
              <a:rPr lang="en-US" altLang="en-US" b="1" dirty="0" smtClean="0">
                <a:solidFill>
                  <a:srgbClr val="000000"/>
                </a:solidFill>
              </a:rPr>
              <a:t>Header/identifying information</a:t>
            </a:r>
            <a:r>
              <a:rPr lang="en-US" altLang="en-US" dirty="0" smtClean="0">
                <a:solidFill>
                  <a:srgbClr val="000000"/>
                </a:solidFill>
              </a:rPr>
              <a:t>—This includes your name and current address, as well as other information that can be used to distinguish or trace your identity, either by itself, like your Social Security number, or when combined with other personal information, including date and place of birth. </a:t>
            </a:r>
          </a:p>
          <a:p>
            <a:pPr marL="1055832" lvl="2" indent="-166791" eaLnBrk="1" hangingPunct="1">
              <a:spcBef>
                <a:spcPct val="0"/>
              </a:spcBef>
              <a:buFontTx/>
              <a:buChar char="•"/>
              <a:defRPr/>
            </a:pPr>
            <a:r>
              <a:rPr lang="en-US" altLang="en-US" dirty="0" smtClean="0">
                <a:solidFill>
                  <a:srgbClr val="000000"/>
                </a:solidFill>
              </a:rPr>
              <a:t>This information may not be complete—all of the jobs you have held, for example, may not be listed. But what is listed should be accurate. A credit report does not include some personal information such as race or ethnicity.</a:t>
            </a:r>
          </a:p>
          <a:p>
            <a:pPr marL="1055832" lvl="2" indent="-166791"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b="1" i="1" baseline="0" dirty="0" smtClean="0">
                <a:solidFill>
                  <a:srgbClr val="000000"/>
                </a:solidFill>
              </a:rPr>
              <a:t>ASK:  What is in the public record information?</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solidFill>
                  <a:srgbClr val="000000"/>
                </a:solidFill>
              </a:rPr>
              <a:t>After</a:t>
            </a:r>
            <a:r>
              <a:rPr lang="en-US" altLang="en-US" baseline="0" dirty="0" smtClean="0">
                <a:solidFill>
                  <a:srgbClr val="000000"/>
                </a:solidFill>
              </a:rPr>
              <a:t> they share some thoughts, add to it using the following information</a:t>
            </a:r>
            <a:endParaRPr lang="en-US" altLang="en-US" dirty="0" smtClean="0">
              <a:solidFill>
                <a:srgbClr val="000000"/>
              </a:solidFill>
            </a:endParaRPr>
          </a:p>
          <a:p>
            <a:pPr marL="605956" lvl="1" indent="-165261" eaLnBrk="1" hangingPunct="1">
              <a:spcBef>
                <a:spcPct val="0"/>
              </a:spcBef>
              <a:buFontTx/>
              <a:buChar char="•"/>
              <a:defRPr/>
            </a:pPr>
            <a:endParaRPr lang="en-US" altLang="en-US" dirty="0" smtClean="0">
              <a:solidFill>
                <a:srgbClr val="000000"/>
              </a:solidFill>
            </a:endParaRPr>
          </a:p>
          <a:p>
            <a:pPr marL="605956" lvl="1" indent="-165261" eaLnBrk="1" hangingPunct="1">
              <a:spcBef>
                <a:spcPct val="0"/>
              </a:spcBef>
              <a:buFontTx/>
              <a:buChar char="•"/>
              <a:defRPr/>
            </a:pPr>
            <a:r>
              <a:rPr lang="en-US" altLang="en-US" b="1" dirty="0" smtClean="0">
                <a:solidFill>
                  <a:srgbClr val="000000"/>
                </a:solidFill>
              </a:rPr>
              <a:t>Public record information</a:t>
            </a:r>
            <a:r>
              <a:rPr lang="en-US" altLang="en-US" dirty="0" smtClean="0">
                <a:solidFill>
                  <a:srgbClr val="000000"/>
                </a:solidFill>
              </a:rPr>
              <a:t>—This section includes public record data of a financial nature, including consumer bankruptcies, judgments, and state and federal tax liens. </a:t>
            </a:r>
          </a:p>
          <a:p>
            <a:pPr marL="1055832" lvl="2" indent="-166791" eaLnBrk="1" hangingPunct="1">
              <a:spcBef>
                <a:spcPct val="0"/>
              </a:spcBef>
              <a:buFontTx/>
              <a:buChar char="•"/>
              <a:defRPr/>
            </a:pPr>
            <a:r>
              <a:rPr lang="en-US" altLang="en-US" dirty="0" smtClean="0">
                <a:solidFill>
                  <a:srgbClr val="000000"/>
                </a:solidFill>
              </a:rPr>
              <a:t>Records of arrests and convictions generally do not appear on your credit file, but other types of consumer reporting agencies, such as employment background screening agencies, often include them. </a:t>
            </a:r>
          </a:p>
          <a:p>
            <a:pPr marL="1055832" lvl="2" indent="-166791" eaLnBrk="1" hangingPunct="1">
              <a:spcBef>
                <a:spcPct val="0"/>
              </a:spcBef>
              <a:buFontTx/>
              <a:buChar char="•"/>
              <a:defRPr/>
            </a:pPr>
            <a:r>
              <a:rPr lang="en-US" altLang="en-US" dirty="0" smtClean="0">
                <a:solidFill>
                  <a:srgbClr val="000000"/>
                </a:solidFill>
              </a:rPr>
              <a:t>Other public records that usually do not appear in credit reports are marriage records, adoptions, and records of civil suits that have not resulted in judgments. </a:t>
            </a:r>
          </a:p>
          <a:p>
            <a:pPr marL="1055832" lvl="2" indent="-166791"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b="1" i="1" baseline="0" dirty="0" smtClean="0">
                <a:solidFill>
                  <a:srgbClr val="000000"/>
                </a:solidFill>
              </a:rPr>
              <a:t>ASK:  What is in the collection agency account information?</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solidFill>
                  <a:srgbClr val="000000"/>
                </a:solidFill>
              </a:rPr>
              <a:t>After</a:t>
            </a:r>
            <a:r>
              <a:rPr lang="en-US" altLang="en-US" baseline="0" dirty="0" smtClean="0">
                <a:solidFill>
                  <a:srgbClr val="000000"/>
                </a:solidFill>
              </a:rPr>
              <a:t> they share some thoughts, add to it using the following information</a:t>
            </a:r>
            <a:endParaRPr lang="en-US" altLang="en-US" dirty="0" smtClean="0">
              <a:solidFill>
                <a:srgbClr val="000000"/>
              </a:solidFill>
            </a:endParaRPr>
          </a:p>
          <a:p>
            <a:pPr marL="440695" lvl="1" eaLnBrk="1" hangingPunct="1">
              <a:spcBef>
                <a:spcPct val="0"/>
              </a:spcBef>
              <a:defRPr/>
            </a:pPr>
            <a:endParaRPr lang="en-US" altLang="en-US" dirty="0" smtClean="0">
              <a:solidFill>
                <a:srgbClr val="000000"/>
              </a:solidFill>
            </a:endParaRPr>
          </a:p>
          <a:p>
            <a:pPr marL="605956" lvl="1" indent="-165261" eaLnBrk="1" hangingPunct="1">
              <a:spcBef>
                <a:spcPct val="0"/>
              </a:spcBef>
              <a:buFontTx/>
              <a:buChar char="•"/>
              <a:defRPr/>
            </a:pPr>
            <a:r>
              <a:rPr lang="en-US" altLang="en-US" b="1" dirty="0" smtClean="0">
                <a:solidFill>
                  <a:srgbClr val="000000"/>
                </a:solidFill>
              </a:rPr>
              <a:t>Collection agency account information</a:t>
            </a:r>
            <a:r>
              <a:rPr lang="en-US" altLang="en-US" dirty="0" smtClean="0">
                <a:solidFill>
                  <a:srgbClr val="000000"/>
                </a:solidFill>
              </a:rPr>
              <a:t>—This section will show if you have any accounts with a collection agency and the status of those accounts. </a:t>
            </a:r>
          </a:p>
          <a:p>
            <a:pPr marL="605956" lvl="1" indent="-165261"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b="1" i="1" baseline="0" dirty="0" smtClean="0">
                <a:solidFill>
                  <a:srgbClr val="000000"/>
                </a:solidFill>
              </a:rPr>
              <a:t>ASK:  What is in the credit account information?</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solidFill>
                  <a:srgbClr val="000000"/>
                </a:solidFill>
              </a:rPr>
              <a:t>After</a:t>
            </a:r>
            <a:r>
              <a:rPr lang="en-US" altLang="en-US" baseline="0" dirty="0" smtClean="0">
                <a:solidFill>
                  <a:srgbClr val="000000"/>
                </a:solidFill>
              </a:rPr>
              <a:t> they share some thoughts, add to it using the following information</a:t>
            </a:r>
            <a:endParaRPr lang="en-US" altLang="en-US" dirty="0" smtClean="0">
              <a:solidFill>
                <a:srgbClr val="000000"/>
              </a:solidFill>
            </a:endParaRPr>
          </a:p>
          <a:p>
            <a:pPr marL="440695" lvl="1" eaLnBrk="1" hangingPunct="1">
              <a:spcBef>
                <a:spcPct val="0"/>
              </a:spcBef>
              <a:defRPr/>
            </a:pPr>
            <a:endParaRPr lang="en-US" altLang="en-US" dirty="0" smtClean="0">
              <a:solidFill>
                <a:srgbClr val="000000"/>
              </a:solidFill>
            </a:endParaRPr>
          </a:p>
          <a:p>
            <a:pPr marL="605956" lvl="1" indent="-165261" eaLnBrk="1" hangingPunct="1">
              <a:spcBef>
                <a:spcPct val="0"/>
              </a:spcBef>
              <a:buFontTx/>
              <a:buChar char="•"/>
              <a:defRPr/>
            </a:pPr>
            <a:r>
              <a:rPr lang="en-US" altLang="en-US" b="1" dirty="0" smtClean="0">
                <a:solidFill>
                  <a:srgbClr val="000000"/>
                </a:solidFill>
              </a:rPr>
              <a:t>Credit account information</a:t>
            </a:r>
            <a:r>
              <a:rPr lang="en-US" altLang="en-US" dirty="0" smtClean="0">
                <a:solidFill>
                  <a:srgbClr val="000000"/>
                </a:solidFill>
              </a:rPr>
              <a:t>—This section may include accounts you have now or that you had before with creditors. </a:t>
            </a:r>
          </a:p>
          <a:p>
            <a:pPr marL="1055832" lvl="2" indent="-166791" eaLnBrk="1" hangingPunct="1">
              <a:spcBef>
                <a:spcPct val="0"/>
              </a:spcBef>
              <a:buFontTx/>
              <a:buChar char="•"/>
              <a:defRPr/>
            </a:pPr>
            <a:r>
              <a:rPr lang="en-US" altLang="en-US" dirty="0" smtClean="0">
                <a:solidFill>
                  <a:srgbClr val="000000"/>
                </a:solidFill>
              </a:rPr>
              <a:t>This includes:</a:t>
            </a:r>
          </a:p>
          <a:p>
            <a:pPr marL="1496527" lvl="3" indent="-166791" eaLnBrk="1" hangingPunct="1">
              <a:spcBef>
                <a:spcPct val="0"/>
              </a:spcBef>
              <a:buFontTx/>
              <a:buChar char="•"/>
              <a:defRPr/>
            </a:pPr>
            <a:r>
              <a:rPr lang="en-US" altLang="en-US" dirty="0" smtClean="0">
                <a:solidFill>
                  <a:srgbClr val="000000"/>
                </a:solidFill>
              </a:rPr>
              <a:t>The company name</a:t>
            </a:r>
          </a:p>
          <a:p>
            <a:pPr marL="1496527" lvl="3" indent="-166791" eaLnBrk="1" hangingPunct="1">
              <a:spcBef>
                <a:spcPct val="0"/>
              </a:spcBef>
              <a:buFontTx/>
              <a:buChar char="•"/>
              <a:defRPr/>
            </a:pPr>
            <a:r>
              <a:rPr lang="en-US" altLang="en-US" dirty="0" smtClean="0">
                <a:solidFill>
                  <a:srgbClr val="000000"/>
                </a:solidFill>
              </a:rPr>
              <a:t>Account number</a:t>
            </a:r>
          </a:p>
          <a:p>
            <a:pPr marL="1496527" lvl="3" indent="-166791" eaLnBrk="1" hangingPunct="1">
              <a:spcBef>
                <a:spcPct val="0"/>
              </a:spcBef>
              <a:buFontTx/>
              <a:buChar char="•"/>
              <a:defRPr/>
            </a:pPr>
            <a:r>
              <a:rPr lang="en-US" altLang="en-US" dirty="0" smtClean="0">
                <a:solidFill>
                  <a:srgbClr val="000000"/>
                </a:solidFill>
              </a:rPr>
              <a:t>Date opened</a:t>
            </a:r>
          </a:p>
          <a:p>
            <a:pPr marL="1496527" lvl="3" indent="-166791" eaLnBrk="1" hangingPunct="1">
              <a:spcBef>
                <a:spcPct val="0"/>
              </a:spcBef>
              <a:buFontTx/>
              <a:buChar char="•"/>
              <a:defRPr/>
            </a:pPr>
            <a:r>
              <a:rPr lang="en-US" altLang="en-US" dirty="0" smtClean="0">
                <a:solidFill>
                  <a:srgbClr val="000000"/>
                </a:solidFill>
              </a:rPr>
              <a:t>Last activity</a:t>
            </a:r>
          </a:p>
          <a:p>
            <a:pPr marL="1496527" lvl="3" indent="-166791" eaLnBrk="1" hangingPunct="1">
              <a:spcBef>
                <a:spcPct val="0"/>
              </a:spcBef>
              <a:buFontTx/>
              <a:buChar char="•"/>
              <a:defRPr/>
            </a:pPr>
            <a:r>
              <a:rPr lang="en-US" altLang="en-US" dirty="0" smtClean="0">
                <a:solidFill>
                  <a:srgbClr val="000000"/>
                </a:solidFill>
              </a:rPr>
              <a:t>Type of account and status</a:t>
            </a:r>
          </a:p>
          <a:p>
            <a:pPr marL="1496527" lvl="3" indent="-166791" eaLnBrk="1" hangingPunct="1">
              <a:spcBef>
                <a:spcPct val="0"/>
              </a:spcBef>
              <a:buFontTx/>
              <a:buChar char="•"/>
              <a:defRPr/>
            </a:pPr>
            <a:r>
              <a:rPr lang="en-US" altLang="en-US" dirty="0" smtClean="0">
                <a:solidFill>
                  <a:srgbClr val="000000"/>
                </a:solidFill>
              </a:rPr>
              <a:t>Date closed if the account is no longer open</a:t>
            </a:r>
          </a:p>
          <a:p>
            <a:pPr marL="1496527" lvl="3" indent="-166791" eaLnBrk="1" hangingPunct="1">
              <a:spcBef>
                <a:spcPct val="0"/>
              </a:spcBef>
              <a:buFontTx/>
              <a:buChar char="•"/>
              <a:defRPr/>
            </a:pPr>
            <a:r>
              <a:rPr lang="en-US" altLang="en-US" dirty="0" smtClean="0">
                <a:solidFill>
                  <a:srgbClr val="000000"/>
                </a:solidFill>
              </a:rPr>
              <a:t>Credit limit </a:t>
            </a:r>
          </a:p>
          <a:p>
            <a:pPr marL="1496527" lvl="3" indent="-166791" eaLnBrk="1" hangingPunct="1">
              <a:spcBef>
                <a:spcPct val="0"/>
              </a:spcBef>
              <a:buFontTx/>
              <a:buChar char="•"/>
              <a:defRPr/>
            </a:pPr>
            <a:r>
              <a:rPr lang="en-US" altLang="en-US" dirty="0" smtClean="0">
                <a:solidFill>
                  <a:srgbClr val="000000"/>
                </a:solidFill>
              </a:rPr>
              <a:t>Items as of date (any amount currently owed and whether you are current or late with payments) </a:t>
            </a:r>
          </a:p>
          <a:p>
            <a:pPr marL="1496527" lvl="3" indent="-166791" eaLnBrk="1" hangingPunct="1">
              <a:spcBef>
                <a:spcPct val="0"/>
              </a:spcBef>
              <a:buFontTx/>
              <a:buChar char="•"/>
              <a:defRPr/>
            </a:pPr>
            <a:r>
              <a:rPr lang="en-US" altLang="en-US" dirty="0" smtClean="0">
                <a:solidFill>
                  <a:srgbClr val="000000"/>
                </a:solidFill>
              </a:rPr>
              <a:t>The balance</a:t>
            </a:r>
          </a:p>
          <a:p>
            <a:pPr marL="1496527" lvl="3" indent="-166791" eaLnBrk="1" hangingPunct="1">
              <a:spcBef>
                <a:spcPct val="0"/>
              </a:spcBef>
              <a:buFontTx/>
              <a:buChar char="•"/>
              <a:defRPr/>
            </a:pPr>
            <a:r>
              <a:rPr lang="en-US" altLang="en-US" dirty="0" smtClean="0">
                <a:solidFill>
                  <a:srgbClr val="000000"/>
                </a:solidFill>
              </a:rPr>
              <a:t>Whether you have a past due amount</a:t>
            </a:r>
          </a:p>
          <a:p>
            <a:pPr marL="1496527" lvl="3" indent="-166791" eaLnBrk="1" hangingPunct="1">
              <a:spcBef>
                <a:spcPct val="0"/>
              </a:spcBef>
              <a:buFontTx/>
              <a:buChar char="•"/>
              <a:defRPr/>
            </a:pPr>
            <a:r>
              <a:rPr lang="en-US" altLang="en-US" dirty="0" smtClean="0">
                <a:solidFill>
                  <a:srgbClr val="000000"/>
                </a:solidFill>
              </a:rPr>
              <a:t>The date information was reported to the credit bureau. </a:t>
            </a:r>
          </a:p>
          <a:p>
            <a:pPr marL="1055832" lvl="2" indent="-166791" eaLnBrk="1" hangingPunct="1">
              <a:spcBef>
                <a:spcPct val="0"/>
              </a:spcBef>
              <a:buFontTx/>
              <a:buChar char="•"/>
              <a:defRPr/>
            </a:pPr>
            <a:r>
              <a:rPr lang="en-US" altLang="en-US" dirty="0" smtClean="0">
                <a:solidFill>
                  <a:srgbClr val="000000"/>
                </a:solidFill>
              </a:rPr>
              <a:t>Some accounts may not be listed, especially older accounts or those you have closed. So there may be inconsistencies across credit files and credit reporting agencies in the contents of this section. It is important to make sure what is listed, however, does or did belong to you. </a:t>
            </a:r>
          </a:p>
          <a:p>
            <a:pPr marL="1055832" lvl="2" indent="-166791" eaLnBrk="1" hangingPunct="1">
              <a:spcBef>
                <a:spcPct val="0"/>
              </a:spcBef>
              <a:buFontTx/>
              <a:buChar char="•"/>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b="1" i="1" baseline="0" dirty="0" smtClean="0">
                <a:solidFill>
                  <a:srgbClr val="000000"/>
                </a:solidFill>
              </a:rPr>
              <a:t>ASK:  What are inquiries?</a:t>
            </a:r>
          </a:p>
          <a:p>
            <a:pPr marL="165261" indent="-165261" eaLnBrk="1" hangingPunct="1">
              <a:spcBef>
                <a:spcPct val="0"/>
              </a:spcBef>
              <a:buFont typeface="Arial"/>
              <a:buChar char="•"/>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solidFill>
                  <a:srgbClr val="000000"/>
                </a:solidFill>
              </a:rPr>
              <a:t>After</a:t>
            </a:r>
            <a:r>
              <a:rPr lang="en-US" altLang="en-US" baseline="0" dirty="0" smtClean="0">
                <a:solidFill>
                  <a:srgbClr val="000000"/>
                </a:solidFill>
              </a:rPr>
              <a:t> they share some thoughts, add to it using the following information</a:t>
            </a:r>
            <a:endParaRPr lang="en-US" altLang="en-US" dirty="0" smtClean="0">
              <a:solidFill>
                <a:srgbClr val="000000"/>
              </a:solidFill>
            </a:endParaRPr>
          </a:p>
          <a:p>
            <a:pPr marL="1055832" lvl="2" indent="-166791" eaLnBrk="1" hangingPunct="1">
              <a:spcBef>
                <a:spcPct val="0"/>
              </a:spcBef>
              <a:buFontTx/>
              <a:buChar char="•"/>
              <a:defRPr/>
            </a:pPr>
            <a:endParaRPr lang="en-US" altLang="en-US" dirty="0" smtClean="0">
              <a:solidFill>
                <a:srgbClr val="000000"/>
              </a:solidFill>
            </a:endParaRPr>
          </a:p>
          <a:p>
            <a:pPr marL="605956" lvl="1" indent="-165261" eaLnBrk="1" hangingPunct="1">
              <a:spcBef>
                <a:spcPct val="0"/>
              </a:spcBef>
              <a:buFontTx/>
              <a:buChar char="•"/>
              <a:defRPr/>
            </a:pPr>
            <a:r>
              <a:rPr lang="en-US" altLang="en-US" b="1" dirty="0" smtClean="0">
                <a:solidFill>
                  <a:srgbClr val="000000"/>
                </a:solidFill>
              </a:rPr>
              <a:t>Inquiries made to your account</a:t>
            </a:r>
            <a:r>
              <a:rPr lang="en-US" altLang="en-US" dirty="0" smtClean="0">
                <a:solidFill>
                  <a:srgbClr val="000000"/>
                </a:solidFill>
              </a:rPr>
              <a:t>—Companies look at your credit report when you apply for credit, when they review your account, or when they offer you a special promotional rate. </a:t>
            </a:r>
          </a:p>
          <a:p>
            <a:pPr marL="1055832" lvl="2" indent="-166791" eaLnBrk="1" hangingPunct="1">
              <a:spcBef>
                <a:spcPct val="0"/>
              </a:spcBef>
              <a:buFontTx/>
              <a:buChar char="•"/>
              <a:defRPr/>
            </a:pPr>
            <a:r>
              <a:rPr lang="en-US" altLang="en-US" dirty="0" smtClean="0">
                <a:solidFill>
                  <a:srgbClr val="000000"/>
                </a:solidFill>
              </a:rPr>
              <a:t>When you apply for credit and a lender reviews your credit report, it is listed as an “inquiry” on your report. </a:t>
            </a:r>
          </a:p>
          <a:p>
            <a:pPr marL="1055832" lvl="2" indent="-166791" eaLnBrk="1" hangingPunct="1">
              <a:spcBef>
                <a:spcPct val="0"/>
              </a:spcBef>
              <a:buFontTx/>
              <a:buChar char="•"/>
              <a:defRPr/>
            </a:pPr>
            <a:r>
              <a:rPr lang="en-US" altLang="en-US" dirty="0" smtClean="0">
                <a:solidFill>
                  <a:srgbClr val="000000"/>
                </a:solidFill>
              </a:rPr>
              <a:t>Promotional inquiries, periodic reviews of your credit history by one of your creditors, and your requests for a copy of your report aren’t listed as an “inquiry.”</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53</a:t>
            </a:fld>
            <a:endParaRPr lang="en-US" altLang="en-US" dirty="0"/>
          </a:p>
        </p:txBody>
      </p:sp>
    </p:spTree>
    <p:extLst>
      <p:ext uri="{BB962C8B-B14F-4D97-AF65-F5344CB8AC3E}">
        <p14:creationId xmlns:p14="http://schemas.microsoft.com/office/powerpoint/2010/main" val="4094521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none" baseline="0" dirty="0" smtClean="0"/>
          </a:p>
          <a:p>
            <a:pPr defTabSz="895162" eaLnBrk="1" hangingPunct="1">
              <a:spcBef>
                <a:spcPct val="0"/>
              </a:spcBef>
            </a:pPr>
            <a:r>
              <a:rPr lang="en-US" altLang="en-US" b="1" u="none" baseline="0" dirty="0" smtClean="0"/>
              <a:t>Presentation and Facilitated Discussion</a:t>
            </a:r>
            <a:endParaRPr lang="en-US" altLang="en-US" b="1" u="none" dirty="0" smtClean="0"/>
          </a:p>
          <a:p>
            <a:pPr>
              <a:defRPr/>
            </a:pPr>
            <a:endParaRPr lang="en-US" dirty="0" smtClean="0"/>
          </a:p>
          <a:p>
            <a:pPr marL="159295" indent="-159295">
              <a:buFont typeface="Arial"/>
              <a:buChar char="•"/>
              <a:defRPr/>
            </a:pPr>
            <a:r>
              <a:rPr lang="en-US" dirty="0" smtClean="0"/>
              <a:t>Review how to get free</a:t>
            </a:r>
            <a:r>
              <a:rPr lang="en-US" smtClean="0"/>
              <a:t>,</a:t>
            </a:r>
            <a:r>
              <a:rPr lang="en-US" baseline="0" smtClean="0"/>
              <a:t> </a:t>
            </a:r>
            <a:r>
              <a:rPr lang="en-US" baseline="0" smtClean="0">
                <a:solidFill>
                  <a:srgbClr val="FF0000"/>
                </a:solidFill>
              </a:rPr>
              <a:t>annual</a:t>
            </a:r>
            <a:r>
              <a:rPr lang="en-US" baseline="0" smtClean="0"/>
              <a:t> </a:t>
            </a:r>
            <a:r>
              <a:rPr lang="en-US" baseline="0" dirty="0" smtClean="0"/>
              <a:t>credit reports from Equifax, Experian, and TransUnion</a:t>
            </a:r>
            <a:r>
              <a:rPr lang="en-US" dirty="0" smtClean="0"/>
              <a:t> using Annualcreditreport.com.</a:t>
            </a:r>
          </a:p>
          <a:p>
            <a:pPr marL="159295" indent="-159295">
              <a:buFont typeface="Arial"/>
              <a:buChar char="•"/>
              <a:defRPr/>
            </a:pPr>
            <a:endParaRPr lang="en-US" dirty="0" smtClean="0"/>
          </a:p>
          <a:p>
            <a:pPr marL="159295" indent="-159295">
              <a:buFont typeface="Arial"/>
              <a:buChar char="•"/>
              <a:defRPr/>
            </a:pPr>
            <a:r>
              <a:rPr lang="en-US" dirty="0" smtClean="0"/>
              <a:t>Ask participants to share their experiences getting</a:t>
            </a:r>
            <a:r>
              <a:rPr lang="en-US" baseline="0" dirty="0" smtClean="0"/>
              <a:t> their free, annual credit reports.</a:t>
            </a:r>
            <a:endParaRPr lang="en-US" dirty="0" smtClean="0"/>
          </a:p>
          <a:p>
            <a:pPr>
              <a:defRPr/>
            </a:pPr>
            <a:endParaRPr lang="en-US" dirty="0" smtClean="0"/>
          </a:p>
        </p:txBody>
      </p:sp>
      <p:sp>
        <p:nvSpPr>
          <p:cNvPr id="336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C66EB3AD-0311-AC43-8AB5-41E537706469}" type="slidenum">
              <a:rPr lang="en-US" sz="1200">
                <a:latin typeface="Calibri" charset="0"/>
              </a:rPr>
              <a:pPr/>
              <a:t>54</a:t>
            </a:fld>
            <a:endParaRPr lang="en-US" sz="1200" dirty="0">
              <a:latin typeface="Calibri" charset="0"/>
            </a:endParaRPr>
          </a:p>
        </p:txBody>
      </p:sp>
    </p:spTree>
    <p:extLst>
      <p:ext uri="{BB962C8B-B14F-4D97-AF65-F5344CB8AC3E}">
        <p14:creationId xmlns:p14="http://schemas.microsoft.com/office/powerpoint/2010/main" val="10461056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8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defTabSz="928827"/>
            <a:endParaRPr lang="en-US" dirty="0">
              <a:latin typeface="Calibri" charset="0"/>
              <a:ea typeface="MS PGothic" charset="0"/>
            </a:endParaRPr>
          </a:p>
          <a:p>
            <a:pPr defTabSz="928827"/>
            <a:r>
              <a:rPr lang="en-US" b="1" dirty="0" smtClean="0">
                <a:latin typeface="Calibri" charset="0"/>
                <a:ea typeface="MS PGothic" charset="0"/>
              </a:rPr>
              <a:t>Presentation</a:t>
            </a:r>
          </a:p>
          <a:p>
            <a:pPr defTabSz="928827"/>
            <a:endParaRPr lang="en-US" dirty="0">
              <a:latin typeface="Calibri" charset="0"/>
              <a:ea typeface="MS PGothic" charset="0"/>
            </a:endParaRPr>
          </a:p>
          <a:p>
            <a:pPr marL="165261" indent="-165261" defTabSz="928827">
              <a:buFont typeface="Arial"/>
              <a:buChar char="•"/>
            </a:pPr>
            <a:r>
              <a:rPr lang="en-US" dirty="0">
                <a:latin typeface="Calibri" charset="0"/>
                <a:ea typeface="MS PGothic" charset="0"/>
              </a:rPr>
              <a:t>To order through the website, visit: </a:t>
            </a:r>
            <a:r>
              <a:rPr lang="en-US" dirty="0">
                <a:latin typeface="Calibri" charset="0"/>
                <a:ea typeface="MS PGothic" charset="0"/>
                <a:hlinkClick r:id="rId3"/>
              </a:rPr>
              <a:t>https://www.annualcreditreport.com</a:t>
            </a:r>
            <a:endParaRPr lang="en-US" dirty="0">
              <a:latin typeface="Calibri" charset="0"/>
              <a:ea typeface="MS PGothic" charset="0"/>
            </a:endParaRPr>
          </a:p>
          <a:p>
            <a:pPr marL="589124" lvl="1" indent="-165261" defTabSz="928827">
              <a:spcBef>
                <a:spcPts val="482"/>
              </a:spcBef>
              <a:buFont typeface="Arial"/>
              <a:buChar char="•"/>
            </a:pPr>
            <a:r>
              <a:rPr lang="en-US" dirty="0">
                <a:latin typeface="Calibri" charset="0"/>
                <a:ea typeface="MS PGothic" charset="0"/>
              </a:rPr>
              <a:t>Complete a form with basic information (name, Social Security number, address, etc.).</a:t>
            </a:r>
          </a:p>
          <a:p>
            <a:pPr marL="589124" lvl="1" indent="-165261" defTabSz="928827">
              <a:spcBef>
                <a:spcPts val="482"/>
              </a:spcBef>
              <a:buFont typeface="Arial"/>
              <a:buChar char="•"/>
            </a:pPr>
            <a:r>
              <a:rPr lang="en-US" dirty="0">
                <a:latin typeface="Calibri" charset="0"/>
                <a:ea typeface="MS PGothic" charset="0"/>
              </a:rPr>
              <a:t>Select the report(s) you want—Equifax, Experian, and/or TransUnion.</a:t>
            </a:r>
          </a:p>
          <a:p>
            <a:pPr marL="589124" lvl="1" indent="-165261" defTabSz="928827">
              <a:spcBef>
                <a:spcPts val="482"/>
              </a:spcBef>
              <a:buFont typeface="Arial"/>
              <a:buChar char="•"/>
            </a:pPr>
            <a:r>
              <a:rPr lang="en-US" dirty="0">
                <a:latin typeface="Calibri" charset="0"/>
                <a:ea typeface="MS PGothic" charset="0"/>
              </a:rPr>
              <a:t>Answer security questions: former addresses, amount of a loan you have, phone numbers that have belonged to you, counties you may have lived in, etc.</a:t>
            </a:r>
          </a:p>
          <a:p>
            <a:pPr marL="589124" lvl="1" indent="-165261" defTabSz="928827">
              <a:buFont typeface="Arial"/>
              <a:buChar char="•"/>
            </a:pPr>
            <a:r>
              <a:rPr lang="en-US" dirty="0">
                <a:latin typeface="Calibri" charset="0"/>
                <a:ea typeface="MS PGothic" charset="0"/>
              </a:rPr>
              <a:t>If you are unable to answer these questions, you will have to use another method.</a:t>
            </a:r>
          </a:p>
          <a:p>
            <a:pPr marL="165261" indent="-165261" defTabSz="928827">
              <a:spcBef>
                <a:spcPts val="482"/>
              </a:spcBef>
              <a:buFont typeface="Arial"/>
              <a:buChar char="•"/>
            </a:pPr>
            <a:r>
              <a:rPr lang="en-US" dirty="0">
                <a:latin typeface="Calibri" charset="0"/>
                <a:ea typeface="MS PGothic" charset="0"/>
              </a:rPr>
              <a:t>You will save a PDF version of your report, print the report, or both. </a:t>
            </a:r>
          </a:p>
          <a:p>
            <a:pPr marL="589124" lvl="1" indent="-165261" defTabSz="928827">
              <a:buFont typeface="Arial"/>
              <a:buChar char="•"/>
            </a:pPr>
            <a:r>
              <a:rPr lang="en-US" dirty="0">
                <a:latin typeface="Calibri" charset="0"/>
                <a:ea typeface="MS PGothic" charset="0"/>
              </a:rPr>
              <a:t>Be sure you do this in a safe and secure location. Avoid doing this on public computers (library).</a:t>
            </a:r>
          </a:p>
          <a:p>
            <a:pPr marL="165261" indent="-165261" defTabSz="928827">
              <a:buFont typeface="Arial"/>
              <a:buChar char="•"/>
            </a:pPr>
            <a:r>
              <a:rPr lang="en-US" dirty="0">
                <a:latin typeface="Calibri" charset="0"/>
                <a:ea typeface="MS PGothic" charset="0"/>
              </a:rPr>
              <a:t>There are other types of “specialty” reports and scores, e.g., for checking accounts. Visit consumerfinance.gov for a list</a:t>
            </a:r>
          </a:p>
          <a:p>
            <a:pPr marL="165261" indent="-165261" defTabSz="928827">
              <a:buFont typeface="Arial"/>
              <a:buChar char="•"/>
            </a:pPr>
            <a:endParaRPr lang="en-US" dirty="0">
              <a:latin typeface="Calibri" charset="0"/>
              <a:ea typeface="MS PGothic" charset="0"/>
            </a:endParaRPr>
          </a:p>
          <a:p>
            <a:pPr defTabSz="928827"/>
            <a:endParaRPr lang="en-US" dirty="0">
              <a:latin typeface="Calibri" charset="0"/>
              <a:ea typeface="MS PGothic" charset="0"/>
            </a:endParaRPr>
          </a:p>
          <a:p>
            <a:pPr defTabSz="928827"/>
            <a:endParaRPr lang="en-US" dirty="0">
              <a:latin typeface="Calibri" charset="0"/>
              <a:ea typeface="MS PGothic" charset="0"/>
            </a:endParaRPr>
          </a:p>
          <a:p>
            <a:pPr defTabSz="928827"/>
            <a:endParaRPr lang="en-US" dirty="0">
              <a:latin typeface="Calibri" charset="0"/>
              <a:ea typeface="MS PGothic" charset="0"/>
            </a:endParaRPr>
          </a:p>
        </p:txBody>
      </p:sp>
      <p:sp>
        <p:nvSpPr>
          <p:cNvPr id="338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5BC24051-6245-7A4C-93D4-321457F70E3E}" type="slidenum">
              <a:rPr lang="en-US" sz="1200">
                <a:latin typeface="Calibri" charset="0"/>
              </a:rPr>
              <a:pPr/>
              <a:t>55</a:t>
            </a:fld>
            <a:endParaRPr lang="en-US" sz="1200" dirty="0">
              <a:latin typeface="Calibri" charset="0"/>
            </a:endParaRPr>
          </a:p>
        </p:txBody>
      </p:sp>
    </p:spTree>
    <p:extLst>
      <p:ext uri="{BB962C8B-B14F-4D97-AF65-F5344CB8AC3E}">
        <p14:creationId xmlns:p14="http://schemas.microsoft.com/office/powerpoint/2010/main" val="3438803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endParaRPr lang="en-US" altLang="en-US" b="1" u="sng" dirty="0" smtClean="0"/>
          </a:p>
          <a:p>
            <a:pPr>
              <a:defRPr/>
            </a:pPr>
            <a:endParaRPr lang="en-US" dirty="0"/>
          </a:p>
          <a:p>
            <a:pPr>
              <a:defRPr/>
            </a:pPr>
            <a:r>
              <a:rPr lang="en-US" b="1" dirty="0" smtClean="0"/>
              <a:t>Presentation</a:t>
            </a:r>
          </a:p>
          <a:p>
            <a:pPr>
              <a:defRPr/>
            </a:pPr>
            <a:endParaRPr lang="en-US" b="1" dirty="0" smtClean="0"/>
          </a:p>
          <a:p>
            <a:pPr marL="165261" indent="-165261">
              <a:buFont typeface="Arial"/>
              <a:buChar char="•"/>
              <a:defRPr/>
            </a:pPr>
            <a:r>
              <a:rPr lang="en-US" b="0" dirty="0" smtClean="0"/>
              <a:t>Revie</a:t>
            </a:r>
            <a:r>
              <a:rPr lang="en-US" b="0" baseline="0" dirty="0" smtClean="0"/>
              <a:t>w getting your report by mail.</a:t>
            </a:r>
            <a:endParaRPr lang="en-US" b="0" dirty="0" smtClean="0"/>
          </a:p>
        </p:txBody>
      </p:sp>
      <p:sp>
        <p:nvSpPr>
          <p:cNvPr id="343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8F9A4E24-170C-504D-AE5B-2A4C2B266CE4}" type="slidenum">
              <a:rPr lang="en-US" sz="1200">
                <a:latin typeface="Calibri" charset="0"/>
              </a:rPr>
              <a:pPr/>
              <a:t>56</a:t>
            </a:fld>
            <a:endParaRPr lang="en-US" sz="1200" dirty="0">
              <a:latin typeface="Calibri" charset="0"/>
            </a:endParaRPr>
          </a:p>
        </p:txBody>
      </p:sp>
    </p:spTree>
    <p:extLst>
      <p:ext uri="{BB962C8B-B14F-4D97-AF65-F5344CB8AC3E}">
        <p14:creationId xmlns:p14="http://schemas.microsoft.com/office/powerpoint/2010/main" val="1861256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endParaRPr lang="en-US" altLang="en-US" b="1" u="sng"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four tools in referenced in Module 6.</a:t>
            </a:r>
          </a:p>
          <a:p>
            <a:endParaRPr lang="en-US" altLang="en-US" dirty="0">
              <a:solidFill>
                <a:srgbClr val="000000"/>
              </a:solidFill>
            </a:endParaRPr>
          </a:p>
          <a:p>
            <a:endParaRPr lang="en-US" altLang="en-US" dirty="0" smtClean="0">
              <a:solidFill>
                <a:srgbClr val="000000"/>
              </a:solidFill>
            </a:endParaRP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57</a:t>
            </a:fld>
            <a:endParaRPr lang="en-US" altLang="en-US" dirty="0"/>
          </a:p>
        </p:txBody>
      </p:sp>
    </p:spTree>
    <p:extLst>
      <p:ext uri="{BB962C8B-B14F-4D97-AF65-F5344CB8AC3E}">
        <p14:creationId xmlns:p14="http://schemas.microsoft.com/office/powerpoint/2010/main" val="33505567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none" baseline="0" dirty="0" smtClean="0"/>
          </a:p>
          <a:p>
            <a:pPr defTabSz="895162" eaLnBrk="1" hangingPunct="1">
              <a:spcBef>
                <a:spcPct val="0"/>
              </a:spcBef>
            </a:pPr>
            <a:r>
              <a:rPr lang="en-US" altLang="en-US" b="1" u="none" baseline="0" dirty="0" smtClean="0"/>
              <a:t>Presentation</a:t>
            </a:r>
            <a:endParaRPr lang="en-US" altLang="en-US" b="1" u="none" dirty="0" smtClean="0"/>
          </a:p>
          <a:p>
            <a:endParaRPr lang="en-US" dirty="0" smtClean="0"/>
          </a:p>
          <a:p>
            <a:pPr marL="165261" indent="-165261" eaLnBrk="1" hangingPunct="1">
              <a:spcBef>
                <a:spcPct val="0"/>
              </a:spcBef>
              <a:buFont typeface="Arial"/>
              <a:buChar char="•"/>
              <a:defRPr/>
            </a:pPr>
            <a:r>
              <a:rPr lang="en-US" altLang="en-US" dirty="0" smtClean="0">
                <a:solidFill>
                  <a:srgbClr val="000000"/>
                </a:solidFill>
              </a:rPr>
              <a:t>Use the following key points from </a:t>
            </a:r>
            <a:r>
              <a:rPr lang="en-US" altLang="en-US" b="1" i="1" dirty="0" smtClean="0">
                <a:solidFill>
                  <a:srgbClr val="000000"/>
                </a:solidFill>
              </a:rPr>
              <a:t>Focus on Native Communities</a:t>
            </a:r>
            <a:r>
              <a:rPr lang="en-US" altLang="en-US" b="1" dirty="0" smtClean="0">
                <a:solidFill>
                  <a:srgbClr val="000000"/>
                </a:solidFill>
              </a:rPr>
              <a:t>, Page 65 </a:t>
            </a:r>
            <a:r>
              <a:rPr lang="en-US" altLang="en-US" dirty="0" smtClean="0">
                <a:solidFill>
                  <a:srgbClr val="000000"/>
                </a:solidFill>
              </a:rPr>
              <a:t>to connect the materials to the participants in ways that may be more culturally relevant:</a:t>
            </a:r>
          </a:p>
          <a:p>
            <a:pPr marL="605956" lvl="1" indent="-165261">
              <a:buFontTx/>
              <a:buChar char="•"/>
              <a:defRPr/>
            </a:pPr>
            <a:r>
              <a:rPr lang="en-US" altLang="en-US" i="1" dirty="0" smtClean="0"/>
              <a:t>Historically, many Native Communities lacked access to financial products, services, and providers. </a:t>
            </a:r>
          </a:p>
          <a:p>
            <a:pPr marL="605956" lvl="1" indent="-165261">
              <a:buFontTx/>
              <a:buChar char="•"/>
              <a:defRPr/>
            </a:pPr>
            <a:r>
              <a:rPr lang="en-US" altLang="en-US" i="1" dirty="0" smtClean="0"/>
              <a:t>While access is not yet universal, access to appropriate and safe financial products and services has improved because of: </a:t>
            </a:r>
          </a:p>
          <a:p>
            <a:pPr marL="1046651" lvl="2" indent="-165261">
              <a:buFontTx/>
              <a:buChar char="•"/>
              <a:defRPr/>
            </a:pPr>
            <a:r>
              <a:rPr lang="en-US" altLang="en-US" i="1" dirty="0" smtClean="0"/>
              <a:t>Native Community Development Financial Institutions (Native CDFIs) including credit unions and community banks. </a:t>
            </a:r>
          </a:p>
          <a:p>
            <a:pPr marL="1046651" lvl="2" indent="-165261">
              <a:buFontTx/>
              <a:buChar char="•"/>
              <a:defRPr/>
            </a:pPr>
            <a:r>
              <a:rPr lang="en-US" altLang="en-US" i="1" dirty="0" smtClean="0"/>
              <a:t>Increased awareness among banks and credit unions to better serve Native Communities. </a:t>
            </a:r>
          </a:p>
          <a:p>
            <a:pPr marL="1046651" lvl="2" indent="-165261">
              <a:buFontTx/>
              <a:buChar char="•"/>
              <a:defRPr/>
            </a:pPr>
            <a:r>
              <a:rPr lang="en-US" altLang="en-US" i="1" dirty="0" smtClean="0"/>
              <a:t>The emergence of online bank and credit union products and services. </a:t>
            </a:r>
          </a:p>
          <a:p>
            <a:pPr marL="881390" lvl="2">
              <a:defRPr/>
            </a:pPr>
            <a:endParaRPr lang="en-US" altLang="en-US" i="1" dirty="0" smtClean="0"/>
          </a:p>
          <a:p>
            <a:pPr marL="605956" lvl="1" indent="-165261">
              <a:buFontTx/>
              <a:buChar char="•"/>
              <a:defRPr/>
            </a:pPr>
            <a:r>
              <a:rPr lang="en-US" altLang="en-US" i="1" dirty="0" smtClean="0"/>
              <a:t>Many types of financial products and services can help people protect their money and financial resources, better manage their money, more efficiently pay for their current living expenses, and set aside money for their goals or for future generations. </a:t>
            </a:r>
          </a:p>
          <a:p>
            <a:pPr marL="605956" lvl="1" indent="-165261">
              <a:buFontTx/>
              <a:buChar char="•"/>
              <a:defRPr/>
            </a:pPr>
            <a:r>
              <a:rPr lang="en-US" altLang="en-US" i="1" dirty="0" smtClean="0"/>
              <a:t>Protecting what you have as a community ensures it will be there not only today, but also tomorrow and in future generations. </a:t>
            </a:r>
          </a:p>
          <a:p>
            <a:pPr marL="605956" lvl="1" indent="-165261">
              <a:buFontTx/>
              <a:buChar char="•"/>
              <a:defRPr/>
            </a:pPr>
            <a:r>
              <a:rPr lang="en-US" altLang="en-US" i="1" dirty="0" smtClean="0"/>
              <a:t>Your Money, Your Goals takes a financial empowerment approach to financial products and services;</a:t>
            </a:r>
            <a:r>
              <a:rPr lang="en-US" altLang="en-US" i="1" baseline="0" dirty="0" smtClean="0"/>
              <a:t> </a:t>
            </a:r>
            <a:r>
              <a:rPr lang="en-US" altLang="en-US" i="1" dirty="0" smtClean="0"/>
              <a:t>rather than directing people to a particular type of provider or service, this module starts with an assessment of your needs or priorities and – based on those needs – helps you choose from among your options. </a:t>
            </a:r>
          </a:p>
          <a:p>
            <a:pPr marL="605956" lvl="1" indent="-165261">
              <a:buFontTx/>
              <a:buChar char="•"/>
              <a:defRPr/>
            </a:pPr>
            <a:r>
              <a:rPr lang="en-US" altLang="en-US" i="1" dirty="0" smtClean="0"/>
              <a:t>With this information, you can make the choices that are best for you and your family.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58</a:t>
            </a:fld>
            <a:endParaRPr lang="en-US" altLang="en-US" dirty="0"/>
          </a:p>
        </p:txBody>
      </p:sp>
    </p:spTree>
    <p:extLst>
      <p:ext uri="{BB962C8B-B14F-4D97-AF65-F5344CB8AC3E}">
        <p14:creationId xmlns:p14="http://schemas.microsoft.com/office/powerpoint/2010/main" val="3215439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endParaRPr lang="en-US" altLang="en-US" b="1" u="sng" dirty="0" smtClean="0"/>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five tools in referenced in Module 6.</a:t>
            </a:r>
          </a:p>
          <a:p>
            <a:pPr eaLnBrk="1" hangingPunct="1">
              <a:spcBef>
                <a:spcPct val="0"/>
              </a:spcBef>
              <a:defRPr/>
            </a:pPr>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59</a:t>
            </a:fld>
            <a:endParaRPr lang="en-US" altLang="en-US" dirty="0"/>
          </a:p>
        </p:txBody>
      </p:sp>
    </p:spTree>
    <p:extLst>
      <p:ext uri="{BB962C8B-B14F-4D97-AF65-F5344CB8AC3E}">
        <p14:creationId xmlns:p14="http://schemas.microsoft.com/office/powerpoint/2010/main" val="316303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827"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F22173B-B19F-4289-8225-3B71106E168E}" type="slidenum">
              <a:rPr lang="en-US" altLang="en-US" smtClean="0">
                <a:latin typeface="Calibri" panose="020F0502020204030204" pitchFamily="34" charset="0"/>
              </a:rPr>
              <a:pPr/>
              <a:t>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3222587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p>
          <a:p>
            <a:endParaRPr lang="en-US" altLang="en-US" dirty="0">
              <a:solidFill>
                <a:srgbClr val="000000"/>
              </a:solidFill>
            </a:endParaRPr>
          </a:p>
          <a:p>
            <a:pPr marL="165261" indent="-165261">
              <a:buFont typeface="Arial"/>
              <a:buChar char="•"/>
            </a:pPr>
            <a:r>
              <a:rPr lang="en-US" altLang="en-US" dirty="0">
                <a:solidFill>
                  <a:srgbClr val="000000"/>
                </a:solidFill>
              </a:rPr>
              <a:t>Review highlights of the five tools in referenced in Module 8</a:t>
            </a:r>
          </a:p>
          <a:p>
            <a:pPr marL="165261" indent="-165261">
              <a:buFont typeface="Arial"/>
              <a:buChar char="•"/>
            </a:pPr>
            <a:endParaRPr lang="en-US" dirty="0">
              <a:solidFill>
                <a:srgbClr val="000000"/>
              </a:solidFill>
            </a:endParaRPr>
          </a:p>
          <a:p>
            <a:pPr marL="165261" indent="-165261">
              <a:buFont typeface="Arial"/>
              <a:buChar char="•"/>
            </a:pPr>
            <a:r>
              <a:rPr lang="en-US" b="1" i="1" dirty="0">
                <a:solidFill>
                  <a:srgbClr val="000000"/>
                </a:solidFill>
              </a:rPr>
              <a:t>ASK:  When could you see using these tools in your community?</a:t>
            </a:r>
            <a:endParaRPr lang="en-US" b="1" i="1"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60</a:t>
            </a:fld>
            <a:endParaRPr lang="en-US" altLang="en-US" dirty="0"/>
          </a:p>
        </p:txBody>
      </p:sp>
    </p:spTree>
    <p:extLst>
      <p:ext uri="{BB962C8B-B14F-4D97-AF65-F5344CB8AC3E}">
        <p14:creationId xmlns:p14="http://schemas.microsoft.com/office/powerpoint/2010/main" val="1750807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pPr>
            <a:r>
              <a:rPr lang="en-US" altLang="en-US" b="1" u="none" baseline="0" dirty="0" smtClean="0"/>
              <a:t>Presentation</a:t>
            </a:r>
            <a:endParaRPr lang="en-US" altLang="en-US" b="1" u="none" dirty="0" smtClean="0"/>
          </a:p>
          <a:p>
            <a:pPr marL="165261" indent="-165261">
              <a:buFont typeface="Arial" panose="020B0604020202020204" pitchFamily="34" charset="0"/>
              <a:buChar char="•"/>
              <a:defRPr/>
            </a:pPr>
            <a:endParaRPr lang="en-US" altLang="en-US" dirty="0" smtClean="0">
              <a:solidFill>
                <a:srgbClr val="000000"/>
              </a:solidFill>
            </a:endParaRPr>
          </a:p>
          <a:p>
            <a:pPr marL="165261" indent="-165261">
              <a:buFont typeface="Arial" panose="020B0604020202020204" pitchFamily="34" charset="0"/>
              <a:buChar char="•"/>
              <a:defRPr/>
            </a:pPr>
            <a:r>
              <a:rPr lang="en-US" altLang="en-US" dirty="0" smtClean="0">
                <a:solidFill>
                  <a:srgbClr val="000000"/>
                </a:solidFill>
              </a:rPr>
              <a:t>Provide the following introduction to this topic:</a:t>
            </a:r>
          </a:p>
          <a:p>
            <a:pPr marL="605956" lvl="1" indent="-165261">
              <a:buFontTx/>
              <a:buChar char="•"/>
              <a:defRPr/>
            </a:pPr>
            <a:r>
              <a:rPr lang="en-US" altLang="en-US" i="1" dirty="0" smtClean="0"/>
              <a:t>One important job of tribal leaders is to protect the assets that belong to the tribe. </a:t>
            </a:r>
          </a:p>
          <a:p>
            <a:pPr marL="605956" lvl="1" indent="-165261">
              <a:buFontTx/>
              <a:buChar char="•"/>
              <a:defRPr/>
            </a:pPr>
            <a:r>
              <a:rPr lang="en-US" altLang="en-US" i="1" dirty="0" smtClean="0"/>
              <a:t>These assets could be land or the natural resources that come from the land. These assets could be tribal enterprises built by community members, from banks to grocery stores to consulting firms to casinos. They could be money that comes from settlements with the U.S. government or corporations. They could also be community traditions including ceremonies, traditional ways of life, and language. </a:t>
            </a:r>
          </a:p>
          <a:p>
            <a:pPr marL="605956" lvl="1" indent="-165261">
              <a:buFontTx/>
              <a:buChar char="•"/>
              <a:defRPr/>
            </a:pPr>
            <a:r>
              <a:rPr lang="en-US" altLang="en-US" i="1" dirty="0" smtClean="0"/>
              <a:t>Protecting what you have as a community ensures it will be there not only for today, but also for tomorrow and future generations. </a:t>
            </a:r>
          </a:p>
          <a:p>
            <a:pPr marL="605956" lvl="1" indent="-165261">
              <a:buFontTx/>
              <a:buChar char="•"/>
              <a:defRPr/>
            </a:pPr>
            <a:r>
              <a:rPr lang="en-US" altLang="en-US" i="1" dirty="0" smtClean="0"/>
              <a:t>When it comes to protecting your money and financial resources, there are laws that give you rights. Module 9: Protecting your money provides an introduction to some of these laws as well as an overview of how to protect your identity and how to determine that a financial product or service may not be a good deal for you. </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61</a:t>
            </a:fld>
            <a:endParaRPr lang="en-US" altLang="en-US" dirty="0"/>
          </a:p>
        </p:txBody>
      </p:sp>
    </p:spTree>
    <p:extLst>
      <p:ext uri="{BB962C8B-B14F-4D97-AF65-F5344CB8AC3E}">
        <p14:creationId xmlns:p14="http://schemas.microsoft.com/office/powerpoint/2010/main" val="35072334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162" eaLnBrk="1" hangingPunct="1">
              <a:spcBef>
                <a:spcPct val="0"/>
              </a:spcBef>
            </a:pPr>
            <a:r>
              <a:rPr lang="en-US" altLang="en-US" b="1" u="sng" dirty="0" smtClean="0"/>
              <a:t>Activity #3: Implementing</a:t>
            </a:r>
            <a:r>
              <a:rPr lang="en-US" altLang="en-US" b="1" u="sng" baseline="0" dirty="0" smtClean="0"/>
              <a:t> Your Money, Your Goals and Focus on Native Communities CONTINUED</a:t>
            </a:r>
          </a:p>
          <a:p>
            <a:pPr defTabSz="895162" eaLnBrk="1" hangingPunct="1">
              <a:spcBef>
                <a:spcPct val="0"/>
              </a:spcBef>
            </a:pPr>
            <a:endParaRPr lang="en-US" altLang="en-US" b="1" u="sng" baseline="0" dirty="0" smtClean="0"/>
          </a:p>
          <a:p>
            <a:pPr defTabSz="895162" eaLnBrk="1" hangingPunct="1">
              <a:spcBef>
                <a:spcPct val="0"/>
              </a:spcBef>
              <a:defRPr/>
            </a:pPr>
            <a:r>
              <a:rPr lang="en-US" altLang="en-US" b="1" dirty="0" smtClean="0">
                <a:solidFill>
                  <a:srgbClr val="000000"/>
                </a:solidFill>
              </a:rPr>
              <a:t>Presentation</a:t>
            </a:r>
            <a:endParaRPr lang="en-US" altLang="en-US" b="1" u="sng" dirty="0" smtClean="0"/>
          </a:p>
          <a:p>
            <a:endParaRPr lang="en-US" dirty="0" smtClean="0"/>
          </a:p>
          <a:p>
            <a:pPr marL="165261" indent="-165261">
              <a:buFont typeface="Arial"/>
              <a:buChar char="•"/>
            </a:pPr>
            <a:r>
              <a:rPr lang="en-US" altLang="en-US" dirty="0">
                <a:solidFill>
                  <a:srgbClr val="000000"/>
                </a:solidFill>
              </a:rPr>
              <a:t>Review highlights of the four tools in referenced in Module 9.</a:t>
            </a:r>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62</a:t>
            </a:fld>
            <a:endParaRPr lang="en-US" altLang="en-US" dirty="0"/>
          </a:p>
        </p:txBody>
      </p:sp>
    </p:spTree>
    <p:extLst>
      <p:ext uri="{BB962C8B-B14F-4D97-AF65-F5344CB8AC3E}">
        <p14:creationId xmlns:p14="http://schemas.microsoft.com/office/powerpoint/2010/main" val="11026170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6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5162" eaLnBrk="1" hangingPunct="1">
              <a:spcBef>
                <a:spcPct val="0"/>
              </a:spcBef>
            </a:pPr>
            <a:endParaRPr lang="en-US" altLang="en-US" dirty="0" smtClean="0"/>
          </a:p>
        </p:txBody>
      </p:sp>
      <p:sp>
        <p:nvSpPr>
          <p:cNvPr id="436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32EEE05C-3CA2-4E08-AAD2-54AE8B1B5A18}" type="slidenum">
              <a:rPr lang="en-US" altLang="en-US">
                <a:latin typeface="Calibri" panose="020F0502020204030204" pitchFamily="34" charset="0"/>
              </a:rPr>
              <a:pPr/>
              <a:t>63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7913553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#4:  Financial Empowerment and Elders</a:t>
            </a:r>
          </a:p>
          <a:p>
            <a:pPr eaLnBrk="1" hangingPunct="1">
              <a:spcBef>
                <a:spcPct val="0"/>
              </a:spcBef>
            </a:pPr>
            <a:r>
              <a:rPr lang="en-US" b="1" dirty="0" smtClean="0">
                <a:solidFill>
                  <a:srgbClr val="000000"/>
                </a:solidFill>
                <a:latin typeface="Calibri" charset="0"/>
                <a:ea typeface="MS PGothic" charset="0"/>
              </a:rPr>
              <a:t>Estimated Time: 30 Minutes</a:t>
            </a:r>
          </a:p>
          <a:p>
            <a:pPr eaLnBrk="1" hangingPunct="1">
              <a:spcBef>
                <a:spcPct val="0"/>
              </a:spcBef>
            </a:pPr>
            <a:r>
              <a:rPr lang="en-US" b="1" dirty="0" smtClean="0">
                <a:solidFill>
                  <a:srgbClr val="000000"/>
                </a:solidFill>
                <a:latin typeface="Calibri" charset="0"/>
                <a:ea typeface="MS PGothic" charset="0"/>
              </a:rPr>
              <a:t>Methodology: Various methodology</a:t>
            </a:r>
          </a:p>
          <a:p>
            <a:pPr eaLnBrk="1" hangingPunct="1">
              <a:spcBef>
                <a:spcPct val="0"/>
              </a:spcBef>
            </a:pPr>
            <a:r>
              <a:rPr lang="en-US" b="1" dirty="0" smtClean="0">
                <a:solidFill>
                  <a:srgbClr val="000000"/>
                </a:solidFill>
                <a:latin typeface="Calibri" charset="0"/>
                <a:ea typeface="MS PGothic" charset="0"/>
              </a:rPr>
              <a:t>Corresponding Sections: Content</a:t>
            </a:r>
            <a:r>
              <a:rPr lang="en-US" b="1" baseline="0" dirty="0" smtClean="0">
                <a:solidFill>
                  <a:srgbClr val="000000"/>
                </a:solidFill>
                <a:latin typeface="Calibri" charset="0"/>
                <a:ea typeface="MS PGothic" charset="0"/>
              </a:rPr>
              <a:t> Module of Focus on Native Communities starting on page 71</a:t>
            </a:r>
            <a:endParaRPr lang="en-US" b="1" i="1" dirty="0" smtClean="0">
              <a:solidFill>
                <a:srgbClr val="000000"/>
              </a:solidFill>
              <a:latin typeface="Calibri" charset="0"/>
              <a:ea typeface="MS PGothic" charset="0"/>
            </a:endParaRPr>
          </a:p>
          <a:p>
            <a:pPr defTabSz="440695">
              <a:defRPr/>
            </a:pPr>
            <a:endParaRPr lang="en-US" b="1" u="sng" baseline="0" dirty="0" smtClean="0"/>
          </a:p>
          <a:p>
            <a:endParaRPr lang="en-US" dirty="0" smtClean="0"/>
          </a:p>
          <a:p>
            <a:r>
              <a:rPr lang="en-US" b="1" dirty="0" smtClean="0"/>
              <a:t>Facilitated</a:t>
            </a:r>
            <a:r>
              <a:rPr lang="en-US" b="1" baseline="0" dirty="0" smtClean="0"/>
              <a:t> Discussion and Sharing Experiences</a:t>
            </a:r>
          </a:p>
          <a:p>
            <a:endParaRPr lang="en-US" b="0" baseline="0" dirty="0" smtClean="0"/>
          </a:p>
          <a:p>
            <a:pPr marL="165261" indent="-165261">
              <a:buFont typeface="Arial"/>
              <a:buChar char="•"/>
            </a:pPr>
            <a:r>
              <a:rPr lang="en-US" b="0" baseline="0" dirty="0" smtClean="0"/>
              <a:t>Before showing the above slide, ask:</a:t>
            </a:r>
          </a:p>
          <a:p>
            <a:pPr marL="605956" lvl="1" indent="-165261">
              <a:buFont typeface="Arial"/>
              <a:buChar char="•"/>
            </a:pPr>
            <a:r>
              <a:rPr lang="en-US" b="1" baseline="0" dirty="0" smtClean="0"/>
              <a:t>What is elder financial exploitation?</a:t>
            </a:r>
          </a:p>
          <a:p>
            <a:pPr marL="605956" lvl="1" indent="-165261">
              <a:buFont typeface="Arial"/>
              <a:buChar char="•"/>
            </a:pPr>
            <a:endParaRPr lang="en-US" b="1" baseline="0" dirty="0" smtClean="0"/>
          </a:p>
          <a:p>
            <a:pPr marL="165261" indent="-165261">
              <a:buFont typeface="Arial"/>
              <a:buChar char="•"/>
            </a:pPr>
            <a:r>
              <a:rPr lang="en-US" b="0" baseline="0" dirty="0" smtClean="0"/>
              <a:t>Ask people if they are willing to share their story about someone they know that  has been the victim of elder financial exploitation.</a:t>
            </a:r>
          </a:p>
          <a:p>
            <a:pPr marL="165261" indent="-165261">
              <a:buFont typeface="Arial"/>
              <a:buChar char="•"/>
            </a:pPr>
            <a:r>
              <a:rPr lang="en-US" b="0" baseline="0" dirty="0" smtClean="0"/>
              <a:t>Thank participants for their contributions.</a:t>
            </a:r>
            <a:endParaRPr lang="en-US" b="0"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64</a:t>
            </a:fld>
            <a:endParaRPr lang="en-US" altLang="en-US" dirty="0"/>
          </a:p>
        </p:txBody>
      </p:sp>
    </p:spTree>
    <p:extLst>
      <p:ext uri="{BB962C8B-B14F-4D97-AF65-F5344CB8AC3E}">
        <p14:creationId xmlns:p14="http://schemas.microsoft.com/office/powerpoint/2010/main" val="25361820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extLst/>
        </p:spPr>
        <p:txBody>
          <a:bodyPr wrap="square" numCol="1" anchor="t" anchorCtr="0" compatLnSpc="1">
            <a:prstTxWarp prst="textNoShape">
              <a:avLst/>
            </a:prstTxWarp>
          </a:bodyPr>
          <a:lstStyle/>
          <a:p>
            <a:pPr defTabSz="440695">
              <a:defRPr/>
            </a:pPr>
            <a:r>
              <a:rPr lang="en-US" b="1" u="sng" dirty="0" smtClean="0"/>
              <a:t>Activity</a:t>
            </a:r>
            <a:r>
              <a:rPr lang="en-US" b="1" u="sng" baseline="0" dirty="0" smtClean="0"/>
              <a:t> #4:  Financial Empowerment and Elders CONTINUED</a:t>
            </a:r>
          </a:p>
          <a:p>
            <a:pPr defTabSz="440695">
              <a:defRPr/>
            </a:pPr>
            <a:endParaRPr lang="en-US" b="1" u="sng" baseline="0" dirty="0" smtClean="0"/>
          </a:p>
          <a:p>
            <a:pPr defTabSz="440695">
              <a:defRPr/>
            </a:pPr>
            <a:r>
              <a:rPr lang="en-US" altLang="en-US" b="1" dirty="0" smtClean="0">
                <a:solidFill>
                  <a:srgbClr val="000000"/>
                </a:solidFill>
              </a:rPr>
              <a:t>Presentation</a:t>
            </a:r>
            <a:endParaRPr lang="en-US" b="1" u="sng" baseline="0" dirty="0" smtClean="0"/>
          </a:p>
          <a:p>
            <a:pPr defTabSz="440695">
              <a:defRPr/>
            </a:pPr>
            <a:endParaRPr lang="en-US" b="0" u="sng" baseline="0" dirty="0" smtClean="0"/>
          </a:p>
          <a:p>
            <a:pPr marL="165261" indent="-165261" eaLnBrk="1" hangingPunct="1">
              <a:spcBef>
                <a:spcPct val="0"/>
              </a:spcBef>
              <a:buFont typeface="Arial"/>
              <a:buChar char="•"/>
              <a:defRPr/>
            </a:pPr>
            <a:r>
              <a:rPr lang="en-US" altLang="en-US" b="0" dirty="0" smtClean="0">
                <a:solidFill>
                  <a:srgbClr val="000000"/>
                </a:solidFill>
              </a:rPr>
              <a:t>Explain</a:t>
            </a:r>
            <a:r>
              <a:rPr lang="en-US" altLang="en-US" b="0" baseline="0" dirty="0" smtClean="0">
                <a:solidFill>
                  <a:srgbClr val="000000"/>
                </a:solidFill>
              </a:rPr>
              <a:t> the following points in summary:</a:t>
            </a:r>
          </a:p>
          <a:p>
            <a:pPr lvl="1" eaLnBrk="1" hangingPunct="1">
              <a:spcBef>
                <a:spcPct val="0"/>
              </a:spcBef>
              <a:defRPr/>
            </a:pPr>
            <a:endParaRPr lang="en-US" altLang="en-US" b="0" dirty="0" smtClean="0"/>
          </a:p>
          <a:p>
            <a:pPr marL="605956" lvl="1" indent="-165261" eaLnBrk="1" hangingPunct="1">
              <a:spcBef>
                <a:spcPct val="0"/>
              </a:spcBef>
              <a:buFont typeface="Arial" panose="020B0604020202020204" pitchFamily="34" charset="0"/>
              <a:buChar char="•"/>
              <a:defRPr/>
            </a:pPr>
            <a:r>
              <a:rPr lang="en-US" altLang="en-US" b="0" dirty="0" smtClean="0"/>
              <a:t>Elders are one of the most important resources in the community.</a:t>
            </a:r>
          </a:p>
          <a:p>
            <a:pPr marL="605956" lvl="1" indent="-165261" eaLnBrk="1" hangingPunct="1">
              <a:spcBef>
                <a:spcPct val="0"/>
              </a:spcBef>
              <a:buFont typeface="Arial" panose="020B0604020202020204" pitchFamily="34" charset="0"/>
              <a:buChar char="•"/>
              <a:defRPr/>
            </a:pPr>
            <a:r>
              <a:rPr lang="en-US" altLang="en-US" b="0" dirty="0" smtClean="0"/>
              <a:t>They are often in the uncomfortable position of having to rely on others from big tasks like home repairs, to daily chores like cooking and cleaning, to financial management and so on.</a:t>
            </a:r>
          </a:p>
          <a:p>
            <a:pPr marL="605956" lvl="1" indent="-165261" eaLnBrk="1" hangingPunct="1">
              <a:spcBef>
                <a:spcPct val="0"/>
              </a:spcBef>
              <a:buFont typeface="Arial" panose="020B0604020202020204" pitchFamily="34" charset="0"/>
              <a:buChar char="•"/>
              <a:defRPr/>
            </a:pPr>
            <a:r>
              <a:rPr lang="en-US" altLang="en-US" b="0" dirty="0" smtClean="0"/>
              <a:t>This can put them in a position where people have opportunities to abuse and exploit them.</a:t>
            </a:r>
          </a:p>
        </p:txBody>
      </p:sp>
      <p:sp>
        <p:nvSpPr>
          <p:cNvPr id="438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7EE86DA-8353-4DF1-B014-C8B72CDB9C43}" type="slidenum">
              <a:rPr lang="en-US" altLang="en-US">
                <a:latin typeface="Calibri" panose="020F0502020204030204" pitchFamily="34" charset="0"/>
              </a:rPr>
              <a:pPr/>
              <a:t>65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272854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defTabSz="440695">
              <a:defRPr/>
            </a:pPr>
            <a:r>
              <a:rPr lang="en-US" b="1" u="sng" dirty="0" smtClean="0"/>
              <a:t>Activity</a:t>
            </a:r>
            <a:r>
              <a:rPr lang="en-US" b="1" u="sng" baseline="0" dirty="0" smtClean="0"/>
              <a:t> #4:  Financial Empowerment and Elders CONTINUED</a:t>
            </a:r>
          </a:p>
          <a:p>
            <a:pPr defTabSz="440695">
              <a:defRPr/>
            </a:pPr>
            <a:endParaRPr lang="en-US" b="1" u="sng" baseline="0" dirty="0" smtClean="0"/>
          </a:p>
          <a:p>
            <a:pPr eaLnBrk="1" hangingPunct="1">
              <a:spcBef>
                <a:spcPct val="0"/>
              </a:spcBef>
              <a:defRPr/>
            </a:pPr>
            <a:r>
              <a:rPr lang="en-US" altLang="en-US" b="1" dirty="0" smtClean="0">
                <a:solidFill>
                  <a:srgbClr val="000000"/>
                </a:solidFill>
              </a:rPr>
              <a:t>Small</a:t>
            </a:r>
            <a:r>
              <a:rPr lang="en-US" altLang="en-US" b="1" baseline="0" dirty="0" smtClean="0">
                <a:solidFill>
                  <a:srgbClr val="000000"/>
                </a:solidFill>
              </a:rPr>
              <a:t> Group Exercise</a:t>
            </a:r>
          </a:p>
          <a:p>
            <a:pPr eaLnBrk="1" hangingPunct="1">
              <a:spcBef>
                <a:spcPct val="0"/>
              </a:spcBef>
              <a:defRPr/>
            </a:pPr>
            <a:endParaRPr lang="en-US" altLang="en-US" baseline="0" dirty="0" smtClean="0">
              <a:solidFill>
                <a:srgbClr val="000000"/>
              </a:solidFill>
            </a:endParaRPr>
          </a:p>
          <a:p>
            <a:pPr marL="165261" indent="-165261" eaLnBrk="1" hangingPunct="1">
              <a:spcBef>
                <a:spcPct val="0"/>
              </a:spcBef>
              <a:buFont typeface="Arial"/>
              <a:buChar char="•"/>
              <a:defRPr/>
            </a:pPr>
            <a:r>
              <a:rPr lang="en-US" altLang="en-US" baseline="0" dirty="0" smtClean="0">
                <a:solidFill>
                  <a:srgbClr val="000000"/>
                </a:solidFill>
              </a:rPr>
              <a:t>Put participants into small groups.</a:t>
            </a:r>
          </a:p>
          <a:p>
            <a:pPr marL="165261" indent="-165261" eaLnBrk="1" hangingPunct="1">
              <a:spcBef>
                <a:spcPct val="0"/>
              </a:spcBef>
              <a:buFont typeface="Arial"/>
              <a:buChar char="•"/>
              <a:defRPr/>
            </a:pPr>
            <a:r>
              <a:rPr lang="en-US" altLang="en-US" baseline="0" dirty="0" smtClean="0">
                <a:solidFill>
                  <a:srgbClr val="000000"/>
                </a:solidFill>
              </a:rPr>
              <a:t>Assign each group the task of generating a list based on one of the three categories above.</a:t>
            </a:r>
          </a:p>
          <a:p>
            <a:pPr marL="165261" indent="-165261" eaLnBrk="1" hangingPunct="1">
              <a:spcBef>
                <a:spcPct val="0"/>
              </a:spcBef>
              <a:buFont typeface="Arial"/>
              <a:buChar char="•"/>
              <a:defRPr/>
            </a:pPr>
            <a:r>
              <a:rPr lang="en-US" altLang="en-US" baseline="0" dirty="0" smtClean="0">
                <a:solidFill>
                  <a:srgbClr val="000000"/>
                </a:solidFill>
              </a:rPr>
              <a:t>Have them write their ideas on flip chart paper so the groups’ work can be posted.</a:t>
            </a:r>
          </a:p>
          <a:p>
            <a:pPr marL="165261" indent="-165261" eaLnBrk="1" hangingPunct="1">
              <a:spcBef>
                <a:spcPct val="0"/>
              </a:spcBef>
              <a:buFont typeface="Arial"/>
              <a:buChar char="•"/>
              <a:defRPr/>
            </a:pPr>
            <a:r>
              <a:rPr lang="en-US" altLang="en-US" baseline="0" dirty="0" smtClean="0">
                <a:solidFill>
                  <a:srgbClr val="000000"/>
                </a:solidFill>
              </a:rPr>
              <a:t>If you have more than three groups, more than one group will be working on item number one and so forth.</a:t>
            </a:r>
          </a:p>
          <a:p>
            <a:pPr marL="165261" indent="-165261" eaLnBrk="1" hangingPunct="1">
              <a:spcBef>
                <a:spcPct val="0"/>
              </a:spcBef>
              <a:buFont typeface="Arial"/>
              <a:buChar char="•"/>
              <a:defRPr/>
            </a:pPr>
            <a:r>
              <a:rPr lang="en-US" altLang="en-US" baseline="0" dirty="0" smtClean="0">
                <a:solidFill>
                  <a:srgbClr val="000000"/>
                </a:solidFill>
              </a:rPr>
              <a:t>Give groups 5 </a:t>
            </a:r>
            <a:r>
              <a:rPr lang="mr-IN" altLang="en-US" baseline="0" dirty="0" smtClean="0">
                <a:solidFill>
                  <a:srgbClr val="000000"/>
                </a:solidFill>
              </a:rPr>
              <a:t>–</a:t>
            </a:r>
            <a:r>
              <a:rPr lang="en-US" altLang="en-US" baseline="0" dirty="0" smtClean="0">
                <a:solidFill>
                  <a:srgbClr val="000000"/>
                </a:solidFill>
              </a:rPr>
              <a:t> 7 minutes to complete their lists.</a:t>
            </a:r>
          </a:p>
          <a:p>
            <a:pPr marL="165261" indent="-165261" eaLnBrk="1" hangingPunct="1">
              <a:spcBef>
                <a:spcPct val="0"/>
              </a:spcBef>
              <a:buFont typeface="Arial"/>
              <a:buChar char="•"/>
              <a:defRPr/>
            </a:pPr>
            <a:r>
              <a:rPr lang="en-US" altLang="en-US" baseline="0" dirty="0" smtClean="0">
                <a:solidFill>
                  <a:srgbClr val="000000"/>
                </a:solidFill>
              </a:rPr>
              <a:t>Have groups report out cumulatively—have all of the groups working on #1 report out with each subsequent group only sharing what adds to the contributed share by groups that presented before them.</a:t>
            </a:r>
          </a:p>
          <a:p>
            <a:pPr marL="165261" indent="-165261" eaLnBrk="1" hangingPunct="1">
              <a:spcBef>
                <a:spcPct val="0"/>
              </a:spcBef>
              <a:buFont typeface="Arial"/>
              <a:buChar char="•"/>
              <a:defRPr/>
            </a:pPr>
            <a:endParaRPr lang="en-US" altLang="en-US" baseline="0" dirty="0" smtClean="0">
              <a:solidFill>
                <a:srgbClr val="000000"/>
              </a:solidFill>
            </a:endParaRPr>
          </a:p>
          <a:p>
            <a:pPr marL="165261" indent="-165261" eaLnBrk="1" hangingPunct="1">
              <a:spcBef>
                <a:spcPct val="0"/>
              </a:spcBef>
              <a:buFont typeface="Arial"/>
              <a:buChar char="•"/>
              <a:defRPr/>
            </a:pPr>
            <a:r>
              <a:rPr lang="en-US" altLang="en-US" baseline="0" dirty="0" smtClean="0">
                <a:solidFill>
                  <a:srgbClr val="000000"/>
                </a:solidFill>
              </a:rPr>
              <a:t>Transition by stating the tools in this section cover those same topics.</a:t>
            </a:r>
          </a:p>
          <a:p>
            <a:pPr marL="165261" indent="-165261" eaLnBrk="1" hangingPunct="1">
              <a:spcBef>
                <a:spcPct val="0"/>
              </a:spcBef>
              <a:buFont typeface="Arial"/>
              <a:buChar char="•"/>
              <a:defRPr/>
            </a:pPr>
            <a:endParaRPr lang="en-US" altLang="en-US" baseline="0" dirty="0" smtClean="0">
              <a:solidFill>
                <a:srgbClr val="000000"/>
              </a:solidFill>
            </a:endParaRPr>
          </a:p>
          <a:p>
            <a:pPr marL="165261" indent="-165261" eaLnBrk="1" hangingPunct="1">
              <a:spcBef>
                <a:spcPct val="0"/>
              </a:spcBef>
              <a:buFont typeface="Arial"/>
              <a:buChar char="•"/>
              <a:defRPr/>
            </a:pPr>
            <a:r>
              <a:rPr lang="en-US" altLang="en-US" baseline="0" dirty="0" smtClean="0">
                <a:solidFill>
                  <a:srgbClr val="000000"/>
                </a:solidFill>
              </a:rPr>
              <a:t>Have them compare their lists with those in the guide.</a:t>
            </a:r>
          </a:p>
          <a:p>
            <a:pPr marL="165261" indent="-165261" eaLnBrk="1" hangingPunct="1">
              <a:spcBef>
                <a:spcPct val="0"/>
              </a:spcBef>
              <a:buFont typeface="Arial"/>
              <a:buChar char="•"/>
              <a:defRPr/>
            </a:pPr>
            <a:endParaRPr lang="en-US" altLang="en-US" baseline="0" dirty="0" smtClean="0">
              <a:solidFill>
                <a:srgbClr val="000000"/>
              </a:solidFill>
            </a:endParaRPr>
          </a:p>
          <a:p>
            <a:pPr marL="165261" indent="-165261" eaLnBrk="1" hangingPunct="1">
              <a:spcBef>
                <a:spcPct val="0"/>
              </a:spcBef>
              <a:buFont typeface="Arial"/>
              <a:buChar char="•"/>
              <a:defRPr/>
            </a:pPr>
            <a:r>
              <a:rPr lang="en-US" altLang="en-US" baseline="0" dirty="0" smtClean="0">
                <a:solidFill>
                  <a:srgbClr val="000000"/>
                </a:solidFill>
              </a:rPr>
              <a:t>Have them add any ideas generated by the groups to their tool in the book if not already listed.</a:t>
            </a:r>
            <a:endParaRPr lang="en-US" altLang="en-US" dirty="0" smtClean="0">
              <a:solidFill>
                <a:srgbClr val="000000"/>
              </a:solidFill>
            </a:endParaRPr>
          </a:p>
          <a:p>
            <a:pPr eaLnBrk="1" hangingPunct="1">
              <a:spcBef>
                <a:spcPct val="0"/>
              </a:spcBef>
              <a:buFontTx/>
              <a:buNone/>
              <a:defRPr/>
            </a:pPr>
            <a:endParaRPr lang="en-US" altLang="en-US" b="1" dirty="0" smtClean="0"/>
          </a:p>
        </p:txBody>
      </p:sp>
      <p:sp>
        <p:nvSpPr>
          <p:cNvPr id="440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DE242D4D-8F55-4CB2-8017-426DBE7A2722}" type="slidenum">
              <a:rPr lang="en-US" altLang="en-US">
                <a:latin typeface="Calibri" panose="020F0502020204030204" pitchFamily="34" charset="0"/>
              </a:rPr>
              <a:pPr/>
              <a:t>66</a:t>
            </a:fld>
            <a:endParaRPr lang="en-US" altLang="en-US" dirty="0">
              <a:latin typeface="Calibri" panose="020F0502020204030204" pitchFamily="34" charset="0"/>
            </a:endParaRPr>
          </a:p>
        </p:txBody>
      </p:sp>
    </p:spTree>
    <p:extLst>
      <p:ext uri="{BB962C8B-B14F-4D97-AF65-F5344CB8AC3E}">
        <p14:creationId xmlns:p14="http://schemas.microsoft.com/office/powerpoint/2010/main" val="676331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#4:  Financial Empowerment and Elders CONTINUED</a:t>
            </a:r>
          </a:p>
          <a:p>
            <a:pPr defTabSz="440695">
              <a:defRPr/>
            </a:pPr>
            <a:endParaRPr lang="en-US" b="1" u="sng" baseline="0" dirty="0" smtClean="0"/>
          </a:p>
          <a:p>
            <a:pPr defTabSz="440695">
              <a:defRPr/>
            </a:pPr>
            <a:r>
              <a:rPr lang="en-US" altLang="en-US" b="1" dirty="0" smtClean="0">
                <a:solidFill>
                  <a:srgbClr val="000000"/>
                </a:solidFill>
              </a:rPr>
              <a:t>Presentation</a:t>
            </a:r>
          </a:p>
          <a:p>
            <a:pPr defTabSz="440695">
              <a:defRPr/>
            </a:pPr>
            <a:endParaRPr lang="en-US" altLang="en-US" dirty="0" smtClean="0">
              <a:solidFill>
                <a:srgbClr val="000000"/>
              </a:solidFill>
            </a:endParaRPr>
          </a:p>
          <a:p>
            <a:pPr marL="165261" indent="-165261" defTabSz="440695">
              <a:buFont typeface="Arial"/>
              <a:buChar char="•"/>
              <a:defRPr/>
            </a:pPr>
            <a:r>
              <a:rPr lang="en-US" altLang="en-US" dirty="0" smtClean="0">
                <a:solidFill>
                  <a:srgbClr val="000000"/>
                </a:solidFill>
              </a:rPr>
              <a:t>Explain that the first tool, “</a:t>
            </a:r>
            <a:r>
              <a:rPr lang="en-US" altLang="en-US" dirty="0" smtClean="0"/>
              <a:t>Identifying elder financial exploitation,” is designed to help individuals spot a potential instance of financial abuse or exploitation.  In may ways, these are the red flags.</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67</a:t>
            </a:fld>
            <a:endParaRPr lang="en-US" altLang="en-US" dirty="0"/>
          </a:p>
        </p:txBody>
      </p:sp>
    </p:spTree>
    <p:extLst>
      <p:ext uri="{BB962C8B-B14F-4D97-AF65-F5344CB8AC3E}">
        <p14:creationId xmlns:p14="http://schemas.microsoft.com/office/powerpoint/2010/main" val="32141986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#4:  Financial Empowerment and Elders CONTINUED</a:t>
            </a:r>
          </a:p>
          <a:p>
            <a:pPr defTabSz="440695">
              <a:defRPr/>
            </a:pPr>
            <a:endParaRPr lang="en-US" b="1" u="sng" baseline="0" dirty="0" smtClean="0"/>
          </a:p>
          <a:p>
            <a:pPr defTabSz="440695" eaLnBrk="1" hangingPunct="1">
              <a:spcBef>
                <a:spcPct val="0"/>
              </a:spcBef>
              <a:defRPr/>
            </a:pPr>
            <a:r>
              <a:rPr lang="en-US" altLang="en-US" b="1" dirty="0" smtClean="0">
                <a:solidFill>
                  <a:srgbClr val="000000"/>
                </a:solidFill>
              </a:rPr>
              <a:t>Presentation</a:t>
            </a:r>
          </a:p>
          <a:p>
            <a:pPr eaLnBrk="1" hangingPunct="1">
              <a:spcBef>
                <a:spcPct val="0"/>
              </a:spcBef>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t>Briefly cover  “Getting help for elder financial exploitation”.</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68</a:t>
            </a:fld>
            <a:endParaRPr lang="en-US" altLang="en-US" dirty="0"/>
          </a:p>
        </p:txBody>
      </p:sp>
    </p:spTree>
    <p:extLst>
      <p:ext uri="{BB962C8B-B14F-4D97-AF65-F5344CB8AC3E}">
        <p14:creationId xmlns:p14="http://schemas.microsoft.com/office/powerpoint/2010/main" val="24228154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#4:  Financial Empowerment and Elders CONTINUED</a:t>
            </a:r>
          </a:p>
          <a:p>
            <a:pPr defTabSz="440695">
              <a:defRPr/>
            </a:pPr>
            <a:endParaRPr lang="en-US" altLang="en-US" dirty="0" smtClean="0">
              <a:solidFill>
                <a:srgbClr val="000000"/>
              </a:solidFill>
            </a:endParaRPr>
          </a:p>
          <a:p>
            <a:pPr defTabSz="440695">
              <a:defRPr/>
            </a:pPr>
            <a:r>
              <a:rPr lang="en-US" altLang="en-US" b="1" dirty="0" smtClean="0">
                <a:solidFill>
                  <a:srgbClr val="000000"/>
                </a:solidFill>
              </a:rPr>
              <a:t>Presentation</a:t>
            </a:r>
          </a:p>
          <a:p>
            <a:pPr defTabSz="440695">
              <a:defRPr/>
            </a:pPr>
            <a:endParaRPr lang="en-US" altLang="en-US" dirty="0" smtClean="0">
              <a:solidFill>
                <a:srgbClr val="000000"/>
              </a:solidFill>
            </a:endParaRPr>
          </a:p>
          <a:p>
            <a:pPr marL="165261" indent="-165261" eaLnBrk="1" hangingPunct="1">
              <a:spcBef>
                <a:spcPct val="0"/>
              </a:spcBef>
              <a:buFont typeface="Arial"/>
              <a:buChar char="•"/>
              <a:defRPr/>
            </a:pPr>
            <a:r>
              <a:rPr lang="en-US" altLang="en-US" dirty="0" smtClean="0"/>
              <a:t>The final tool, “Preventing</a:t>
            </a:r>
            <a:r>
              <a:rPr lang="en-US" altLang="en-US" baseline="0" dirty="0" smtClean="0"/>
              <a:t> elder financial exploitation,”</a:t>
            </a:r>
            <a:r>
              <a:rPr lang="en-US" altLang="en-US" dirty="0" smtClean="0"/>
              <a:t> is about creating a culture that prevents exploiting elders’ finances.  This tool includes strategies for communities as well as families.</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69</a:t>
            </a:fld>
            <a:endParaRPr lang="en-US" altLang="en-US" dirty="0"/>
          </a:p>
        </p:txBody>
      </p:sp>
    </p:spTree>
    <p:extLst>
      <p:ext uri="{BB962C8B-B14F-4D97-AF65-F5344CB8AC3E}">
        <p14:creationId xmlns:p14="http://schemas.microsoft.com/office/powerpoint/2010/main" val="12086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r>
              <a:rPr lang="en-US" b="1" u="sng" dirty="0" smtClean="0">
                <a:solidFill>
                  <a:srgbClr val="000000"/>
                </a:solidFill>
                <a:latin typeface="Calibri" charset="0"/>
                <a:ea typeface="MS PGothic" charset="0"/>
              </a:rPr>
              <a:t>ACTIVITY #2:  Focus on Native Communities</a:t>
            </a:r>
          </a:p>
          <a:p>
            <a:pPr eaLnBrk="1" hangingPunct="1">
              <a:spcBef>
                <a:spcPct val="0"/>
              </a:spcBef>
            </a:pPr>
            <a:r>
              <a:rPr lang="en-US" b="1" dirty="0" smtClean="0">
                <a:solidFill>
                  <a:srgbClr val="000000"/>
                </a:solidFill>
                <a:latin typeface="Calibri" charset="0"/>
                <a:ea typeface="MS PGothic" charset="0"/>
              </a:rPr>
              <a:t>Estimated Time: 30</a:t>
            </a:r>
            <a:r>
              <a:rPr lang="en-US" b="1" baseline="0" dirty="0" smtClean="0">
                <a:solidFill>
                  <a:srgbClr val="000000"/>
                </a:solidFill>
                <a:latin typeface="Calibri" charset="0"/>
                <a:ea typeface="MS PGothic" charset="0"/>
              </a:rPr>
              <a:t> - 45</a:t>
            </a:r>
            <a:r>
              <a:rPr lang="en-US" b="1" dirty="0" smtClean="0">
                <a:solidFill>
                  <a:srgbClr val="000000"/>
                </a:solidFill>
                <a:latin typeface="Calibri" charset="0"/>
                <a:ea typeface="MS PGothic" charset="0"/>
              </a:rPr>
              <a:t> Minutes</a:t>
            </a:r>
          </a:p>
          <a:p>
            <a:pPr eaLnBrk="1" hangingPunct="1">
              <a:spcBef>
                <a:spcPct val="0"/>
              </a:spcBef>
            </a:pPr>
            <a:r>
              <a:rPr lang="en-US" b="1" dirty="0" smtClean="0">
                <a:solidFill>
                  <a:srgbClr val="000000"/>
                </a:solidFill>
                <a:latin typeface="Calibri" charset="0"/>
                <a:ea typeface="MS PGothic" charset="0"/>
              </a:rPr>
              <a:t>Methodology: Presentation / Table-based</a:t>
            </a:r>
            <a:r>
              <a:rPr lang="en-US" b="1" baseline="0" dirty="0" smtClean="0">
                <a:solidFill>
                  <a:srgbClr val="000000"/>
                </a:solidFill>
                <a:latin typeface="Calibri" charset="0"/>
                <a:ea typeface="MS PGothic" charset="0"/>
              </a:rPr>
              <a:t> Discussion / Exercise in Pairs with Report Out</a:t>
            </a:r>
            <a:endParaRPr lang="en-US" b="1" dirty="0" smtClean="0">
              <a:solidFill>
                <a:srgbClr val="000000"/>
              </a:solidFill>
              <a:latin typeface="Calibri" charset="0"/>
              <a:ea typeface="MS PGothic" charset="0"/>
            </a:endParaRPr>
          </a:p>
          <a:p>
            <a:pPr eaLnBrk="1" hangingPunct="1">
              <a:spcBef>
                <a:spcPct val="0"/>
              </a:spcBef>
            </a:pPr>
            <a:r>
              <a:rPr lang="en-US" b="1" dirty="0" smtClean="0">
                <a:solidFill>
                  <a:srgbClr val="000000"/>
                </a:solidFill>
                <a:latin typeface="Calibri" charset="0"/>
                <a:ea typeface="MS PGothic" charset="0"/>
              </a:rPr>
              <a:t>Corresponding Sections: Introduction to </a:t>
            </a:r>
            <a:r>
              <a:rPr lang="en-US" b="1" i="1" dirty="0" smtClean="0">
                <a:solidFill>
                  <a:srgbClr val="000000"/>
                </a:solidFill>
                <a:latin typeface="Calibri" charset="0"/>
                <a:ea typeface="MS PGothic" charset="0"/>
              </a:rPr>
              <a:t>Your Money</a:t>
            </a:r>
            <a:r>
              <a:rPr lang="en-US" b="1" i="1" baseline="0" dirty="0" smtClean="0">
                <a:solidFill>
                  <a:srgbClr val="000000"/>
                </a:solidFill>
                <a:latin typeface="Calibri" charset="0"/>
                <a:ea typeface="MS PGothic" charset="0"/>
              </a:rPr>
              <a:t>, Your Goals: </a:t>
            </a:r>
            <a:r>
              <a:rPr lang="en-US" b="1" i="0" baseline="0" dirty="0" smtClean="0">
                <a:solidFill>
                  <a:srgbClr val="000000"/>
                </a:solidFill>
                <a:latin typeface="Calibri" charset="0"/>
                <a:ea typeface="MS PGothic" charset="0"/>
              </a:rPr>
              <a:t>Focus on Native Communities (page 5), Native Communities and financial empowerment (page 11) from Focus on Native Communities, and Using </a:t>
            </a:r>
            <a:r>
              <a:rPr lang="en-US" b="1" i="1" baseline="0" dirty="0" smtClean="0">
                <a:solidFill>
                  <a:srgbClr val="000000"/>
                </a:solidFill>
                <a:latin typeface="Calibri" charset="0"/>
                <a:ea typeface="MS PGothic" charset="0"/>
              </a:rPr>
              <a:t>Your Money, Your Goals </a:t>
            </a:r>
            <a:r>
              <a:rPr lang="en-US" b="1" i="0" baseline="0" dirty="0" smtClean="0">
                <a:solidFill>
                  <a:srgbClr val="000000"/>
                </a:solidFill>
                <a:latin typeface="Calibri" charset="0"/>
                <a:ea typeface="MS PGothic" charset="0"/>
              </a:rPr>
              <a:t>in Native Communities (page 19)</a:t>
            </a:r>
          </a:p>
          <a:p>
            <a:pPr eaLnBrk="1" hangingPunct="1">
              <a:spcBef>
                <a:spcPct val="0"/>
              </a:spcBef>
            </a:pPr>
            <a:r>
              <a:rPr lang="en-US" b="1" i="0" baseline="0" dirty="0" smtClean="0">
                <a:solidFill>
                  <a:srgbClr val="000000"/>
                </a:solidFill>
                <a:latin typeface="Calibri" charset="0"/>
                <a:ea typeface="MS PGothic" charset="0"/>
              </a:rPr>
              <a:t>May also be useful to refer to the table of contents of </a:t>
            </a:r>
            <a:r>
              <a:rPr lang="en-US" b="1" i="1" baseline="0" dirty="0" smtClean="0">
                <a:solidFill>
                  <a:srgbClr val="000000"/>
                </a:solidFill>
                <a:latin typeface="Calibri" charset="0"/>
                <a:ea typeface="MS PGothic" charset="0"/>
              </a:rPr>
              <a:t>Your Money, Your Goals</a:t>
            </a:r>
            <a:endParaRPr lang="en-US" b="1" i="1" dirty="0" smtClean="0">
              <a:solidFill>
                <a:srgbClr val="000000"/>
              </a:solidFill>
              <a:latin typeface="Calibri" charset="0"/>
              <a:ea typeface="MS PGothic" charset="0"/>
            </a:endParaRPr>
          </a:p>
          <a:p>
            <a:pPr>
              <a:defRPr/>
            </a:pPr>
            <a:endParaRPr lang="en-US" b="1" u="sng" dirty="0" smtClean="0">
              <a:solidFill>
                <a:srgbClr val="000000"/>
              </a:solidFill>
              <a:latin typeface="Calibri" charset="0"/>
              <a:ea typeface="MS PGothic" charset="0"/>
            </a:endParaRPr>
          </a:p>
          <a:p>
            <a:pPr>
              <a:defRPr/>
            </a:pPr>
            <a:endParaRPr lang="en-US" b="1" u="sng" dirty="0" smtClean="0">
              <a:solidFill>
                <a:srgbClr val="000000"/>
              </a:solidFill>
              <a:latin typeface="Calibri" charset="0"/>
              <a:ea typeface="MS PGothic" charset="0"/>
            </a:endParaRPr>
          </a:p>
          <a:p>
            <a:pPr>
              <a:defRPr/>
            </a:pPr>
            <a:r>
              <a:rPr lang="en-US" b="1" u="none" dirty="0" smtClean="0">
                <a:solidFill>
                  <a:srgbClr val="000000"/>
                </a:solidFill>
                <a:latin typeface="Calibri" charset="0"/>
                <a:ea typeface="MS PGothic" charset="0"/>
              </a:rPr>
              <a:t>Presentation</a:t>
            </a:r>
          </a:p>
          <a:p>
            <a:pPr>
              <a:defRPr/>
            </a:pPr>
            <a:endParaRPr lang="en-US" dirty="0" smtClean="0"/>
          </a:p>
          <a:p>
            <a:pPr marL="165261" indent="-165261">
              <a:buFont typeface="Arial"/>
              <a:buChar char="•"/>
              <a:defRPr/>
            </a:pPr>
            <a:r>
              <a:rPr lang="en-US" dirty="0" smtClean="0"/>
              <a:t>Explain that </a:t>
            </a:r>
            <a:r>
              <a:rPr lang="en-US" i="1" dirty="0" smtClean="0"/>
              <a:t>Your Money, Your Goals: Focus on Native Communities</a:t>
            </a:r>
            <a:r>
              <a:rPr lang="en-US" dirty="0" smtClean="0"/>
              <a:t>—contains additional information, tips, and tools based on the wisdom of tribal staff and organizations that serve Native Communities. Its goal is to meaningfully connect the content and tools in </a:t>
            </a:r>
            <a:r>
              <a:rPr lang="en-US" i="1" dirty="0" smtClean="0"/>
              <a:t>Your Money, Your Goals </a:t>
            </a:r>
            <a:r>
              <a:rPr lang="en-US" dirty="0" smtClean="0"/>
              <a:t>to the Native Communities in which you live and work. </a:t>
            </a:r>
          </a:p>
          <a:p>
            <a:pPr>
              <a:defRPr/>
            </a:pPr>
            <a:endParaRPr lang="en-US" dirty="0" smtClean="0"/>
          </a:p>
          <a:p>
            <a:pPr marL="165261" indent="-165261">
              <a:buFont typeface="Arial"/>
              <a:buChar char="•"/>
              <a:defRPr/>
            </a:pPr>
            <a:r>
              <a:rPr lang="en-US" dirty="0" smtClean="0"/>
              <a:t>Explain that in early 2016, representatives from the following tribes and organizations gathered to reflect on the experiences these leaders had in sharing the toolkit and on ways to share additional information that could assist other Native Communities in implementing </a:t>
            </a:r>
            <a:r>
              <a:rPr lang="en-US" i="1" dirty="0" smtClean="0"/>
              <a:t>Your Money, Your Goals</a:t>
            </a:r>
            <a:r>
              <a:rPr lang="en-US" dirty="0" smtClean="0"/>
              <a:t>: </a:t>
            </a:r>
          </a:p>
          <a:p>
            <a:pPr lvl="2">
              <a:buFont typeface="Arial"/>
              <a:buNone/>
              <a:defRPr/>
            </a:pPr>
            <a:r>
              <a:rPr lang="en-US" dirty="0" smtClean="0"/>
              <a:t>Citizen Potawatomi Nation</a:t>
            </a:r>
            <a:br>
              <a:rPr lang="en-US" dirty="0" smtClean="0"/>
            </a:br>
            <a:r>
              <a:rPr lang="en-US" dirty="0" smtClean="0"/>
              <a:t>Chippewa Cree Tribe</a:t>
            </a:r>
            <a:br>
              <a:rPr lang="en-US" dirty="0" smtClean="0"/>
            </a:br>
            <a:r>
              <a:rPr lang="en-US" dirty="0" smtClean="0"/>
              <a:t>Confederated Tribes of the Colville reservation</a:t>
            </a:r>
            <a:br>
              <a:rPr lang="en-US" dirty="0" smtClean="0"/>
            </a:br>
            <a:r>
              <a:rPr lang="en-US" dirty="0" smtClean="0"/>
              <a:t>Sault Ste. Marie Tribe of Chippewa Indians</a:t>
            </a:r>
            <a:br>
              <a:rPr lang="en-US" dirty="0" smtClean="0"/>
            </a:br>
            <a:r>
              <a:rPr lang="en-US" dirty="0" smtClean="0"/>
              <a:t>Seminole Tribe of Florida</a:t>
            </a:r>
            <a:br>
              <a:rPr lang="en-US" dirty="0" smtClean="0"/>
            </a:br>
            <a:r>
              <a:rPr lang="en-US" dirty="0" smtClean="0"/>
              <a:t>Office of the Special Trustee</a:t>
            </a:r>
          </a:p>
          <a:p>
            <a:pPr lvl="2">
              <a:buFont typeface="Arial"/>
              <a:buNone/>
              <a:defRPr/>
            </a:pPr>
            <a:r>
              <a:rPr lang="en-US" dirty="0" smtClean="0"/>
              <a:t>The American Indian Center at the University of North Carolina at Chapel Hill </a:t>
            </a:r>
          </a:p>
          <a:p>
            <a:pPr>
              <a:buFont typeface="Arial"/>
              <a:buNone/>
              <a:defRPr/>
            </a:pPr>
            <a:endParaRPr lang="en-US" dirty="0" smtClean="0"/>
          </a:p>
          <a:p>
            <a:pPr marL="165261" indent="-165261">
              <a:buFont typeface="Arial"/>
              <a:buChar char="•"/>
              <a:defRPr/>
            </a:pPr>
            <a:r>
              <a:rPr lang="en-US" dirty="0" smtClean="0"/>
              <a:t>Review the general contents using the table of contents.</a:t>
            </a:r>
          </a:p>
          <a:p>
            <a:pPr>
              <a:defRPr/>
            </a:pPr>
            <a:endParaRPr lang="en-US" dirty="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Georgia" charset="0"/>
                <a:ea typeface="MS PGothic" charset="0"/>
                <a:cs typeface="MS PGothic" charset="0"/>
              </a:defRPr>
            </a:lvl1pPr>
            <a:lvl2pPr marL="716130" indent="-275434">
              <a:defRPr sz="2300">
                <a:solidFill>
                  <a:schemeClr val="tx1"/>
                </a:solidFill>
                <a:latin typeface="Georgia" charset="0"/>
                <a:ea typeface="MS PGothic" charset="0"/>
                <a:cs typeface="MS PGothic" charset="0"/>
              </a:defRPr>
            </a:lvl2pPr>
            <a:lvl3pPr marL="1101738" indent="-220348">
              <a:defRPr sz="2300">
                <a:solidFill>
                  <a:schemeClr val="tx1"/>
                </a:solidFill>
                <a:latin typeface="Georgia" charset="0"/>
                <a:ea typeface="MS PGothic" charset="0"/>
                <a:cs typeface="MS PGothic" charset="0"/>
              </a:defRPr>
            </a:lvl3pPr>
            <a:lvl4pPr marL="1542433" indent="-220348">
              <a:defRPr sz="2300">
                <a:solidFill>
                  <a:schemeClr val="tx1"/>
                </a:solidFill>
                <a:latin typeface="Georgia" charset="0"/>
                <a:ea typeface="MS PGothic" charset="0"/>
                <a:cs typeface="MS PGothic" charset="0"/>
              </a:defRPr>
            </a:lvl4pPr>
            <a:lvl5pPr marL="1983128" indent="-220348">
              <a:defRPr sz="2300">
                <a:solidFill>
                  <a:schemeClr val="tx1"/>
                </a:solidFill>
                <a:latin typeface="Georgia" charset="0"/>
                <a:ea typeface="MS PGothic" charset="0"/>
                <a:cs typeface="MS PGothic" charset="0"/>
              </a:defRPr>
            </a:lvl5pPr>
            <a:lvl6pPr marL="2423823" indent="-220348" eaLnBrk="0" fontAlgn="base" hangingPunct="0">
              <a:spcBef>
                <a:spcPct val="0"/>
              </a:spcBef>
              <a:spcAft>
                <a:spcPct val="0"/>
              </a:spcAft>
              <a:defRPr sz="2300">
                <a:solidFill>
                  <a:schemeClr val="tx1"/>
                </a:solidFill>
                <a:latin typeface="Georgia" charset="0"/>
                <a:ea typeface="MS PGothic" charset="0"/>
                <a:cs typeface="MS PGothic" charset="0"/>
              </a:defRPr>
            </a:lvl6pPr>
            <a:lvl7pPr marL="2864518" indent="-220348" eaLnBrk="0" fontAlgn="base" hangingPunct="0">
              <a:spcBef>
                <a:spcPct val="0"/>
              </a:spcBef>
              <a:spcAft>
                <a:spcPct val="0"/>
              </a:spcAft>
              <a:defRPr sz="2300">
                <a:solidFill>
                  <a:schemeClr val="tx1"/>
                </a:solidFill>
                <a:latin typeface="Georgia" charset="0"/>
                <a:ea typeface="MS PGothic" charset="0"/>
                <a:cs typeface="MS PGothic" charset="0"/>
              </a:defRPr>
            </a:lvl7pPr>
            <a:lvl8pPr marL="3305213" indent="-220348" eaLnBrk="0" fontAlgn="base" hangingPunct="0">
              <a:spcBef>
                <a:spcPct val="0"/>
              </a:spcBef>
              <a:spcAft>
                <a:spcPct val="0"/>
              </a:spcAft>
              <a:defRPr sz="2300">
                <a:solidFill>
                  <a:schemeClr val="tx1"/>
                </a:solidFill>
                <a:latin typeface="Georgia" charset="0"/>
                <a:ea typeface="MS PGothic" charset="0"/>
                <a:cs typeface="MS PGothic" charset="0"/>
              </a:defRPr>
            </a:lvl8pPr>
            <a:lvl9pPr marL="3745908" indent="-220348" eaLnBrk="0" fontAlgn="base" hangingPunct="0">
              <a:spcBef>
                <a:spcPct val="0"/>
              </a:spcBef>
              <a:spcAft>
                <a:spcPct val="0"/>
              </a:spcAft>
              <a:defRPr sz="2300">
                <a:solidFill>
                  <a:schemeClr val="tx1"/>
                </a:solidFill>
                <a:latin typeface="Georgia" charset="0"/>
                <a:ea typeface="MS PGothic" charset="0"/>
                <a:cs typeface="MS PGothic" charset="0"/>
              </a:defRPr>
            </a:lvl9pPr>
          </a:lstStyle>
          <a:p>
            <a:fld id="{26F7CDF0-BC9E-7B42-B53B-D8F078D9FBD1}" type="slidenum">
              <a:rPr lang="en-US" sz="1200">
                <a:latin typeface="Calibri" charset="0"/>
              </a:rPr>
              <a:pPr/>
              <a:t>7</a:t>
            </a:fld>
            <a:endParaRPr lang="en-US" sz="1200" dirty="0">
              <a:latin typeface="Calibri" charset="0"/>
            </a:endParaRPr>
          </a:p>
        </p:txBody>
      </p:sp>
    </p:spTree>
    <p:extLst>
      <p:ext uri="{BB962C8B-B14F-4D97-AF65-F5344CB8AC3E}">
        <p14:creationId xmlns:p14="http://schemas.microsoft.com/office/powerpoint/2010/main" val="20022482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827"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F22173B-B19F-4289-8225-3B71106E168E}" type="slidenum">
              <a:rPr lang="en-US" altLang="en-US" smtClean="0">
                <a:latin typeface="Calibri" panose="020F0502020204030204" pitchFamily="34" charset="0"/>
              </a:rPr>
              <a:pPr/>
              <a:t>70</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21761179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4" name="Notes Placeholder 2"/>
          <p:cNvSpPr>
            <a:spLocks noGrp="1"/>
          </p:cNvSpPr>
          <p:nvPr>
            <p:ph type="body" idx="1"/>
          </p:nvPr>
        </p:nvSpPr>
        <p:spPr bwMode="auto">
          <a:extLst/>
        </p:spPr>
        <p:txBody>
          <a:bodyPr wrap="square" numCol="1" anchor="t" anchorCtr="0" compatLnSpc="1">
            <a:prstTxWarp prst="textNoShape">
              <a:avLst/>
            </a:prstTxWarp>
          </a:bodyPr>
          <a:lstStyle/>
          <a:p>
            <a:pPr defTabSz="440695" eaLnBrk="1" fontAlgn="auto" hangingPunct="1">
              <a:spcBef>
                <a:spcPts val="0"/>
              </a:spcBef>
              <a:spcAft>
                <a:spcPts val="0"/>
              </a:spcAft>
              <a:defRPr/>
            </a:pPr>
            <a:r>
              <a:rPr lang="en-US" b="1" u="sng" dirty="0" smtClean="0"/>
              <a:t>Activity</a:t>
            </a:r>
            <a:r>
              <a:rPr lang="en-US" b="1" u="sng" baseline="0" dirty="0" smtClean="0"/>
              <a:t> #5:  Closing</a:t>
            </a:r>
          </a:p>
          <a:p>
            <a:pPr eaLnBrk="1" hangingPunct="1">
              <a:spcBef>
                <a:spcPct val="0"/>
              </a:spcBef>
            </a:pPr>
            <a:r>
              <a:rPr lang="en-US" b="1" dirty="0" smtClean="0">
                <a:solidFill>
                  <a:srgbClr val="000000"/>
                </a:solidFill>
                <a:latin typeface="Calibri" charset="0"/>
                <a:ea typeface="MS PGothic" charset="0"/>
              </a:rPr>
              <a:t>Estimated Time: 10 Minutes</a:t>
            </a:r>
          </a:p>
          <a:p>
            <a:pPr eaLnBrk="1" hangingPunct="1">
              <a:spcBef>
                <a:spcPct val="0"/>
              </a:spcBef>
            </a:pPr>
            <a:r>
              <a:rPr lang="en-US" b="1" dirty="0" smtClean="0">
                <a:solidFill>
                  <a:srgbClr val="000000"/>
                </a:solidFill>
                <a:latin typeface="Calibri" charset="0"/>
                <a:ea typeface="MS PGothic" charset="0"/>
              </a:rPr>
              <a:t>Methodology: Various methodology</a:t>
            </a:r>
          </a:p>
          <a:p>
            <a:pPr eaLnBrk="1" hangingPunct="1">
              <a:spcBef>
                <a:spcPct val="0"/>
              </a:spcBef>
            </a:pPr>
            <a:r>
              <a:rPr lang="en-US" b="1" dirty="0" smtClean="0">
                <a:solidFill>
                  <a:srgbClr val="000000"/>
                </a:solidFill>
                <a:latin typeface="Calibri" charset="0"/>
                <a:ea typeface="MS PGothic" charset="0"/>
              </a:rPr>
              <a:t>Corresponding Sections: Content</a:t>
            </a:r>
            <a:r>
              <a:rPr lang="en-US" b="1" baseline="0" dirty="0" smtClean="0">
                <a:solidFill>
                  <a:srgbClr val="000000"/>
                </a:solidFill>
                <a:latin typeface="Calibri" charset="0"/>
                <a:ea typeface="MS PGothic" charset="0"/>
              </a:rPr>
              <a:t> Module of Focus on Native Communities starting on page 71</a:t>
            </a:r>
            <a:endParaRPr lang="en-US" b="1" i="1" dirty="0" smtClean="0">
              <a:solidFill>
                <a:srgbClr val="000000"/>
              </a:solidFill>
              <a:latin typeface="Calibri" charset="0"/>
              <a:ea typeface="MS PGothic" charset="0"/>
            </a:endParaRPr>
          </a:p>
          <a:p>
            <a:pPr defTabSz="440695" eaLnBrk="1" fontAlgn="auto" hangingPunct="1">
              <a:spcBef>
                <a:spcPts val="0"/>
              </a:spcBef>
              <a:spcAft>
                <a:spcPts val="0"/>
              </a:spcAft>
              <a:defRPr/>
            </a:pPr>
            <a:endParaRPr lang="en-US" b="0" u="sng" baseline="0" dirty="0" smtClean="0"/>
          </a:p>
          <a:p>
            <a:r>
              <a:rPr lang="en-US" b="1" dirty="0" smtClean="0"/>
              <a:t>Presentation</a:t>
            </a:r>
          </a:p>
          <a:p>
            <a:endParaRPr lang="en-US" dirty="0" smtClean="0"/>
          </a:p>
          <a:p>
            <a:pPr marL="165261" indent="-165261">
              <a:buFont typeface="Arial"/>
              <a:buChar char="•"/>
            </a:pPr>
            <a:r>
              <a:rPr lang="en-US" dirty="0" smtClean="0"/>
              <a:t>Review how</a:t>
            </a:r>
            <a:r>
              <a:rPr lang="en-US" baseline="0" dirty="0" smtClean="0"/>
              <a:t> to get </a:t>
            </a:r>
            <a:r>
              <a:rPr lang="en-US" i="1" baseline="0" dirty="0" smtClean="0"/>
              <a:t>Focus on Native Communities </a:t>
            </a:r>
            <a:r>
              <a:rPr lang="en-US" baseline="0" dirty="0" smtClean="0"/>
              <a:t>and how to stay informed about </a:t>
            </a:r>
            <a:r>
              <a:rPr lang="en-US" i="1" baseline="0" dirty="0" smtClean="0"/>
              <a:t>Your Money, Your Goals</a:t>
            </a:r>
            <a:r>
              <a:rPr lang="en-US" baseline="0" dirty="0" smtClean="0"/>
              <a:t>.</a:t>
            </a:r>
            <a:endParaRPr lang="en-US" dirty="0"/>
          </a:p>
        </p:txBody>
      </p:sp>
      <p:sp>
        <p:nvSpPr>
          <p:cNvPr id="477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716130" indent="-275434">
              <a:defRPr>
                <a:solidFill>
                  <a:schemeClr val="tx1"/>
                </a:solidFill>
                <a:latin typeface="Georgia" panose="02040502050405020303" pitchFamily="18" charset="0"/>
                <a:ea typeface="MS PGothic" panose="020B0600070205080204" pitchFamily="34" charset="-128"/>
              </a:defRPr>
            </a:lvl2pPr>
            <a:lvl3pPr marL="1101738" indent="-220348">
              <a:defRPr>
                <a:solidFill>
                  <a:schemeClr val="tx1"/>
                </a:solidFill>
                <a:latin typeface="Georgia" panose="02040502050405020303" pitchFamily="18" charset="0"/>
                <a:ea typeface="MS PGothic" panose="020B0600070205080204" pitchFamily="34" charset="-128"/>
              </a:defRPr>
            </a:lvl3pPr>
            <a:lvl4pPr marL="1542433" indent="-220348">
              <a:defRPr>
                <a:solidFill>
                  <a:schemeClr val="tx1"/>
                </a:solidFill>
                <a:latin typeface="Georgia" panose="02040502050405020303" pitchFamily="18" charset="0"/>
                <a:ea typeface="MS PGothic" panose="020B0600070205080204" pitchFamily="34" charset="-128"/>
              </a:defRPr>
            </a:lvl4pPr>
            <a:lvl5pPr marL="1983128" indent="-220348">
              <a:defRPr>
                <a:solidFill>
                  <a:schemeClr val="tx1"/>
                </a:solidFill>
                <a:latin typeface="Georgia" panose="02040502050405020303" pitchFamily="18" charset="0"/>
                <a:ea typeface="MS PGothic" panose="020B0600070205080204" pitchFamily="34" charset="-128"/>
              </a:defRPr>
            </a:lvl5pPr>
            <a:lvl6pPr marL="242382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86451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305213"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745908" indent="-220348" defTabSz="440695"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4699836B-67F9-4F44-8BB6-29B7C629BCB8}" type="slidenum">
              <a:rPr lang="en-US" altLang="en-US">
                <a:latin typeface="Calibri" panose="020F0502020204030204" pitchFamily="34" charset="0"/>
              </a:rPr>
              <a:pPr/>
              <a:t>71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2344945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eaLnBrk="1" fontAlgn="auto" hangingPunct="1">
              <a:spcBef>
                <a:spcPts val="0"/>
              </a:spcBef>
              <a:spcAft>
                <a:spcPts val="0"/>
              </a:spcAft>
              <a:defRPr/>
            </a:pPr>
            <a:r>
              <a:rPr lang="en-US" b="1" u="sng" dirty="0" smtClean="0"/>
              <a:t>Activity</a:t>
            </a:r>
            <a:r>
              <a:rPr lang="en-US" b="1" u="sng" baseline="0" dirty="0" smtClean="0"/>
              <a:t> #5:  Closing CONTINUED</a:t>
            </a:r>
          </a:p>
          <a:p>
            <a:endParaRPr lang="en-US" dirty="0" smtClean="0"/>
          </a:p>
          <a:p>
            <a:r>
              <a:rPr lang="en-US" b="1" dirty="0" smtClean="0"/>
              <a:t>Closing</a:t>
            </a:r>
            <a:r>
              <a:rPr lang="en-US" b="1" baseline="0" dirty="0" smtClean="0"/>
              <a:t> Circle—Talking Stick</a:t>
            </a:r>
          </a:p>
          <a:p>
            <a:endParaRPr lang="en-US" baseline="0" dirty="0" smtClean="0"/>
          </a:p>
          <a:p>
            <a:r>
              <a:rPr lang="en-US" b="1" i="1" baseline="0" dirty="0" smtClean="0"/>
              <a:t>Note—You will need a talking stick or something to stand in for a talking stick for this activity.</a:t>
            </a:r>
          </a:p>
          <a:p>
            <a:pPr marL="165261" indent="-165261">
              <a:buFont typeface="Arial"/>
              <a:buChar char="•"/>
            </a:pPr>
            <a:endParaRPr lang="en-US" baseline="0" dirty="0" smtClean="0"/>
          </a:p>
          <a:p>
            <a:pPr marL="165261" indent="-165261">
              <a:buFont typeface="Arial"/>
              <a:buChar char="•"/>
            </a:pPr>
            <a:r>
              <a:rPr lang="en-US" baseline="0" dirty="0" smtClean="0"/>
              <a:t>Ask participants to get into a circle.  If the group is too large, they can stay seated.</a:t>
            </a:r>
          </a:p>
          <a:p>
            <a:pPr marL="165261" indent="-165261">
              <a:buFont typeface="Arial"/>
              <a:buChar char="•"/>
            </a:pPr>
            <a:r>
              <a:rPr lang="en-US" baseline="0" dirty="0" smtClean="0"/>
              <a:t>Invite each person to share:</a:t>
            </a:r>
          </a:p>
          <a:p>
            <a:pPr marL="165261" indent="-165261">
              <a:buFont typeface="Arial"/>
              <a:buChar char="•"/>
            </a:pPr>
            <a:r>
              <a:rPr lang="en-US" baseline="0" dirty="0" smtClean="0"/>
              <a:t>How they intent to use this information in their community.</a:t>
            </a:r>
          </a:p>
          <a:p>
            <a:pPr marL="165261" indent="-165261">
              <a:buFont typeface="Arial"/>
              <a:buChar char="•"/>
            </a:pPr>
            <a:r>
              <a:rPr lang="en-US" baseline="0" dirty="0" smtClean="0"/>
              <a:t>OR</a:t>
            </a:r>
          </a:p>
          <a:p>
            <a:pPr marL="165261" indent="-165261">
              <a:buFont typeface="Arial"/>
              <a:buChar char="•"/>
            </a:pPr>
            <a:r>
              <a:rPr lang="en-US" baseline="0" dirty="0" smtClean="0"/>
              <a:t>They most important thing they are taking away from the training.</a:t>
            </a:r>
          </a:p>
          <a:p>
            <a:pPr marL="165261" indent="-165261">
              <a:buFont typeface="Arial"/>
              <a:buChar char="•"/>
            </a:pPr>
            <a:endParaRPr lang="en-US" baseline="0" dirty="0" smtClean="0"/>
          </a:p>
          <a:p>
            <a:pPr marL="165261" indent="-165261">
              <a:buFont typeface="Arial"/>
              <a:buChar char="•"/>
            </a:pPr>
            <a:r>
              <a:rPr lang="en-US" baseline="0" dirty="0" smtClean="0"/>
              <a:t>Note—You can make up your own closing statements for participants to respond to.</a:t>
            </a:r>
          </a:p>
          <a:p>
            <a:pPr marL="165261" indent="-165261">
              <a:buFont typeface="Arial"/>
              <a:buChar char="•"/>
            </a:pPr>
            <a:endParaRPr lang="en-US" baseline="0" dirty="0" smtClean="0"/>
          </a:p>
          <a:p>
            <a:pPr marL="165261" indent="-165261">
              <a:buFont typeface="Arial"/>
              <a:buChar char="•"/>
            </a:pPr>
            <a:r>
              <a:rPr lang="en-US" baseline="0" dirty="0" smtClean="0"/>
              <a:t>Each person shares when they have the stick passed to them.</a:t>
            </a:r>
          </a:p>
          <a:p>
            <a:pPr marL="165261" indent="-165261">
              <a:buFont typeface="Arial"/>
              <a:buChar char="•"/>
            </a:pPr>
            <a:r>
              <a:rPr lang="en-US" baseline="0" dirty="0" smtClean="0"/>
              <a:t>Be sure to remind people that they are welcome to pass—not say anything.</a:t>
            </a:r>
          </a:p>
          <a:p>
            <a:pPr marL="165261" indent="-165261">
              <a:buFont typeface="Arial"/>
              <a:buChar char="•"/>
            </a:pPr>
            <a:endParaRPr lang="en-US" baseline="0" dirty="0" smtClean="0"/>
          </a:p>
          <a:p>
            <a:pPr marL="165261" indent="-165261">
              <a:buFont typeface="Arial"/>
              <a:buChar char="•"/>
            </a:pPr>
            <a:r>
              <a:rPr lang="en-US" baseline="0" dirty="0" smtClean="0"/>
              <a:t>Thank participants for their contributions</a:t>
            </a:r>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72</a:t>
            </a:fld>
            <a:endParaRPr lang="en-US" altLang="en-US" dirty="0"/>
          </a:p>
        </p:txBody>
      </p:sp>
    </p:spTree>
    <p:extLst>
      <p:ext uri="{BB962C8B-B14F-4D97-AF65-F5344CB8AC3E}">
        <p14:creationId xmlns:p14="http://schemas.microsoft.com/office/powerpoint/2010/main" val="25073389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b="1" u="sng" dirty="0" smtClean="0"/>
              <a:t>Activity</a:t>
            </a:r>
            <a:r>
              <a:rPr lang="en-US" b="1" u="sng" baseline="0" dirty="0" smtClean="0"/>
              <a:t> #5:  Closing CONTINUED</a:t>
            </a:r>
          </a:p>
          <a:p>
            <a:endParaRPr lang="en-US" dirty="0"/>
          </a:p>
        </p:txBody>
      </p:sp>
      <p:sp>
        <p:nvSpPr>
          <p:cNvPr id="4" name="Slide Number Placeholder 3"/>
          <p:cNvSpPr>
            <a:spLocks noGrp="1"/>
          </p:cNvSpPr>
          <p:nvPr>
            <p:ph type="sldNum" sz="quarter" idx="10"/>
          </p:nvPr>
        </p:nvSpPr>
        <p:spPr/>
        <p:txBody>
          <a:bodyPr/>
          <a:lstStyle/>
          <a:p>
            <a:pPr>
              <a:defRPr/>
            </a:pPr>
            <a:fld id="{325951C1-3578-40DC-8B41-A290565906F9}" type="slidenum">
              <a:rPr lang="en-US" altLang="en-US" smtClean="0"/>
              <a:pPr>
                <a:defRPr/>
              </a:pPr>
              <a:t>73</a:t>
            </a:fld>
            <a:endParaRPr lang="en-US" altLang="en-US" dirty="0"/>
          </a:p>
        </p:txBody>
      </p:sp>
    </p:spTree>
    <p:extLst>
      <p:ext uri="{BB962C8B-B14F-4D97-AF65-F5344CB8AC3E}">
        <p14:creationId xmlns:p14="http://schemas.microsoft.com/office/powerpoint/2010/main" val="108753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b="1" u="none" dirty="0" smtClean="0">
                <a:solidFill>
                  <a:srgbClr val="000000"/>
                </a:solidFill>
                <a:latin typeface="Calibri" charset="0"/>
                <a:ea typeface="MS PGothic" charset="0"/>
              </a:rPr>
              <a:t>Presentation</a:t>
            </a:r>
          </a:p>
          <a:p>
            <a:pPr marL="159295" indent="-159295" defTabSz="424786" eaLnBrk="1" fontAlgn="auto" hangingPunct="1">
              <a:spcBef>
                <a:spcPts val="0"/>
              </a:spcBef>
              <a:spcAft>
                <a:spcPts val="0"/>
              </a:spcAft>
              <a:buFont typeface="Arial"/>
              <a:buChar char="•"/>
              <a:defRPr/>
            </a:pPr>
            <a:endParaRPr lang="en-US" b="1" dirty="0" smtClean="0"/>
          </a:p>
          <a:p>
            <a:pPr marL="165261" indent="-165261" defTabSz="424786" eaLnBrk="1" fontAlgn="auto" hangingPunct="1">
              <a:spcBef>
                <a:spcPts val="0"/>
              </a:spcBef>
              <a:spcAft>
                <a:spcPts val="0"/>
              </a:spcAft>
              <a:buFont typeface="Arial"/>
              <a:buChar char="•"/>
              <a:defRPr/>
            </a:pPr>
            <a:r>
              <a:rPr lang="en-US" b="0" dirty="0" smtClean="0"/>
              <a:t>Explain</a:t>
            </a:r>
            <a:r>
              <a:rPr lang="en-US" b="0" baseline="0" dirty="0" smtClean="0"/>
              <a:t> that Focus on Native Communities was designed to be use in conjunction with </a:t>
            </a:r>
            <a:r>
              <a:rPr lang="en-US" b="0" i="1" baseline="0" dirty="0" smtClean="0"/>
              <a:t>Your Money, Your Goals </a:t>
            </a:r>
            <a:r>
              <a:rPr lang="en-US" b="0" baseline="0" dirty="0" smtClean="0"/>
              <a:t>Toolkit and other resources.</a:t>
            </a:r>
          </a:p>
          <a:p>
            <a:pPr marL="165261" indent="-165261" defTabSz="424786" eaLnBrk="1" fontAlgn="auto" hangingPunct="1">
              <a:spcBef>
                <a:spcPts val="0"/>
              </a:spcBef>
              <a:spcAft>
                <a:spcPts val="0"/>
              </a:spcAft>
              <a:buFont typeface="Arial"/>
              <a:buChar char="•"/>
              <a:defRPr/>
            </a:pPr>
            <a:r>
              <a:rPr lang="en-US" b="0" baseline="0" dirty="0" smtClean="0"/>
              <a:t>Explain that a</a:t>
            </a:r>
            <a:r>
              <a:rPr lang="en-US" b="0" dirty="0" smtClean="0"/>
              <a:t>ll </a:t>
            </a:r>
            <a:r>
              <a:rPr lang="en-US" b="0" dirty="0"/>
              <a:t>materials are available for download online, free-of-charge.</a:t>
            </a:r>
          </a:p>
          <a:p>
            <a:pPr marL="165261" indent="-165261" defTabSz="424786" eaLnBrk="1" fontAlgn="auto" hangingPunct="1">
              <a:spcBef>
                <a:spcPts val="0"/>
              </a:spcBef>
              <a:spcAft>
                <a:spcPts val="0"/>
              </a:spcAft>
              <a:buFont typeface="Arial"/>
              <a:buChar char="•"/>
              <a:defRPr/>
            </a:pPr>
            <a:r>
              <a:rPr lang="en-US" b="0" dirty="0" smtClean="0"/>
              <a:t>Explain that all materials </a:t>
            </a:r>
            <a:r>
              <a:rPr lang="en-US" b="0" dirty="0"/>
              <a:t>are not copyrighted.</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8</a:t>
            </a:fld>
            <a:endParaRPr lang="en-US" dirty="0"/>
          </a:p>
        </p:txBody>
      </p:sp>
    </p:spTree>
    <p:extLst>
      <p:ext uri="{BB962C8B-B14F-4D97-AF65-F5344CB8AC3E}">
        <p14:creationId xmlns:p14="http://schemas.microsoft.com/office/powerpoint/2010/main" val="416322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extLst/>
        </p:spPr>
        <p:txBody>
          <a:bodyPr wrap="square" numCol="1" anchor="t" anchorCtr="0" compatLnSpc="1">
            <a:prstTxWarp prst="textNoShape">
              <a:avLst/>
            </a:prstTxWarp>
          </a:bodyPr>
          <a:lstStyle/>
          <a:p>
            <a:pPr defTabSz="424786" eaLnBrk="1" fontAlgn="auto" hangingPunct="1">
              <a:spcBef>
                <a:spcPts val="0"/>
              </a:spcBef>
              <a:spcAft>
                <a:spcPts val="0"/>
              </a:spcAft>
              <a:defRPr/>
            </a:pPr>
            <a:r>
              <a:rPr lang="en-US" b="1" u="sng" dirty="0" smtClean="0">
                <a:solidFill>
                  <a:srgbClr val="000000"/>
                </a:solidFill>
                <a:latin typeface="Calibri" charset="0"/>
                <a:ea typeface="MS PGothic" charset="0"/>
              </a:rPr>
              <a:t>ACTIVITY #2:  Focus on Native Communities CONTINUED</a:t>
            </a:r>
          </a:p>
          <a:p>
            <a:pPr defTabSz="424786" eaLnBrk="1" fontAlgn="auto" hangingPunct="1">
              <a:spcBef>
                <a:spcPts val="0"/>
              </a:spcBef>
              <a:spcAft>
                <a:spcPts val="0"/>
              </a:spcAft>
              <a:defRPr/>
            </a:pPr>
            <a:endParaRPr lang="en-US" b="1" u="sng" dirty="0" smtClean="0">
              <a:solidFill>
                <a:srgbClr val="000000"/>
              </a:solidFill>
              <a:latin typeface="Calibri" charset="0"/>
              <a:ea typeface="MS PGothic" charset="0"/>
            </a:endParaRPr>
          </a:p>
          <a:p>
            <a:pPr defTabSz="424786" eaLnBrk="1" fontAlgn="auto" hangingPunct="1">
              <a:spcBef>
                <a:spcPts val="0"/>
              </a:spcBef>
              <a:spcAft>
                <a:spcPts val="0"/>
              </a:spcAft>
              <a:defRPr/>
            </a:pPr>
            <a:r>
              <a:rPr lang="en-US" b="1" u="none" dirty="0" smtClean="0">
                <a:solidFill>
                  <a:srgbClr val="000000"/>
                </a:solidFill>
                <a:latin typeface="Calibri" charset="0"/>
                <a:ea typeface="MS PGothic" charset="0"/>
              </a:rPr>
              <a:t>Presentation</a:t>
            </a:r>
          </a:p>
          <a:p>
            <a:pPr defTabSz="424786" eaLnBrk="1" fontAlgn="auto" hangingPunct="1">
              <a:spcBef>
                <a:spcPts val="0"/>
              </a:spcBef>
              <a:spcAft>
                <a:spcPts val="0"/>
              </a:spcAft>
              <a:defRPr/>
            </a:pPr>
            <a:endParaRPr lang="en-US" b="1" i="1" dirty="0" smtClean="0"/>
          </a:p>
          <a:p>
            <a:pPr marL="159295" indent="-159295" defTabSz="424786" eaLnBrk="1" fontAlgn="auto" hangingPunct="1">
              <a:spcBef>
                <a:spcPts val="0"/>
              </a:spcBef>
              <a:spcAft>
                <a:spcPts val="0"/>
              </a:spcAft>
              <a:buFont typeface="Arial"/>
              <a:buChar char="•"/>
              <a:defRPr/>
            </a:pPr>
            <a:r>
              <a:rPr lang="en-US" b="0" i="0" dirty="0" smtClean="0"/>
              <a:t>Explain that </a:t>
            </a:r>
            <a:r>
              <a:rPr lang="en-US" b="0" i="1" dirty="0" smtClean="0"/>
              <a:t>Your </a:t>
            </a:r>
            <a:r>
              <a:rPr lang="en-US" b="0" i="1" dirty="0"/>
              <a:t>Money, Your Goals </a:t>
            </a:r>
            <a:r>
              <a:rPr lang="en-US" b="0" dirty="0"/>
              <a:t>is a financial empowerment toolkit consisting of </a:t>
            </a:r>
            <a:r>
              <a:rPr lang="en-US" b="0" dirty="0" smtClean="0"/>
              <a:t>modules staff and volunteers can</a:t>
            </a:r>
            <a:r>
              <a:rPr lang="en-US" b="0" baseline="0" dirty="0" smtClean="0"/>
              <a:t> </a:t>
            </a:r>
            <a:r>
              <a:rPr lang="en-US" b="0" dirty="0" smtClean="0"/>
              <a:t>integrate </a:t>
            </a:r>
            <a:r>
              <a:rPr lang="en-US" b="0" dirty="0"/>
              <a:t>into the work they do each day with their clients. </a:t>
            </a:r>
          </a:p>
          <a:p>
            <a:pPr marL="159295" indent="-159295" defTabSz="424786" eaLnBrk="1" fontAlgn="auto" hangingPunct="1">
              <a:spcBef>
                <a:spcPts val="0"/>
              </a:spcBef>
              <a:spcAft>
                <a:spcPts val="0"/>
              </a:spcAft>
              <a:buFont typeface="Arial"/>
              <a:buChar char="•"/>
              <a:defRPr/>
            </a:pPr>
            <a:r>
              <a:rPr lang="en-US" b="0" dirty="0" smtClean="0"/>
              <a:t>Explain that</a:t>
            </a:r>
            <a:r>
              <a:rPr lang="en-US" b="0" baseline="0" dirty="0" smtClean="0"/>
              <a:t> m</a:t>
            </a:r>
            <a:r>
              <a:rPr lang="en-US" b="0" dirty="0" smtClean="0"/>
              <a:t>odules </a:t>
            </a:r>
            <a:r>
              <a:rPr lang="en-US" b="0" dirty="0"/>
              <a:t>function independently of one another, can be used in any combination, and are appropriate for a wide variety of client populations, as well as case managers and social workers who may benefit from financial empowerment in their own </a:t>
            </a:r>
            <a:r>
              <a:rPr lang="en-US" b="0" dirty="0" smtClean="0"/>
              <a:t>lives.</a:t>
            </a:r>
          </a:p>
          <a:p>
            <a:pPr marL="159295" indent="-159295" defTabSz="424786" eaLnBrk="1" fontAlgn="auto" hangingPunct="1">
              <a:spcBef>
                <a:spcPts val="0"/>
              </a:spcBef>
              <a:spcAft>
                <a:spcPts val="0"/>
              </a:spcAft>
              <a:buFont typeface="Arial"/>
              <a:buChar char="•"/>
              <a:defRPr/>
            </a:pPr>
            <a:r>
              <a:rPr lang="en-US" b="0" dirty="0" smtClean="0">
                <a:ea typeface="+mn-ea"/>
                <a:cs typeface="+mn-cs"/>
              </a:rPr>
              <a:t>Explain that this is where all of the </a:t>
            </a:r>
            <a:r>
              <a:rPr lang="en-US" b="0" i="1" dirty="0" smtClean="0">
                <a:ea typeface="+mn-ea"/>
                <a:cs typeface="+mn-cs"/>
              </a:rPr>
              <a:t>Your Money, Your Goals </a:t>
            </a:r>
            <a:r>
              <a:rPr lang="en-US" b="0" dirty="0" smtClean="0">
                <a:ea typeface="+mn-ea"/>
                <a:cs typeface="+mn-cs"/>
              </a:rPr>
              <a:t>resources including Focus on Native Communities can be found at the </a:t>
            </a:r>
            <a:r>
              <a:rPr lang="en-US" b="0" i="1" dirty="0" smtClean="0">
                <a:ea typeface="+mn-ea"/>
                <a:cs typeface="+mn-cs"/>
              </a:rPr>
              <a:t>Your Money, Your Goals </a:t>
            </a:r>
            <a:r>
              <a:rPr lang="en-US" b="0" dirty="0" smtClean="0">
                <a:ea typeface="+mn-ea"/>
                <a:cs typeface="+mn-cs"/>
              </a:rPr>
              <a:t>landing page on the CFPB’s website.</a:t>
            </a:r>
            <a:endParaRPr lang="en-US" b="0" dirty="0">
              <a:ea typeface="+mn-ea"/>
              <a:cs typeface="+mn-cs"/>
            </a:endParaRPr>
          </a:p>
        </p:txBody>
      </p:sp>
      <p:sp>
        <p:nvSpPr>
          <p:cNvPr id="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ea typeface="MS PGothic" panose="020B0600070205080204" pitchFamily="34" charset="-128"/>
              </a:defRPr>
            </a:lvl1pPr>
            <a:lvl2pPr marL="663937" indent="-254486">
              <a:defRPr>
                <a:solidFill>
                  <a:schemeClr val="tx1"/>
                </a:solidFill>
                <a:latin typeface="Georgia" panose="02040502050405020303" pitchFamily="18" charset="0"/>
                <a:ea typeface="MS PGothic" panose="020B0600070205080204" pitchFamily="34" charset="-128"/>
              </a:defRPr>
            </a:lvl2pPr>
            <a:lvl3pPr marL="1022206" indent="-203305">
              <a:defRPr>
                <a:solidFill>
                  <a:schemeClr val="tx1"/>
                </a:solidFill>
                <a:latin typeface="Georgia" panose="02040502050405020303" pitchFamily="18" charset="0"/>
                <a:ea typeface="MS PGothic" panose="020B0600070205080204" pitchFamily="34" charset="-128"/>
              </a:defRPr>
            </a:lvl3pPr>
            <a:lvl4pPr marL="1431658" indent="-203305">
              <a:defRPr>
                <a:solidFill>
                  <a:schemeClr val="tx1"/>
                </a:solidFill>
                <a:latin typeface="Georgia" panose="02040502050405020303" pitchFamily="18" charset="0"/>
                <a:ea typeface="MS PGothic" panose="020B0600070205080204" pitchFamily="34" charset="-128"/>
              </a:defRPr>
            </a:lvl4pPr>
            <a:lvl5pPr marL="1841109" indent="-203305">
              <a:defRPr>
                <a:solidFill>
                  <a:schemeClr val="tx1"/>
                </a:solidFill>
                <a:latin typeface="Georgia" panose="02040502050405020303" pitchFamily="18" charset="0"/>
                <a:ea typeface="MS PGothic" panose="020B0600070205080204" pitchFamily="34" charset="-128"/>
              </a:defRPr>
            </a:lvl5pPr>
            <a:lvl6pPr marL="2250560" indent="-203305" defTabSz="409451"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6pPr>
            <a:lvl7pPr marL="2660011" indent="-203305" defTabSz="409451"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7pPr>
            <a:lvl8pPr marL="3069462" indent="-203305" defTabSz="409451"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8pPr>
            <a:lvl9pPr marL="3478914" indent="-203305" defTabSz="409451" eaLnBrk="0" fontAlgn="base" hangingPunct="0">
              <a:spcBef>
                <a:spcPct val="0"/>
              </a:spcBef>
              <a:spcAft>
                <a:spcPct val="0"/>
              </a:spcAft>
              <a:defRPr>
                <a:solidFill>
                  <a:schemeClr val="tx1"/>
                </a:solidFill>
                <a:latin typeface="Georgia" panose="02040502050405020303" pitchFamily="18" charset="0"/>
                <a:ea typeface="MS PGothic" panose="020B0600070205080204" pitchFamily="34" charset="-128"/>
              </a:defRPr>
            </a:lvl9pPr>
          </a:lstStyle>
          <a:p>
            <a:fld id="{E44F4DCC-8E6B-4A43-86B8-6607AA274689}" type="slidenum">
              <a:rPr lang="en-US" altLang="en-US" smtClean="0">
                <a:latin typeface="Calibri" panose="020F0502020204030204" pitchFamily="34" charset="0"/>
              </a:rPr>
              <a:pPr/>
              <a:t>9</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988089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w ink)">
    <p:spTree>
      <p:nvGrpSpPr>
        <p:cNvPr id="1" name=""/>
        <p:cNvGrpSpPr/>
        <p:nvPr/>
      </p:nvGrpSpPr>
      <p:grpSpPr>
        <a:xfrm>
          <a:off x="0" y="0"/>
          <a:ext cx="0" cy="0"/>
          <a:chOff x="0" y="0"/>
          <a:chExt cx="0" cy="0"/>
        </a:xfrm>
      </p:grpSpPr>
      <p:sp>
        <p:nvSpPr>
          <p:cNvPr id="5" name="Rectangle 4"/>
          <p:cNvSpPr/>
          <p:nvPr userDrawn="1"/>
        </p:nvSpPr>
        <p:spPr>
          <a:xfrm>
            <a:off x="11113" y="0"/>
            <a:ext cx="9144000" cy="18542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 name="Title 2"/>
          <p:cNvSpPr>
            <a:spLocks noGrp="1"/>
          </p:cNvSpPr>
          <p:nvPr>
            <p:ph type="title"/>
          </p:nvPr>
        </p:nvSpPr>
        <p:spPr>
          <a:xfrm>
            <a:off x="553641" y="2164953"/>
            <a:ext cx="8036720" cy="743347"/>
          </a:xfrm>
        </p:spPr>
        <p:txBody>
          <a:bodyPr>
            <a:normAutofit/>
          </a:bodyPr>
          <a:lstStyle>
            <a:lvl1pPr algn="l" defTabSz="457200" rtl="0" eaLnBrk="1" latinLnBrk="0" hangingPunct="1">
              <a:spcBef>
                <a:spcPct val="0"/>
              </a:spcBef>
              <a:buNone/>
              <a:defRPr lang="en-US" sz="4000" b="0" kern="1200" dirty="0">
                <a:solidFill>
                  <a:srgbClr val="101820"/>
                </a:solidFill>
                <a:latin typeface="Arial"/>
                <a:ea typeface="+mj-ea"/>
                <a:cs typeface="Aria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58800" y="2895600"/>
            <a:ext cx="8031561" cy="520700"/>
          </a:xfrm>
        </p:spPr>
        <p:txBody>
          <a:bodyPr>
            <a:normAutofit/>
          </a:bodyPr>
          <a:lstStyle>
            <a:lvl1pPr marL="0" indent="0">
              <a:buNone/>
              <a:defRPr lang="en-US" sz="1600" kern="1200" dirty="0" smtClean="0">
                <a:solidFill>
                  <a:srgbClr val="43484E"/>
                </a:solidFill>
                <a:latin typeface="+mj-lt"/>
                <a:ea typeface="+mn-ea"/>
                <a:cs typeface="Arial"/>
              </a:defRPr>
            </a:lvl1pPr>
          </a:lstStyle>
          <a:p>
            <a:pPr marL="0" lvl="0" indent="0" algn="l" defTabSz="457200" rtl="0" eaLnBrk="1" latinLnBrk="0" hangingPunct="1">
              <a:lnSpc>
                <a:spcPts val="2600"/>
              </a:lnSpc>
              <a:spcBef>
                <a:spcPts val="1000"/>
              </a:spcBef>
              <a:buClr>
                <a:schemeClr val="tx2"/>
              </a:buClr>
              <a:buFont typeface="Wingdings" charset="2"/>
              <a:buNone/>
            </a:pPr>
            <a:r>
              <a:rPr lang="en-US" dirty="0" smtClean="0"/>
              <a:t>Click to edit Master text styles</a:t>
            </a:r>
          </a:p>
        </p:txBody>
      </p:sp>
      <p:pic>
        <p:nvPicPr>
          <p:cNvPr id="10" name="Picture 9" descr="cfpb_PPT_background_greentyp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335"/>
            <a:ext cx="9154499" cy="70947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06" y="4459681"/>
            <a:ext cx="2779395" cy="948419"/>
          </a:xfrm>
          <a:prstGeom prst="rect">
            <a:avLst/>
          </a:prstGeom>
        </p:spPr>
      </p:pic>
    </p:spTree>
    <p:extLst>
      <p:ext uri="{BB962C8B-B14F-4D97-AF65-F5344CB8AC3E}">
        <p14:creationId xmlns:p14="http://schemas.microsoft.com/office/powerpoint/2010/main" val="303296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ic on the side">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97952" y="1376363"/>
            <a:ext cx="2543220" cy="1685925"/>
          </a:xfrm>
        </p:spPr>
        <p:txBody>
          <a:bodyPr/>
          <a:lstStyle>
            <a:lvl1pPr marL="0" indent="0">
              <a:buNone/>
              <a:defRPr sz="2400"/>
            </a:lvl1pPr>
          </a:lstStyle>
          <a:p>
            <a:pPr lvl="0"/>
            <a:r>
              <a:rPr lang="en-US" dirty="0" smtClean="0"/>
              <a:t>Click to edit Master text styles</a:t>
            </a:r>
          </a:p>
        </p:txBody>
      </p:sp>
    </p:spTree>
    <p:extLst>
      <p:ext uri="{BB962C8B-B14F-4D97-AF65-F5344CB8AC3E}">
        <p14:creationId xmlns:p14="http://schemas.microsoft.com/office/powerpoint/2010/main" val="8857739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1752" y="1380744"/>
            <a:ext cx="2542032" cy="1682496"/>
          </a:xfrm>
        </p:spPr>
        <p:txBody>
          <a:bodyPr anchor="t"/>
          <a:lstStyle>
            <a:lvl1pPr>
              <a:lnSpc>
                <a:spcPts val="2600"/>
              </a:lnSpc>
              <a:spcBef>
                <a:spcPts val="1000"/>
              </a:spcBef>
              <a:defRPr sz="24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629750784"/>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8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a:noFill/>
          </a:ln>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dirty="0" smtClean="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903109" y="2996623"/>
            <a:ext cx="7309555" cy="475281"/>
          </a:xfrm>
          <a:prstGeom prst="rect">
            <a:avLst/>
          </a:prstGeom>
        </p:spPr>
        <p:txBody>
          <a:bodyPr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endParaRPr lang="en-US" dirty="0" smtClean="0"/>
          </a:p>
        </p:txBody>
      </p:sp>
      <p:sp>
        <p:nvSpPr>
          <p:cNvPr id="14" name="Title 1"/>
          <p:cNvSpPr>
            <a:spLocks noGrp="1"/>
          </p:cNvSpPr>
          <p:nvPr>
            <p:ph type="ctrTitle"/>
          </p:nvPr>
        </p:nvSpPr>
        <p:spPr>
          <a:xfrm>
            <a:off x="903110" y="2383034"/>
            <a:ext cx="7309554" cy="613589"/>
          </a:xfrm>
          <a:prstGeom prst="rect">
            <a:avLst/>
          </a:prstGeom>
        </p:spPr>
        <p:txBody>
          <a:bodyPr lIns="64284" tIns="32142" rIns="64284" bIns="32142"/>
          <a:lstStyle>
            <a:lvl1pPr algn="l">
              <a:defRPr sz="2800" baseline="0">
                <a:solidFill>
                  <a:srgbClr val="3FAE2A"/>
                </a:solidFill>
              </a:defRPr>
            </a:lvl1pPr>
          </a:lstStyle>
          <a:p>
            <a:endParaRPr lang="en-US" dirty="0"/>
          </a:p>
        </p:txBody>
      </p:sp>
      <p:sp>
        <p:nvSpPr>
          <p:cNvPr id="6" name="Date Placeholder 3"/>
          <p:cNvSpPr>
            <a:spLocks noGrp="1"/>
          </p:cNvSpPr>
          <p:nvPr>
            <p:ph type="dt" sz="half" idx="10"/>
          </p:nvPr>
        </p:nvSpPr>
        <p:spPr>
          <a:xfrm>
            <a:off x="3124200" y="6173788"/>
            <a:ext cx="2133600" cy="365125"/>
          </a:xfrm>
          <a:prstGeom prst="rect">
            <a:avLst/>
          </a:prstGeom>
        </p:spPr>
        <p:txBody>
          <a:bodyPr/>
          <a:lstStyle>
            <a:lvl1pPr algn="ctr">
              <a:defRPr sz="1200">
                <a:solidFill>
                  <a:schemeClr val="tx1">
                    <a:tint val="75000"/>
                  </a:schemeClr>
                </a:solidFill>
              </a:defRPr>
            </a:lvl1pPr>
          </a:lstStyle>
          <a:p>
            <a:pPr>
              <a:defRPr/>
            </a:pPr>
            <a:endParaRPr lang="en-US" dirty="0"/>
          </a:p>
        </p:txBody>
      </p:sp>
      <p:sp>
        <p:nvSpPr>
          <p:cNvPr id="7" name="Footer Placeholder 4"/>
          <p:cNvSpPr>
            <a:spLocks noGrp="1"/>
          </p:cNvSpPr>
          <p:nvPr>
            <p:ph type="ftr" sz="quarter" idx="11"/>
          </p:nvPr>
        </p:nvSpPr>
        <p:spPr>
          <a:xfrm>
            <a:off x="5694363" y="6173788"/>
            <a:ext cx="2895600" cy="365125"/>
          </a:xfrm>
          <a:prstGeom prst="rect">
            <a:avLst/>
          </a:prstGeom>
        </p:spPr>
        <p:txBody>
          <a:bodyPr/>
          <a:lstStyle>
            <a:lvl1pPr>
              <a:defRPr smtClean="0"/>
            </a:lvl1pPr>
          </a:lstStyle>
          <a:p>
            <a:pPr>
              <a:defRPr/>
            </a:pPr>
            <a:fld id="{DD3A318C-9DC8-497E-A7E5-3F8307BFBA36}" type="slidenum">
              <a:rPr lang="en-US" altLang="en-US"/>
              <a:pPr>
                <a:defRPr/>
              </a:pPr>
              <a:t>‹#›</a:t>
            </a:fld>
            <a:endParaRPr lang="en-US" altLang="en-US" dirty="0"/>
          </a:p>
        </p:txBody>
      </p:sp>
    </p:spTree>
    <p:extLst>
      <p:ext uri="{BB962C8B-B14F-4D97-AF65-F5344CB8AC3E}">
        <p14:creationId xmlns:p14="http://schemas.microsoft.com/office/powerpoint/2010/main" val="416799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
        <p:nvSpPr>
          <p:cNvPr id="3"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8975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3641" y="457200"/>
            <a:ext cx="8036720" cy="743347"/>
          </a:xfrm>
          <a:prstGeom prst="rect">
            <a:avLst/>
          </a:prstGeom>
        </p:spPr>
        <p:txBody>
          <a:bodyPr rtlCol="0">
            <a:normAutofit/>
          </a:bodyPr>
          <a:lstStyle>
            <a:lvl1pPr algn="l" defTabSz="457200" rtl="0" eaLnBrk="1" latinLnBrk="0" hangingPunct="1">
              <a:spcBef>
                <a:spcPct val="0"/>
              </a:spcBef>
              <a:buNone/>
              <a:defRPr lang="en-US" sz="2800" kern="1200" dirty="0">
                <a:solidFill>
                  <a:srgbClr val="101820"/>
                </a:solidFill>
                <a:latin typeface="+mj-lt"/>
                <a:ea typeface="+mj-ea"/>
                <a:cs typeface="+mj-cs"/>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553641" y="1524000"/>
            <a:ext cx="8037576"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smtClean="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smtClean="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smtClean="0">
                <a:ln>
                  <a:noFill/>
                </a:ln>
                <a:solidFill>
                  <a:srgbClr val="101820"/>
                </a:solidFill>
                <a:effectLst/>
                <a:uLnTx/>
                <a:uFillTx/>
                <a:latin typeface="+mn-lt"/>
                <a:ea typeface="+mn-ea"/>
                <a:cs typeface="+mn-cs"/>
              </a:rPr>
              <a:t>Third level</a:t>
            </a:r>
          </a:p>
        </p:txBody>
      </p:sp>
      <p:sp>
        <p:nvSpPr>
          <p:cNvPr id="8" name="Slide Number Placeholder 7"/>
          <p:cNvSpPr>
            <a:spLocks noGrp="1"/>
          </p:cNvSpPr>
          <p:nvPr>
            <p:ph type="sldNum" sz="quarter" idx="10"/>
          </p:nvPr>
        </p:nvSpPr>
        <p:spPr>
          <a:xfrm>
            <a:off x="6531426" y="6168573"/>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350575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457200" y="0"/>
            <a:ext cx="9144000" cy="6858000"/>
          </a:xfrm>
          <a:prstGeom prst="rect">
            <a:avLst/>
          </a:prstGeom>
          <a:solidFill>
            <a:schemeClr val="bg1"/>
          </a:solidFill>
          <a:ln>
            <a:noFill/>
          </a:ln>
          <a:extLst/>
        </p:spPr>
        <p:txBody>
          <a:bodyPr lIns="64291" tIns="32146" rIns="64291" bIns="32146"/>
          <a:lstStyle>
            <a:lvl1pPr defTabSz="641350">
              <a:defRPr>
                <a:solidFill>
                  <a:schemeClr val="tx1"/>
                </a:solidFill>
                <a:latin typeface="Georgia" pitchFamily="18" charset="0"/>
              </a:defRPr>
            </a:lvl1pPr>
            <a:lvl2pPr marL="742950" indent="-285750" defTabSz="641350">
              <a:defRPr>
                <a:solidFill>
                  <a:schemeClr val="tx1"/>
                </a:solidFill>
                <a:latin typeface="Georgia" pitchFamily="18" charset="0"/>
              </a:defRPr>
            </a:lvl2pPr>
            <a:lvl3pPr marL="1143000" indent="-228600" defTabSz="641350">
              <a:defRPr>
                <a:solidFill>
                  <a:schemeClr val="tx1"/>
                </a:solidFill>
                <a:latin typeface="Georgia" pitchFamily="18" charset="0"/>
              </a:defRPr>
            </a:lvl3pPr>
            <a:lvl4pPr marL="1600200" indent="-228600" defTabSz="641350">
              <a:defRPr>
                <a:solidFill>
                  <a:schemeClr val="tx1"/>
                </a:solidFill>
                <a:latin typeface="Georgia" pitchFamily="18" charset="0"/>
              </a:defRPr>
            </a:lvl4pPr>
            <a:lvl5pPr marL="2057400" indent="-228600" defTabSz="641350">
              <a:defRPr>
                <a:solidFill>
                  <a:schemeClr val="tx1"/>
                </a:solidFill>
                <a:latin typeface="Georgia" pitchFamily="18" charset="0"/>
              </a:defRPr>
            </a:lvl5pPr>
            <a:lvl6pPr marL="2514600" indent="-228600" defTabSz="641350" fontAlgn="base">
              <a:spcBef>
                <a:spcPct val="0"/>
              </a:spcBef>
              <a:spcAft>
                <a:spcPct val="0"/>
              </a:spcAft>
              <a:defRPr>
                <a:solidFill>
                  <a:schemeClr val="tx1"/>
                </a:solidFill>
                <a:latin typeface="Georgia" pitchFamily="18" charset="0"/>
              </a:defRPr>
            </a:lvl6pPr>
            <a:lvl7pPr marL="2971800" indent="-228600" defTabSz="641350" fontAlgn="base">
              <a:spcBef>
                <a:spcPct val="0"/>
              </a:spcBef>
              <a:spcAft>
                <a:spcPct val="0"/>
              </a:spcAft>
              <a:defRPr>
                <a:solidFill>
                  <a:schemeClr val="tx1"/>
                </a:solidFill>
                <a:latin typeface="Georgia" pitchFamily="18" charset="0"/>
              </a:defRPr>
            </a:lvl7pPr>
            <a:lvl8pPr marL="3429000" indent="-228600" defTabSz="641350" fontAlgn="base">
              <a:spcBef>
                <a:spcPct val="0"/>
              </a:spcBef>
              <a:spcAft>
                <a:spcPct val="0"/>
              </a:spcAft>
              <a:defRPr>
                <a:solidFill>
                  <a:schemeClr val="tx1"/>
                </a:solidFill>
                <a:latin typeface="Georgia" pitchFamily="18" charset="0"/>
              </a:defRPr>
            </a:lvl8pPr>
            <a:lvl9pPr marL="3886200" indent="-228600" defTabSz="641350" fontAlgn="base">
              <a:spcBef>
                <a:spcPct val="0"/>
              </a:spcBef>
              <a:spcAft>
                <a:spcPct val="0"/>
              </a:spcAft>
              <a:defRPr>
                <a:solidFill>
                  <a:schemeClr val="tx1"/>
                </a:solidFill>
                <a:latin typeface="Georgia" pitchFamily="18" charset="0"/>
              </a:defRPr>
            </a:lvl9pPr>
          </a:lstStyle>
          <a:p>
            <a:pPr eaLnBrk="1" hangingPunct="1">
              <a:defRPr/>
            </a:pPr>
            <a:endParaRPr lang="en-US" altLang="en-US" sz="2400" dirty="0" smtClean="0">
              <a:solidFill>
                <a:srgbClr val="000000"/>
              </a:solidFill>
              <a:latin typeface="Arial" pitchFamily="34" charset="0"/>
              <a:ea typeface="ヒラギノ角ゴ ProN W3"/>
              <a:cs typeface="ヒラギノ角ゴ ProN W3"/>
              <a:sym typeface="Arial" pitchFamily="34" charset="0"/>
            </a:endParaRPr>
          </a:p>
        </p:txBody>
      </p:sp>
      <p:pic>
        <p:nvPicPr>
          <p:cNvPr id="5"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8" y="6173788"/>
            <a:ext cx="16081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903112" y="2300174"/>
            <a:ext cx="7309556" cy="880064"/>
          </a:xfrm>
          <a:prstGeom prst="rect">
            <a:avLst/>
          </a:prstGeom>
        </p:spPr>
        <p:txBody>
          <a:bodyPr lIns="64251" tIns="32125" rIns="64251" bIns="32125">
            <a:normAutofit/>
          </a:bodyPr>
          <a:lstStyle>
            <a:lvl1pPr algn="l" defTabSz="457200" rtl="0" eaLnBrk="1" latinLnBrk="0" hangingPunct="1">
              <a:lnSpc>
                <a:spcPts val="5000"/>
              </a:lnSpc>
              <a:spcBef>
                <a:spcPts val="7500"/>
              </a:spcBef>
              <a:spcAft>
                <a:spcPts val="0"/>
              </a:spcAft>
              <a:buNone/>
              <a:defRPr lang="en-US" sz="4600" kern="1200" baseline="0" dirty="0">
                <a:solidFill>
                  <a:schemeClr val="tx2"/>
                </a:solidFill>
                <a:latin typeface="+mj-lt"/>
                <a:ea typeface="+mj-ea"/>
                <a:cs typeface="+mj-cs"/>
              </a:defRPr>
            </a:lvl1pPr>
          </a:lstStyle>
          <a:p>
            <a:r>
              <a:rPr lang="en-US" dirty="0" smtClean="0"/>
              <a:t>Click to edit Master title style</a:t>
            </a:r>
            <a:endParaRPr lang="en-US" dirty="0"/>
          </a:p>
        </p:txBody>
      </p:sp>
      <p:sp>
        <p:nvSpPr>
          <p:cNvPr id="22" name="Subtitle 2"/>
          <p:cNvSpPr>
            <a:spLocks noGrp="1"/>
          </p:cNvSpPr>
          <p:nvPr>
            <p:ph type="subTitle" idx="1"/>
          </p:nvPr>
        </p:nvSpPr>
        <p:spPr>
          <a:xfrm>
            <a:off x="903112" y="3202725"/>
            <a:ext cx="7309555" cy="706079"/>
          </a:xfrm>
          <a:prstGeom prst="rect">
            <a:avLst/>
          </a:prstGeom>
        </p:spPr>
        <p:txBody>
          <a:bodyPr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050606"/>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567236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8640" y="1545336"/>
            <a:ext cx="3950208" cy="4325112"/>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smtClean="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smtClean="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smtClean="0">
                <a:ln>
                  <a:noFill/>
                </a:ln>
                <a:solidFill>
                  <a:srgbClr val="101820"/>
                </a:solidFill>
                <a:effectLst/>
                <a:uLnTx/>
                <a:uFillTx/>
                <a:latin typeface="+mn-lt"/>
                <a:ea typeface="+mn-ea"/>
                <a:cs typeface="+mn-cs"/>
              </a:rPr>
              <a:t>Third level</a:t>
            </a:r>
          </a:p>
        </p:txBody>
      </p:sp>
      <p:sp>
        <p:nvSpPr>
          <p:cNvPr id="13" name="Title Placeholder 1"/>
          <p:cNvSpPr>
            <a:spLocks noGrp="1"/>
          </p:cNvSpPr>
          <p:nvPr>
            <p:ph type="title"/>
          </p:nvPr>
        </p:nvSpPr>
        <p:spPr>
          <a:xfrm>
            <a:off x="553641" y="457200"/>
            <a:ext cx="8036720" cy="743347"/>
          </a:xfrm>
          <a:prstGeom prst="rect">
            <a:avLst/>
          </a:prstGeom>
        </p:spPr>
        <p:txBody>
          <a:bodyPr rtlCol="0">
            <a:normAutofit/>
          </a:bodyPr>
          <a:lstStyle/>
          <a:p>
            <a:r>
              <a:rPr lang="en-US" smtClean="0"/>
              <a:t>Click to edit Master title style</a:t>
            </a:r>
            <a:endParaRPr lang="en-US" dirty="0"/>
          </a:p>
        </p:txBody>
      </p:sp>
      <p:sp>
        <p:nvSpPr>
          <p:cNvPr id="9" name="Content Placeholder 3"/>
          <p:cNvSpPr>
            <a:spLocks noGrp="1"/>
          </p:cNvSpPr>
          <p:nvPr>
            <p:ph sz="half" idx="2" hasCustomPrompt="1"/>
          </p:nvPr>
        </p:nvSpPr>
        <p:spPr>
          <a:xfrm>
            <a:off x="4735512" y="1549400"/>
            <a:ext cx="3951287" cy="4326746"/>
          </a:xfrm>
          <a:prstGeom prst="rect">
            <a:avLst/>
          </a:prstGeom>
        </p:spPr>
        <p:txBody>
          <a:bodyPr/>
          <a:lstStyle>
            <a:lvl1pPr marL="342900" marR="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sz="2000"/>
            </a:lvl1pPr>
            <a:lvl2pPr marL="742950" marR="0"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sz="1800"/>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600"/>
            </a:lvl3pPr>
            <a:lvl4pPr>
              <a:defRPr sz="1800"/>
            </a:lvl4pPr>
            <a:lvl5pPr>
              <a:defRPr sz="1800"/>
            </a:lvl5pPr>
            <a:lvl6pPr>
              <a:defRPr sz="1800"/>
            </a:lvl6pPr>
            <a:lvl7pPr>
              <a:defRPr sz="1800"/>
            </a:lvl7pPr>
            <a:lvl8pPr>
              <a:defRPr sz="1800"/>
            </a:lvl8pPr>
            <a:lvl9pPr>
              <a:defRPr sz="1800"/>
            </a:lvl9pPr>
          </a:lstStyle>
          <a:p>
            <a:pPr marL="342900" marR="0" lvl="0" indent="-347472" algn="l" defTabSz="457200" rtl="0" eaLnBrk="1" fontAlgn="auto" latinLnBrk="0" hangingPunct="1">
              <a:lnSpc>
                <a:spcPts val="2600"/>
              </a:lnSpc>
              <a:spcBef>
                <a:spcPts val="1000"/>
              </a:spcBef>
              <a:spcAft>
                <a:spcPts val="0"/>
              </a:spcAft>
              <a:buClr>
                <a:srgbClr val="2CB34A"/>
              </a:buClr>
              <a:buSzTx/>
              <a:buFont typeface="Wingdings" charset="2"/>
              <a:buChar char="§"/>
              <a:tabLst/>
              <a:defRPr/>
            </a:pPr>
            <a:r>
              <a:rPr kumimoji="0" lang="en-US" sz="2200" b="0" i="0" u="none" strike="noStrike" kern="1200" cap="none" spc="0" normalizeH="0" baseline="0" noProof="0" dirty="0" smtClean="0">
                <a:ln>
                  <a:noFill/>
                </a:ln>
                <a:solidFill>
                  <a:srgbClr val="101820"/>
                </a:solidFill>
                <a:effectLst/>
                <a:uLnTx/>
                <a:uFillTx/>
                <a:latin typeface="+mn-lt"/>
                <a:ea typeface="+mn-ea"/>
                <a:cs typeface="+mn-cs"/>
              </a:rPr>
              <a:t>Click to add text</a:t>
            </a:r>
          </a:p>
          <a:p>
            <a:pPr marL="742950" marR="0" lvl="1" indent="-285750" algn="l" defTabSz="457200" rtl="0" eaLnBrk="1" fontAlgn="auto" latinLnBrk="0" hangingPunct="1">
              <a:lnSpc>
                <a:spcPct val="100000"/>
              </a:lnSpc>
              <a:spcBef>
                <a:spcPts val="1000"/>
              </a:spcBef>
              <a:spcAft>
                <a:spcPts val="0"/>
              </a:spcAft>
              <a:buClr>
                <a:srgbClr val="2CB34A"/>
              </a:buClr>
              <a:buSzPct val="50000"/>
              <a:buFont typeface="Wingdings" charset="2"/>
              <a:buChar char=""/>
              <a:tabLst/>
              <a:defRPr/>
            </a:pPr>
            <a:r>
              <a:rPr kumimoji="0" lang="en-US" sz="2000" b="0" i="0" u="none" strike="noStrike" kern="1200" cap="none" spc="0" normalizeH="0" baseline="0" noProof="0" dirty="0" smtClean="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smtClean="0">
                <a:ln>
                  <a:noFill/>
                </a:ln>
                <a:solidFill>
                  <a:srgbClr val="101820"/>
                </a:solidFill>
                <a:effectLst/>
                <a:uLnTx/>
                <a:uFillTx/>
                <a:latin typeface="+mn-lt"/>
                <a:ea typeface="+mn-ea"/>
                <a:cs typeface="+mn-cs"/>
              </a:rPr>
              <a:t>Third level</a:t>
            </a:r>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41956112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11"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12"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13"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2" name="Slide Number Placeholder 1"/>
          <p:cNvSpPr>
            <a:spLocks noGrp="1"/>
          </p:cNvSpPr>
          <p:nvPr>
            <p:ph type="sldNum" sz="quarter" idx="13"/>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5847835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Slide Number Placeholder 5"/>
          <p:cNvSpPr>
            <a:spLocks noGrp="1"/>
          </p:cNvSpPr>
          <p:nvPr>
            <p:ph type="sldNum" sz="quarter" idx="10"/>
          </p:nvPr>
        </p:nvSpPr>
        <p:spPr>
          <a:xfrm>
            <a:off x="6528816" y="6172200"/>
            <a:ext cx="2057400" cy="365125"/>
          </a:xfrm>
          <a:prstGeom prst="rect">
            <a:avLst/>
          </a:prstGeom>
        </p:spPr>
        <p:txBody>
          <a:bodyPr/>
          <a:lstStyle/>
          <a:p>
            <a:fld id="{0155CA9A-7DC0-4F33-9AFB-59B2852CB43E}" type="slidenum">
              <a:rPr lang="en-US" smtClean="0"/>
              <a:t>‹#›</a:t>
            </a:fld>
            <a:endParaRPr lang="en-US" dirty="0"/>
          </a:p>
        </p:txBody>
      </p:sp>
    </p:spTree>
    <p:extLst>
      <p:ext uri="{BB962C8B-B14F-4D97-AF65-F5344CB8AC3E}">
        <p14:creationId xmlns:p14="http://schemas.microsoft.com/office/powerpoint/2010/main" val="39797687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505753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9"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a:xfrm>
            <a:off x="6528816" y="6172200"/>
            <a:ext cx="2057400" cy="365125"/>
          </a:xfrm>
        </p:spPr>
        <p:txBody>
          <a:bodyPr/>
          <a:lstStyle/>
          <a:p>
            <a:fld id="{FFFFFB03-6426-44DC-A3A5-3C17110B64AE}" type="slidenum">
              <a:rPr lang="en-US" smtClean="0"/>
              <a:pPr/>
              <a:t>‹#›</a:t>
            </a:fld>
            <a:endParaRPr lang="en-US" dirty="0"/>
          </a:p>
        </p:txBody>
      </p:sp>
    </p:spTree>
    <p:extLst>
      <p:ext uri="{BB962C8B-B14F-4D97-AF65-F5344CB8AC3E}">
        <p14:creationId xmlns:p14="http://schemas.microsoft.com/office/powerpoint/2010/main" val="15602996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54038" y="457200"/>
            <a:ext cx="80359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554038" y="1527048"/>
            <a:ext cx="8035925" cy="410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7472" algn="l" defTabSz="457200" rtl="0" eaLnBrk="1" latinLnBrk="0" hangingPunct="1">
              <a:lnSpc>
                <a:spcPts val="2600"/>
              </a:lnSpc>
              <a:spcBef>
                <a:spcPts val="1000"/>
              </a:spcBef>
              <a:buClr>
                <a:schemeClr val="tx2"/>
              </a:buClr>
              <a:buFont typeface="Wingdings" charset="2"/>
              <a:buChar char="§"/>
            </a:pPr>
            <a:r>
              <a:rPr lang="en-US" altLang="en-US" dirty="0" smtClean="0"/>
              <a:t>Click to edit master text styles</a:t>
            </a:r>
          </a:p>
          <a:p>
            <a:pPr marL="742950" lvl="1" indent="-285750" algn="l" defTabSz="457200" rtl="0" eaLnBrk="1" latinLnBrk="0" hangingPunct="1">
              <a:spcBef>
                <a:spcPts val="1000"/>
              </a:spcBef>
              <a:buClr>
                <a:schemeClr val="tx2"/>
              </a:buClr>
              <a:buSzPct val="50000"/>
              <a:buFont typeface="Wingdings" charset="2"/>
              <a:buChar char=""/>
            </a:pPr>
            <a:r>
              <a:rPr lang="en-US" altLang="en-US" dirty="0" smtClean="0"/>
              <a:t>Second level</a:t>
            </a:r>
          </a:p>
          <a:p>
            <a:pPr marL="1143000" lvl="2" indent="-228600" algn="l" defTabSz="457200" rtl="0" eaLnBrk="1" latinLnBrk="0" hangingPunct="1">
              <a:spcBef>
                <a:spcPts val="1000"/>
              </a:spcBef>
              <a:buFont typeface="Arial"/>
              <a:buChar char="•"/>
            </a:pPr>
            <a:r>
              <a:rPr lang="en-US" altLang="en-US" dirty="0" smtClean="0"/>
              <a:t>Third level</a:t>
            </a:r>
          </a:p>
        </p:txBody>
      </p:sp>
      <p:cxnSp>
        <p:nvCxnSpPr>
          <p:cNvPr id="8" name="Straight Connector 13"/>
          <p:cNvCxnSpPr>
            <a:cxnSpLocks noChangeShapeType="1"/>
          </p:cNvCxnSpPr>
          <p:nvPr userDrawn="1"/>
        </p:nvCxnSpPr>
        <p:spPr bwMode="auto">
          <a:xfrm>
            <a:off x="553644" y="1298448"/>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07177" y="6051018"/>
            <a:ext cx="1943100" cy="663048"/>
          </a:xfrm>
          <a:prstGeom prst="rect">
            <a:avLst/>
          </a:prstGeom>
        </p:spPr>
      </p:pic>
      <p:sp>
        <p:nvSpPr>
          <p:cNvPr id="6" name="Slide Number Placeholder 5"/>
          <p:cNvSpPr>
            <a:spLocks noGrp="1"/>
          </p:cNvSpPr>
          <p:nvPr>
            <p:ph type="sldNum" sz="quarter" idx="4"/>
          </p:nvPr>
        </p:nvSpPr>
        <p:spPr>
          <a:xfrm>
            <a:off x="6528816" y="617220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FFFFB03-6426-44DC-A3A5-3C17110B64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82" r:id="rId3"/>
    <p:sldLayoutId id="2147484590" r:id="rId4"/>
    <p:sldLayoutId id="2147484583" r:id="rId5"/>
    <p:sldLayoutId id="2147484584" r:id="rId6"/>
    <p:sldLayoutId id="2147484585" r:id="rId7"/>
    <p:sldLayoutId id="2147484591" r:id="rId8"/>
    <p:sldLayoutId id="2147484586" r:id="rId9"/>
    <p:sldLayoutId id="2147484595" r:id="rId10"/>
    <p:sldLayoutId id="2147484596" r:id="rId11"/>
    <p:sldLayoutId id="2147484597" r:id="rId12"/>
    <p:sldLayoutId id="2147484598" r:id="rId13"/>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a:solidFill>
            <a:schemeClr val="tx1"/>
          </a:solidFill>
          <a:latin typeface="+mj-lt"/>
          <a:ea typeface="MS PGothic" panose="020B0600070205080204" pitchFamily="34" charset="-128"/>
          <a:cs typeface="MS PGothic" charset="0"/>
        </a:defRPr>
      </a:lvl1pPr>
      <a:lvl2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2pPr>
      <a:lvl3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3pPr>
      <a:lvl4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4pPr>
      <a:lvl5pPr algn="l" defTabSz="457200" rtl="0" eaLnBrk="0" fontAlgn="base" hangingPunct="0">
        <a:spcBef>
          <a:spcPct val="0"/>
        </a:spcBef>
        <a:spcAft>
          <a:spcPct val="0"/>
        </a:spcAft>
        <a:defRPr sz="2800">
          <a:solidFill>
            <a:schemeClr val="tx1"/>
          </a:solidFill>
          <a:latin typeface="Georgia" pitchFamily="18" charset="0"/>
          <a:ea typeface="MS PGothic" panose="020B0600070205080204" pitchFamily="34" charset="-128"/>
          <a:cs typeface="MS PGothic" charset="0"/>
        </a:defRPr>
      </a:lvl5pPr>
      <a:lvl6pPr marL="457200" algn="l" defTabSz="457200" rtl="0" fontAlgn="base">
        <a:spcBef>
          <a:spcPct val="0"/>
        </a:spcBef>
        <a:spcAft>
          <a:spcPct val="0"/>
        </a:spcAft>
        <a:defRPr sz="2800">
          <a:solidFill>
            <a:schemeClr val="tx1"/>
          </a:solidFill>
          <a:latin typeface="Georgia" pitchFamily="18" charset="0"/>
        </a:defRPr>
      </a:lvl6pPr>
      <a:lvl7pPr marL="914400" algn="l" defTabSz="457200" rtl="0" fontAlgn="base">
        <a:spcBef>
          <a:spcPct val="0"/>
        </a:spcBef>
        <a:spcAft>
          <a:spcPct val="0"/>
        </a:spcAft>
        <a:defRPr sz="2800">
          <a:solidFill>
            <a:schemeClr val="tx1"/>
          </a:solidFill>
          <a:latin typeface="Georgia" pitchFamily="18" charset="0"/>
        </a:defRPr>
      </a:lvl7pPr>
      <a:lvl8pPr marL="1371600" algn="l" defTabSz="457200" rtl="0" fontAlgn="base">
        <a:spcBef>
          <a:spcPct val="0"/>
        </a:spcBef>
        <a:spcAft>
          <a:spcPct val="0"/>
        </a:spcAft>
        <a:defRPr sz="2800">
          <a:solidFill>
            <a:schemeClr val="tx1"/>
          </a:solidFill>
          <a:latin typeface="Georgia" pitchFamily="18" charset="0"/>
        </a:defRPr>
      </a:lvl8pPr>
      <a:lvl9pPr marL="1828800" algn="l" defTabSz="457200" rtl="0" fontAlgn="base">
        <a:spcBef>
          <a:spcPct val="0"/>
        </a:spcBef>
        <a:spcAft>
          <a:spcPct val="0"/>
        </a:spcAft>
        <a:defRPr sz="2800">
          <a:solidFill>
            <a:schemeClr val="tx1"/>
          </a:solidFill>
          <a:latin typeface="Georgia" pitchFamily="18" charset="0"/>
        </a:defRPr>
      </a:lvl9pPr>
    </p:titleStyle>
    <p:bodyStyle>
      <a:lvl1pPr marL="0" indent="0" algn="l" defTabSz="457200" rtl="0" eaLnBrk="0" fontAlgn="base" hangingPunct="0">
        <a:lnSpc>
          <a:spcPts val="2600"/>
        </a:lnSpc>
        <a:spcBef>
          <a:spcPts val="1000"/>
        </a:spcBef>
        <a:spcAft>
          <a:spcPct val="0"/>
        </a:spcAft>
        <a:buClr>
          <a:schemeClr val="tx2"/>
        </a:buClr>
        <a:buFont typeface="Wingdings" panose="05000000000000000000" pitchFamily="2" charset="2"/>
        <a:buNone/>
        <a:defRPr lang="en-US" altLang="en-US" sz="2200" kern="1200" dirty="0" smtClean="0">
          <a:solidFill>
            <a:schemeClr val="tx1"/>
          </a:solidFill>
          <a:latin typeface="+mn-lt"/>
          <a:ea typeface="+mn-ea"/>
          <a:cs typeface="+mn-cs"/>
        </a:defRPr>
      </a:lvl1pPr>
      <a:lvl2pPr marL="742950" indent="-285750" algn="l" defTabSz="457200" rtl="0" eaLnBrk="0" fontAlgn="base" hangingPunct="0">
        <a:lnSpc>
          <a:spcPts val="2400"/>
        </a:lnSpc>
        <a:spcBef>
          <a:spcPts val="1000"/>
        </a:spcBef>
        <a:spcAft>
          <a:spcPct val="0"/>
        </a:spcAft>
        <a:buClr>
          <a:schemeClr val="tx2"/>
        </a:buClr>
        <a:buSzPct val="50000"/>
        <a:buFont typeface="Wingdings" panose="05000000000000000000" pitchFamily="2" charset="2"/>
        <a:buChar char=""/>
        <a:defRPr lang="en-US" altLang="en-US" sz="2000" kern="1200" dirty="0" smtClean="0">
          <a:solidFill>
            <a:schemeClr val="tx1"/>
          </a:solidFill>
          <a:latin typeface="+mn-lt"/>
          <a:ea typeface="+mn-ea"/>
          <a:cs typeface="+mn-cs"/>
        </a:defRPr>
      </a:lvl2pPr>
      <a:lvl3pPr marL="1143000" indent="-228600" algn="l" defTabSz="457200" rtl="0" eaLnBrk="0" fontAlgn="base" hangingPunct="0">
        <a:spcBef>
          <a:spcPts val="1000"/>
        </a:spcBef>
        <a:spcAft>
          <a:spcPct val="0"/>
        </a:spcAft>
        <a:buFont typeface="Arial" panose="020B0604020202020204" pitchFamily="34" charset="0"/>
        <a:buChar char="•"/>
        <a:defRPr lang="en-US" altLang="en-US" sz="1800" kern="1200" dirty="0" smtClean="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omments" Target="../comments/comment10.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omments" Target="../comments/commen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omments" Target="../comments/comment1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omments" Target="../comments/comment19.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omments" Target="../comments/commen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omments" Target="../comments/comment2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omments" Target="../comments/commen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comments" Target="../comments/comment27.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8.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29.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comments" Target="../comments/comment30.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comments" Target="../comments/commen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32.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33.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34.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35.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36.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37.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comments" Target="../comments/comment38.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omments" Target="../comments/comment39.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comments" Target="../comments/comment40.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comments" Target="../comments/commen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comments" Target="../comments/comment42.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43.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44.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comments" Target="../comments/comment45.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comments" Target="../comments/comment46.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comments" Target="../comments/comment47.xml"/></Relationships>
</file>

<file path=ppt/slides/_rels/slide57.xml.rels><?xml version="1.0" encoding="UTF-8" standalone="yes"?>
<Relationships xmlns="http://schemas.openxmlformats.org/package/2006/relationships"><Relationship Id="rId3" Type="http://schemas.openxmlformats.org/officeDocument/2006/relationships/comments" Target="../comments/comment48.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49.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omments" Target="../comments/comment50.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omments" Target="../comments/comment51.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omments" Target="../comments/comment52.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www.consumerfinance.gov/complaint/"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comments" Target="../comments/comment5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54.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55.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omments" Target="../comments/comment56.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comments" Target="../comments/comment57.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comments" Target="../comments/comment58.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comments" Target="../comments/comment5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hyperlink" Target="mailto:YourMoneyYourGoals@cfpb.gov"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i="1" dirty="0" smtClean="0"/>
              <a:t>Focus on Native Communities</a:t>
            </a:r>
            <a:endParaRPr lang="en-US" i="1" dirty="0"/>
          </a:p>
        </p:txBody>
      </p:sp>
      <p:sp>
        <p:nvSpPr>
          <p:cNvPr id="3" name="Text Placeholder 2"/>
          <p:cNvSpPr>
            <a:spLocks noGrp="1"/>
          </p:cNvSpPr>
          <p:nvPr>
            <p:ph type="body" sz="quarter" idx="10"/>
          </p:nvPr>
        </p:nvSpPr>
        <p:spPr/>
        <p:txBody>
          <a:bodyPr>
            <a:normAutofit/>
          </a:bodyPr>
          <a:lstStyle/>
          <a:p>
            <a:r>
              <a:rPr lang="en-US" dirty="0" smtClean="0"/>
              <a:t>A complementary resource to </a:t>
            </a:r>
            <a:r>
              <a:rPr lang="en-US" i="1" dirty="0" smtClean="0"/>
              <a:t>Your Money, Your Goals</a:t>
            </a:r>
            <a:endParaRPr lang="en-US" dirty="0">
              <a:solidFill>
                <a:srgbClr val="FF0000"/>
              </a:solidFill>
            </a:endParaRPr>
          </a:p>
        </p:txBody>
      </p:sp>
    </p:spTree>
    <p:extLst>
      <p:ext uri="{BB962C8B-B14F-4D97-AF65-F5344CB8AC3E}">
        <p14:creationId xmlns:p14="http://schemas.microsoft.com/office/powerpoint/2010/main" val="3427341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54038" y="274638"/>
            <a:ext cx="8035925" cy="742950"/>
          </a:xfrm>
        </p:spPr>
        <p:txBody>
          <a:bodyPr>
            <a:normAutofit fontScale="90000"/>
          </a:bodyPr>
          <a:lstStyle/>
          <a:p>
            <a:r>
              <a:rPr lang="en-US" i="1" dirty="0" smtClean="0">
                <a:latin typeface="Georgia" charset="0"/>
                <a:ea typeface="MS PGothic" charset="0"/>
              </a:rPr>
              <a:t>Your </a:t>
            </a:r>
            <a:r>
              <a:rPr lang="en-US" i="1" dirty="0">
                <a:latin typeface="Georgia" charset="0"/>
                <a:ea typeface="MS PGothic" charset="0"/>
              </a:rPr>
              <a:t>Money, Your </a:t>
            </a:r>
            <a:r>
              <a:rPr lang="en-US" i="1" dirty="0" smtClean="0">
                <a:latin typeface="Georgia" charset="0"/>
                <a:ea typeface="MS PGothic" charset="0"/>
              </a:rPr>
              <a:t>Goals </a:t>
            </a:r>
            <a:r>
              <a:rPr lang="en-US" dirty="0" smtClean="0">
                <a:latin typeface="Georgia" charset="0"/>
                <a:ea typeface="MS PGothic" charset="0"/>
              </a:rPr>
              <a:t>and Focus on Native Communities</a:t>
            </a:r>
            <a:endParaRPr lang="en-US" dirty="0">
              <a:latin typeface="Georgia" charset="0"/>
              <a:ea typeface="MS PGothic" charset="0"/>
            </a:endParaRPr>
          </a:p>
        </p:txBody>
      </p:sp>
      <p:sp>
        <p:nvSpPr>
          <p:cNvPr id="3" name="Content Placeholder 2"/>
          <p:cNvSpPr>
            <a:spLocks noGrp="1"/>
          </p:cNvSpPr>
          <p:nvPr>
            <p:ph sz="half" idx="1"/>
          </p:nvPr>
        </p:nvSpPr>
        <p:spPr>
          <a:xfrm>
            <a:off x="457200" y="1350963"/>
            <a:ext cx="8132763" cy="4525962"/>
          </a:xfrm>
        </p:spPr>
        <p:txBody>
          <a:bodyPr>
            <a:normAutofit/>
          </a:bodyPr>
          <a:lstStyle/>
          <a:p>
            <a:pPr marL="0" indent="0">
              <a:buFont typeface="Wingdings" charset="0"/>
              <a:buNone/>
              <a:defRPr/>
            </a:pPr>
            <a:r>
              <a:rPr lang="en-US" dirty="0" smtClean="0"/>
              <a:t>These resources serve:</a:t>
            </a:r>
          </a:p>
          <a:p>
            <a:pPr>
              <a:defRPr/>
            </a:pPr>
            <a:r>
              <a:rPr lang="en-US" b="1" dirty="0" smtClean="0"/>
              <a:t>Case managers</a:t>
            </a:r>
            <a:r>
              <a:rPr lang="en-US" dirty="0" smtClean="0"/>
              <a:t>, </a:t>
            </a:r>
            <a:r>
              <a:rPr lang="en-US" b="1" dirty="0" smtClean="0"/>
              <a:t>frontline staff, and volunteers</a:t>
            </a:r>
            <a:r>
              <a:rPr lang="en-US" dirty="0" smtClean="0"/>
              <a:t> in tribal social services or other non profit and government agencies that want to:</a:t>
            </a:r>
          </a:p>
          <a:p>
            <a:pPr lvl="1">
              <a:defRPr/>
            </a:pPr>
            <a:r>
              <a:rPr lang="en-US" b="1" dirty="0" smtClean="0"/>
              <a:t>Help financially empower the people they serve</a:t>
            </a:r>
          </a:p>
          <a:p>
            <a:pPr lvl="1">
              <a:defRPr/>
            </a:pPr>
            <a:r>
              <a:rPr lang="en-US" b="1" dirty="0" smtClean="0"/>
              <a:t>Strengthen their own financial knowledge and skill</a:t>
            </a:r>
          </a:p>
          <a:p>
            <a:pPr>
              <a:defRPr/>
            </a:pPr>
            <a:r>
              <a:rPr lang="en-US" b="1" dirty="0" smtClean="0"/>
              <a:t>Community members </a:t>
            </a:r>
            <a:r>
              <a:rPr lang="en-US" dirty="0" smtClean="0"/>
              <a:t>that may want or need financial empowerment information, skill-building opportunities, and tools</a:t>
            </a:r>
            <a:endParaRPr lang="en-US" dirty="0"/>
          </a:p>
        </p:txBody>
      </p:sp>
    </p:spTree>
    <p:extLst>
      <p:ext uri="{BB962C8B-B14F-4D97-AF65-F5344CB8AC3E}">
        <p14:creationId xmlns:p14="http://schemas.microsoft.com/office/powerpoint/2010/main" val="1402730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i="1" dirty="0" smtClean="0"/>
              <a:t>Your Money, Your Goals</a:t>
            </a:r>
            <a:endParaRPr lang="en-US" i="1" dirty="0"/>
          </a:p>
        </p:txBody>
      </p:sp>
      <p:sp>
        <p:nvSpPr>
          <p:cNvPr id="3" name="Content Placeholder 2"/>
          <p:cNvSpPr>
            <a:spLocks noGrp="1"/>
          </p:cNvSpPr>
          <p:nvPr>
            <p:ph sz="half" idx="1"/>
          </p:nvPr>
        </p:nvSpPr>
        <p:spPr/>
        <p:txBody>
          <a:bodyPr/>
          <a:lstStyle/>
          <a:p>
            <a:pPr marL="0" indent="0">
              <a:buNone/>
            </a:pPr>
            <a:r>
              <a:rPr lang="en-US" i="1" dirty="0"/>
              <a:t>Your Money, Your Goals </a:t>
            </a:r>
            <a:r>
              <a:rPr lang="en-US" dirty="0"/>
              <a:t>may benefit individuals and families in your community by helping them: </a:t>
            </a:r>
          </a:p>
          <a:p>
            <a:r>
              <a:rPr lang="en-US" dirty="0"/>
              <a:t>Set goals based on their values. </a:t>
            </a:r>
          </a:p>
          <a:p>
            <a:r>
              <a:rPr lang="en-US" dirty="0"/>
              <a:t>Make plans to reach their goals. </a:t>
            </a:r>
          </a:p>
          <a:p>
            <a:r>
              <a:rPr lang="en-US" dirty="0"/>
              <a:t>Use cash flow to cover living expenses today and plan for the future. </a:t>
            </a:r>
          </a:p>
          <a:p>
            <a:r>
              <a:rPr lang="en-US" dirty="0"/>
              <a:t>Get rid of debt. </a:t>
            </a:r>
          </a:p>
          <a:p>
            <a:endParaRPr lang="en-US" dirty="0"/>
          </a:p>
        </p:txBody>
      </p:sp>
    </p:spTree>
    <p:extLst>
      <p:ext uri="{BB962C8B-B14F-4D97-AF65-F5344CB8AC3E}">
        <p14:creationId xmlns:p14="http://schemas.microsoft.com/office/powerpoint/2010/main" val="2790038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i="1" dirty="0" smtClean="0"/>
              <a:t>Your Money, Your Goals</a:t>
            </a:r>
            <a:endParaRPr lang="en-US" dirty="0"/>
          </a:p>
        </p:txBody>
      </p:sp>
      <p:sp>
        <p:nvSpPr>
          <p:cNvPr id="3" name="Content Placeholder 2"/>
          <p:cNvSpPr>
            <a:spLocks noGrp="1"/>
          </p:cNvSpPr>
          <p:nvPr>
            <p:ph sz="half" idx="1"/>
          </p:nvPr>
        </p:nvSpPr>
        <p:spPr/>
        <p:txBody>
          <a:bodyPr/>
          <a:lstStyle/>
          <a:p>
            <a:pPr marL="0" indent="0">
              <a:buNone/>
            </a:pPr>
            <a:r>
              <a:rPr lang="en-US" i="1" dirty="0"/>
              <a:t>Your Money, Your Goals </a:t>
            </a:r>
            <a:r>
              <a:rPr lang="en-US" dirty="0"/>
              <a:t>may benefit individuals and families in your community by helping them: </a:t>
            </a:r>
          </a:p>
          <a:p>
            <a:r>
              <a:rPr lang="en-US" dirty="0" smtClean="0"/>
              <a:t>Review </a:t>
            </a:r>
            <a:r>
              <a:rPr lang="en-US" dirty="0"/>
              <a:t>credit reports and fix errors. </a:t>
            </a:r>
          </a:p>
          <a:p>
            <a:r>
              <a:rPr lang="en-US" dirty="0"/>
              <a:t>Choose the right financial products and services to meet their needs. </a:t>
            </a:r>
          </a:p>
          <a:p>
            <a:r>
              <a:rPr lang="en-US" dirty="0"/>
              <a:t>Recognize their consumer rights, how to protect them, and what to do if they have been violated. </a:t>
            </a:r>
          </a:p>
          <a:p>
            <a:r>
              <a:rPr lang="en-US" dirty="0"/>
              <a:t>Protect elders from financial exploitation. </a:t>
            </a:r>
          </a:p>
          <a:p>
            <a:endParaRPr lang="en-US" dirty="0"/>
          </a:p>
        </p:txBody>
      </p:sp>
    </p:spTree>
    <p:extLst>
      <p:ext uri="{BB962C8B-B14F-4D97-AF65-F5344CB8AC3E}">
        <p14:creationId xmlns:p14="http://schemas.microsoft.com/office/powerpoint/2010/main" val="3997986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i="1" dirty="0" smtClean="0"/>
              <a:t>Your Money, Your Goal</a:t>
            </a:r>
            <a:r>
              <a:rPr lang="en-US" i="1" dirty="0" smtClean="0">
                <a:solidFill>
                  <a:schemeClr val="tx1"/>
                </a:solidFill>
              </a:rPr>
              <a:t>s</a:t>
            </a:r>
            <a:endParaRPr lang="en-US" dirty="0">
              <a:solidFill>
                <a:schemeClr val="tx1"/>
              </a:solidFill>
            </a:endParaRPr>
          </a:p>
        </p:txBody>
      </p:sp>
      <p:sp>
        <p:nvSpPr>
          <p:cNvPr id="3" name="Content Placeholder 2"/>
          <p:cNvSpPr>
            <a:spLocks noGrp="1"/>
          </p:cNvSpPr>
          <p:nvPr>
            <p:ph sz="half" idx="1"/>
          </p:nvPr>
        </p:nvSpPr>
        <p:spPr/>
        <p:txBody>
          <a:bodyPr/>
          <a:lstStyle/>
          <a:p>
            <a:pPr marL="0" indent="0">
              <a:buNone/>
            </a:pPr>
            <a:r>
              <a:rPr lang="en-US" dirty="0"/>
              <a:t>Community members are able </a:t>
            </a:r>
            <a:r>
              <a:rPr lang="en-US" dirty="0" smtClean="0"/>
              <a:t>to:</a:t>
            </a:r>
          </a:p>
          <a:p>
            <a:r>
              <a:rPr lang="en-US" dirty="0"/>
              <a:t>T</a:t>
            </a:r>
            <a:r>
              <a:rPr lang="en-US" dirty="0" smtClean="0"/>
              <a:t>ake </a:t>
            </a:r>
            <a:r>
              <a:rPr lang="en-US" dirty="0"/>
              <a:t>care of their financial needs and obligations and contribute to the community. </a:t>
            </a:r>
          </a:p>
          <a:p>
            <a:r>
              <a:rPr lang="en-US" dirty="0"/>
              <a:t>M</a:t>
            </a:r>
            <a:r>
              <a:rPr lang="en-US" dirty="0" smtClean="0"/>
              <a:t>ake </a:t>
            </a:r>
            <a:r>
              <a:rPr lang="en-US" dirty="0"/>
              <a:t>informed decisions about protecting and growing community assets. </a:t>
            </a:r>
            <a:endParaRPr lang="en-US" dirty="0" smtClean="0"/>
          </a:p>
          <a:p>
            <a:r>
              <a:rPr lang="en-US" dirty="0" smtClean="0"/>
              <a:t>Make </a:t>
            </a:r>
            <a:r>
              <a:rPr lang="en-US" dirty="0"/>
              <a:t>informed decisions about balancing today’s needs while planning for the next generation. </a:t>
            </a:r>
          </a:p>
          <a:p>
            <a:pPr marL="0" indent="0">
              <a:buNone/>
            </a:pPr>
            <a:endParaRPr lang="en-US" dirty="0"/>
          </a:p>
        </p:txBody>
      </p:sp>
    </p:spTree>
    <p:extLst>
      <p:ext uri="{BB962C8B-B14F-4D97-AF65-F5344CB8AC3E}">
        <p14:creationId xmlns:p14="http://schemas.microsoft.com/office/powerpoint/2010/main" val="465546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54038" y="274638"/>
            <a:ext cx="8035925" cy="742950"/>
          </a:xfrm>
        </p:spPr>
        <p:txBody>
          <a:bodyPr/>
          <a:lstStyle/>
          <a:p>
            <a:pPr eaLnBrk="1" hangingPunct="1"/>
            <a:r>
              <a:rPr lang="en-US" dirty="0">
                <a:latin typeface="Georgia" charset="0"/>
                <a:ea typeface="MS PGothic" charset="0"/>
              </a:rPr>
              <a:t>Organization of </a:t>
            </a:r>
            <a:r>
              <a:rPr lang="en-US" i="1" dirty="0">
                <a:latin typeface="Georgia" charset="0"/>
                <a:ea typeface="MS PGothic" charset="0"/>
              </a:rPr>
              <a:t>Your Money, Your Goals</a:t>
            </a:r>
          </a:p>
        </p:txBody>
      </p:sp>
      <p:sp>
        <p:nvSpPr>
          <p:cNvPr id="63490" name="Content Placeholder 2"/>
          <p:cNvSpPr>
            <a:spLocks noGrp="1"/>
          </p:cNvSpPr>
          <p:nvPr>
            <p:ph sz="half" idx="1"/>
          </p:nvPr>
        </p:nvSpPr>
        <p:spPr>
          <a:xfrm>
            <a:off x="457200" y="1350963"/>
            <a:ext cx="8132763" cy="4525962"/>
          </a:xfrm>
        </p:spPr>
        <p:txBody>
          <a:bodyPr/>
          <a:lstStyle/>
          <a:p>
            <a:pPr eaLnBrk="1" hangingPunct="1"/>
            <a:r>
              <a:rPr lang="en-US" dirty="0">
                <a:latin typeface="Georgia" charset="0"/>
                <a:ea typeface="MS PGothic" charset="0"/>
              </a:rPr>
              <a:t>Introductory modules</a:t>
            </a:r>
          </a:p>
          <a:p>
            <a:pPr lvl="1" eaLnBrk="1" hangingPunct="1"/>
            <a:r>
              <a:rPr lang="en-US" dirty="0">
                <a:latin typeface="Georgia" charset="0"/>
                <a:ea typeface="MS PGothic" charset="0"/>
              </a:rPr>
              <a:t>Introduction Part 1: Introduction to the toolkit</a:t>
            </a:r>
          </a:p>
          <a:p>
            <a:pPr lvl="1" eaLnBrk="1" hangingPunct="1"/>
            <a:r>
              <a:rPr lang="en-US" dirty="0">
                <a:latin typeface="Georgia" charset="0"/>
                <a:ea typeface="MS PGothic" charset="0"/>
              </a:rPr>
              <a:t>Introduction Part 2: Understanding the situation</a:t>
            </a:r>
          </a:p>
          <a:p>
            <a:pPr lvl="1" eaLnBrk="1" hangingPunct="1"/>
            <a:r>
              <a:rPr lang="en-US" dirty="0">
                <a:latin typeface="Georgia" charset="0"/>
                <a:ea typeface="MS PGothic" charset="0"/>
              </a:rPr>
              <a:t>Introduction Part 3: Starting the money conversation</a:t>
            </a:r>
          </a:p>
          <a:p>
            <a:pPr lvl="1" eaLnBrk="1" hangingPunct="1"/>
            <a:r>
              <a:rPr lang="en-US" dirty="0">
                <a:latin typeface="Georgia" charset="0"/>
                <a:ea typeface="MS PGothic" charset="0"/>
              </a:rPr>
              <a:t>Introduction Part 4: Emotions, values, and culture: What’s behind our money choices?</a:t>
            </a:r>
          </a:p>
        </p:txBody>
      </p:sp>
    </p:spTree>
    <p:extLst>
      <p:ext uri="{BB962C8B-B14F-4D97-AF65-F5344CB8AC3E}">
        <p14:creationId xmlns:p14="http://schemas.microsoft.com/office/powerpoint/2010/main" val="3773862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554038" y="274638"/>
            <a:ext cx="8035925" cy="742950"/>
          </a:xfrm>
        </p:spPr>
        <p:txBody>
          <a:bodyPr>
            <a:normAutofit fontScale="90000"/>
          </a:bodyPr>
          <a:lstStyle/>
          <a:p>
            <a:pPr eaLnBrk="1" hangingPunct="1"/>
            <a:r>
              <a:rPr lang="en-US" dirty="0">
                <a:latin typeface="Georgia" charset="0"/>
                <a:ea typeface="MS PGothic" charset="0"/>
              </a:rPr>
              <a:t>Organization of </a:t>
            </a:r>
            <a:r>
              <a:rPr lang="en-US" dirty="0" smtClean="0">
                <a:latin typeface="Georgia" charset="0"/>
                <a:ea typeface="MS PGothic" charset="0"/>
              </a:rPr>
              <a:t>Introduction to </a:t>
            </a:r>
            <a:r>
              <a:rPr lang="en-US" i="1" dirty="0" smtClean="0">
                <a:latin typeface="Georgia" charset="0"/>
                <a:ea typeface="MS PGothic" charset="0"/>
              </a:rPr>
              <a:t>Your </a:t>
            </a:r>
            <a:r>
              <a:rPr lang="en-US" i="1" dirty="0">
                <a:latin typeface="Georgia" charset="0"/>
                <a:ea typeface="MS PGothic" charset="0"/>
              </a:rPr>
              <a:t>Money, Your </a:t>
            </a:r>
            <a:r>
              <a:rPr lang="en-US" i="1" dirty="0" smtClean="0">
                <a:latin typeface="Georgia" charset="0"/>
                <a:ea typeface="MS PGothic" charset="0"/>
              </a:rPr>
              <a:t>Goals</a:t>
            </a:r>
            <a:endParaRPr lang="en-US" i="1" dirty="0">
              <a:solidFill>
                <a:schemeClr val="tx1"/>
              </a:solidFill>
              <a:latin typeface="Georgia" charset="0"/>
              <a:ea typeface="MS PGothic" charset="0"/>
            </a:endParaRPr>
          </a:p>
        </p:txBody>
      </p:sp>
      <p:sp>
        <p:nvSpPr>
          <p:cNvPr id="65538" name="Content Placeholder 2"/>
          <p:cNvSpPr>
            <a:spLocks noGrp="1"/>
          </p:cNvSpPr>
          <p:nvPr>
            <p:ph sz="half" idx="1"/>
          </p:nvPr>
        </p:nvSpPr>
        <p:spPr>
          <a:xfrm>
            <a:off x="457200" y="1350963"/>
            <a:ext cx="8132763" cy="4525962"/>
          </a:xfrm>
        </p:spPr>
        <p:txBody>
          <a:bodyPr/>
          <a:lstStyle/>
          <a:p>
            <a:pPr eaLnBrk="1" hangingPunct="1"/>
            <a:r>
              <a:rPr lang="en-US" dirty="0">
                <a:latin typeface="Georgia" charset="0"/>
                <a:ea typeface="MS PGothic" charset="0"/>
              </a:rPr>
              <a:t>Introductory modules</a:t>
            </a:r>
          </a:p>
          <a:p>
            <a:pPr lvl="1" eaLnBrk="1" hangingPunct="1"/>
            <a:r>
              <a:rPr lang="en-US" dirty="0">
                <a:latin typeface="Georgia" charset="0"/>
                <a:ea typeface="MS PGothic" charset="0"/>
              </a:rPr>
              <a:t>Introduction Part 1: Introduction to the toolkit</a:t>
            </a:r>
          </a:p>
          <a:p>
            <a:pPr lvl="1" eaLnBrk="1" hangingPunct="1"/>
            <a:r>
              <a:rPr lang="en-US" dirty="0">
                <a:latin typeface="Georgia" charset="0"/>
                <a:ea typeface="MS PGothic" charset="0"/>
              </a:rPr>
              <a:t>Introduction Part 2: Understanding the situation</a:t>
            </a:r>
          </a:p>
          <a:p>
            <a:pPr lvl="1" eaLnBrk="1" hangingPunct="1"/>
            <a:r>
              <a:rPr lang="en-US" dirty="0">
                <a:latin typeface="Georgia" charset="0"/>
                <a:ea typeface="MS PGothic" charset="0"/>
              </a:rPr>
              <a:t>Introduction Part 3: Starting the money conversation</a:t>
            </a:r>
          </a:p>
          <a:p>
            <a:pPr lvl="1" eaLnBrk="1" hangingPunct="1"/>
            <a:r>
              <a:rPr lang="en-US" dirty="0">
                <a:latin typeface="Georgia" charset="0"/>
                <a:ea typeface="MS PGothic" charset="0"/>
              </a:rPr>
              <a:t>Introduction Part 4: Emotions, values, and culture: What’s behind our money choices?</a:t>
            </a:r>
          </a:p>
        </p:txBody>
      </p:sp>
      <p:pic>
        <p:nvPicPr>
          <p:cNvPr id="65539" name="Picture 1" descr="Introduction to the toolkit: Financial empowerment checklist, Financial empowerment self-assessment. Understanding the situation: My money picture. Starting the money conversation: Top money conversations. Emotions, values and cul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35100"/>
            <a:ext cx="91440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330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554038" y="274638"/>
            <a:ext cx="8035925" cy="742950"/>
          </a:xfrm>
        </p:spPr>
        <p:txBody>
          <a:bodyPr/>
          <a:lstStyle/>
          <a:p>
            <a:pPr eaLnBrk="1" hangingPunct="1"/>
            <a:r>
              <a:rPr lang="en-US" dirty="0">
                <a:latin typeface="Georgia" charset="0"/>
                <a:ea typeface="MS PGothic" charset="0"/>
              </a:rPr>
              <a:t>Organization of </a:t>
            </a:r>
            <a:r>
              <a:rPr lang="en-US" i="1" dirty="0">
                <a:latin typeface="Georgia" charset="0"/>
                <a:ea typeface="MS PGothic" charset="0"/>
              </a:rPr>
              <a:t>Your Money, Your Goals</a:t>
            </a:r>
            <a:endParaRPr lang="en-US" dirty="0">
              <a:latin typeface="Georgia" charset="0"/>
              <a:ea typeface="MS PGothic" charset="0"/>
            </a:endParaRPr>
          </a:p>
        </p:txBody>
      </p:sp>
      <p:sp>
        <p:nvSpPr>
          <p:cNvPr id="67586" name="Content Placeholder 2"/>
          <p:cNvSpPr>
            <a:spLocks noGrp="1"/>
          </p:cNvSpPr>
          <p:nvPr>
            <p:ph sz="half" idx="1"/>
          </p:nvPr>
        </p:nvSpPr>
        <p:spPr>
          <a:xfrm>
            <a:off x="457200" y="1350963"/>
            <a:ext cx="8132763" cy="4525962"/>
          </a:xfrm>
        </p:spPr>
        <p:txBody>
          <a:bodyPr>
            <a:normAutofit lnSpcReduction="10000"/>
          </a:bodyPr>
          <a:lstStyle/>
          <a:p>
            <a:pPr eaLnBrk="1" hangingPunct="1"/>
            <a:r>
              <a:rPr lang="en-US" dirty="0">
                <a:latin typeface="Georgia" charset="0"/>
                <a:ea typeface="MS PGothic" charset="0"/>
              </a:rPr>
              <a:t>Content modules</a:t>
            </a:r>
          </a:p>
          <a:p>
            <a:pPr lvl="1" eaLnBrk="1" hangingPunct="1"/>
            <a:r>
              <a:rPr lang="en-US" dirty="0">
                <a:latin typeface="Georgia" charset="0"/>
                <a:ea typeface="MS PGothic" charset="0"/>
              </a:rPr>
              <a:t>Module 1: Setting goals and planning for large purchases</a:t>
            </a:r>
          </a:p>
          <a:p>
            <a:pPr lvl="1" eaLnBrk="1" hangingPunct="1"/>
            <a:r>
              <a:rPr lang="en-US" dirty="0">
                <a:latin typeface="Georgia" charset="0"/>
                <a:ea typeface="MS PGothic" charset="0"/>
              </a:rPr>
              <a:t>Module 2: Saving for the emergencies, bills, and goals</a:t>
            </a:r>
          </a:p>
          <a:p>
            <a:pPr lvl="1" eaLnBrk="1" hangingPunct="1"/>
            <a:r>
              <a:rPr lang="en-US" dirty="0">
                <a:latin typeface="Georgia" charset="0"/>
                <a:ea typeface="MS PGothic" charset="0"/>
              </a:rPr>
              <a:t>Module 3: Tracking and managing income and benefits</a:t>
            </a:r>
          </a:p>
          <a:p>
            <a:pPr lvl="1" eaLnBrk="1" hangingPunct="1"/>
            <a:r>
              <a:rPr lang="en-US" dirty="0">
                <a:latin typeface="Georgia" charset="0"/>
                <a:ea typeface="MS PGothic" charset="0"/>
              </a:rPr>
              <a:t>Module 4: Paying bills and other expenses</a:t>
            </a:r>
          </a:p>
          <a:p>
            <a:pPr lvl="1" eaLnBrk="1" hangingPunct="1"/>
            <a:r>
              <a:rPr lang="en-US" dirty="0">
                <a:latin typeface="Georgia" charset="0"/>
                <a:ea typeface="MS PGothic" charset="0"/>
              </a:rPr>
              <a:t>Module 5: Getting through the month</a:t>
            </a:r>
          </a:p>
          <a:p>
            <a:pPr lvl="1" eaLnBrk="1" hangingPunct="1"/>
            <a:r>
              <a:rPr lang="en-US" dirty="0">
                <a:latin typeface="Georgia" charset="0"/>
                <a:ea typeface="MS PGothic" charset="0"/>
              </a:rPr>
              <a:t>Module 6: Dealing with debt</a:t>
            </a:r>
          </a:p>
          <a:p>
            <a:pPr lvl="1" eaLnBrk="1" hangingPunct="1"/>
            <a:r>
              <a:rPr lang="en-US" dirty="0">
                <a:latin typeface="Georgia" charset="0"/>
                <a:ea typeface="MS PGothic" charset="0"/>
              </a:rPr>
              <a:t>Module 7: Understanding credit reports and scores</a:t>
            </a:r>
          </a:p>
          <a:p>
            <a:pPr lvl="1" eaLnBrk="1" hangingPunct="1"/>
            <a:r>
              <a:rPr lang="en-US" dirty="0">
                <a:latin typeface="Georgia" charset="0"/>
                <a:ea typeface="MS PGothic" charset="0"/>
              </a:rPr>
              <a:t>Module 8: Money services, cards, accounts, and loans: Finding what works for you</a:t>
            </a:r>
          </a:p>
          <a:p>
            <a:pPr lvl="1" eaLnBrk="1" hangingPunct="1"/>
            <a:r>
              <a:rPr lang="en-US" dirty="0">
                <a:latin typeface="Georgia" charset="0"/>
                <a:ea typeface="MS PGothic" charset="0"/>
              </a:rPr>
              <a:t>Module 9: Protecting your money</a:t>
            </a:r>
          </a:p>
        </p:txBody>
      </p:sp>
    </p:spTree>
    <p:extLst>
      <p:ext uri="{BB962C8B-B14F-4D97-AF65-F5344CB8AC3E}">
        <p14:creationId xmlns:p14="http://schemas.microsoft.com/office/powerpoint/2010/main" val="283835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554038" y="274638"/>
            <a:ext cx="8035925" cy="742950"/>
          </a:xfrm>
        </p:spPr>
        <p:txBody>
          <a:bodyPr/>
          <a:lstStyle/>
          <a:p>
            <a:pPr eaLnBrk="1" hangingPunct="1"/>
            <a:r>
              <a:rPr lang="en-US" dirty="0">
                <a:latin typeface="Georgia" charset="0"/>
                <a:ea typeface="MS PGothic" charset="0"/>
              </a:rPr>
              <a:t>Organization of </a:t>
            </a:r>
            <a:r>
              <a:rPr lang="en-US" i="1" dirty="0">
                <a:latin typeface="Georgia" charset="0"/>
                <a:ea typeface="MS PGothic" charset="0"/>
              </a:rPr>
              <a:t>Your Money, Your Goals</a:t>
            </a:r>
            <a:endParaRPr lang="en-US" dirty="0">
              <a:latin typeface="Georgia" charset="0"/>
              <a:ea typeface="MS PGothic" charset="0"/>
            </a:endParaRPr>
          </a:p>
        </p:txBody>
      </p:sp>
      <p:sp>
        <p:nvSpPr>
          <p:cNvPr id="69634" name="Content Placeholder 2"/>
          <p:cNvSpPr>
            <a:spLocks noGrp="1"/>
          </p:cNvSpPr>
          <p:nvPr>
            <p:ph sz="half" idx="1"/>
          </p:nvPr>
        </p:nvSpPr>
        <p:spPr>
          <a:xfrm>
            <a:off x="457200" y="1350963"/>
            <a:ext cx="8132763" cy="4525962"/>
          </a:xfrm>
        </p:spPr>
        <p:txBody>
          <a:bodyPr>
            <a:normAutofit lnSpcReduction="10000"/>
          </a:bodyPr>
          <a:lstStyle/>
          <a:p>
            <a:pPr eaLnBrk="1" hangingPunct="1"/>
            <a:r>
              <a:rPr lang="en-US" dirty="0">
                <a:latin typeface="Georgia" charset="0"/>
                <a:ea typeface="MS PGothic" charset="0"/>
              </a:rPr>
              <a:t>Content modules</a:t>
            </a:r>
          </a:p>
          <a:p>
            <a:pPr lvl="1" eaLnBrk="1" hangingPunct="1"/>
            <a:r>
              <a:rPr lang="en-US" dirty="0">
                <a:latin typeface="Georgia" charset="0"/>
                <a:ea typeface="MS PGothic" charset="0"/>
              </a:rPr>
              <a:t>Module 1: Setting goals and planning for large purchases</a:t>
            </a:r>
          </a:p>
          <a:p>
            <a:pPr lvl="1" eaLnBrk="1" hangingPunct="1"/>
            <a:r>
              <a:rPr lang="en-US" dirty="0">
                <a:latin typeface="Georgia" charset="0"/>
                <a:ea typeface="MS PGothic" charset="0"/>
              </a:rPr>
              <a:t>Module 2: Saving for the emergencies, bills, and goals</a:t>
            </a:r>
          </a:p>
          <a:p>
            <a:pPr lvl="1" eaLnBrk="1" hangingPunct="1"/>
            <a:r>
              <a:rPr lang="en-US" dirty="0">
                <a:latin typeface="Georgia" charset="0"/>
                <a:ea typeface="MS PGothic" charset="0"/>
              </a:rPr>
              <a:t>Module 3: Tracking and managing income and benefits</a:t>
            </a:r>
          </a:p>
          <a:p>
            <a:pPr lvl="1" eaLnBrk="1" hangingPunct="1"/>
            <a:r>
              <a:rPr lang="en-US" dirty="0">
                <a:latin typeface="Georgia" charset="0"/>
                <a:ea typeface="MS PGothic" charset="0"/>
              </a:rPr>
              <a:t>Module 4: Paying bills and other expenses</a:t>
            </a:r>
          </a:p>
          <a:p>
            <a:pPr lvl="1" eaLnBrk="1" hangingPunct="1"/>
            <a:r>
              <a:rPr lang="en-US" dirty="0">
                <a:latin typeface="Georgia" charset="0"/>
                <a:ea typeface="MS PGothic" charset="0"/>
              </a:rPr>
              <a:t>Module 5: Getting through the month</a:t>
            </a:r>
          </a:p>
          <a:p>
            <a:pPr lvl="1" eaLnBrk="1" hangingPunct="1"/>
            <a:r>
              <a:rPr lang="en-US" dirty="0">
                <a:latin typeface="Georgia" charset="0"/>
                <a:ea typeface="MS PGothic" charset="0"/>
              </a:rPr>
              <a:t>Module 6: Dealing with debt</a:t>
            </a:r>
          </a:p>
          <a:p>
            <a:pPr lvl="1" eaLnBrk="1" hangingPunct="1"/>
            <a:r>
              <a:rPr lang="en-US" dirty="0">
                <a:latin typeface="Georgia" charset="0"/>
                <a:ea typeface="MS PGothic" charset="0"/>
              </a:rPr>
              <a:t>Module 7: Understanding credit reports and scores</a:t>
            </a:r>
          </a:p>
          <a:p>
            <a:pPr lvl="1" eaLnBrk="1" hangingPunct="1"/>
            <a:r>
              <a:rPr lang="en-US" dirty="0">
                <a:latin typeface="Georgia" charset="0"/>
                <a:ea typeface="MS PGothic" charset="0"/>
              </a:rPr>
              <a:t>Module 8: Money services, cards, accounts, and loans: Finding what works for you</a:t>
            </a:r>
          </a:p>
          <a:p>
            <a:pPr lvl="1" eaLnBrk="1" hangingPunct="1"/>
            <a:r>
              <a:rPr lang="en-US" dirty="0">
                <a:latin typeface="Georgia" charset="0"/>
                <a:ea typeface="MS PGothic" charset="0"/>
              </a:rPr>
              <a:t>Module 9: Protecting your money</a:t>
            </a:r>
          </a:p>
        </p:txBody>
      </p:sp>
      <p:pic>
        <p:nvPicPr>
          <p:cNvPr id="69635" name="Picture 1" descr="Setting goals and planning for large purchases: Goal-setting tool, Planning for life events and large purchase, buying a car. Saving for the emergencies, bills and goals: Savings plan, Savings and benefits: Understanding asset limits, Finding a safe place for savings, Increasing your income through tax credits. Tracking and managing income and benefits: Income and resource tracker, Ways to receive income and benefits, Ways to increase income and resources. Paying bills and other expenses: Spending tracker, Bill calendar, Ways to pay bills, Strategies for cutting expenses, When cash is short -- prioritizing bills and spend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1238"/>
            <a:ext cx="8929688"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396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White rectangle, no information"/>
          <p:cNvSpPr/>
          <p:nvPr/>
        </p:nvSpPr>
        <p:spPr>
          <a:xfrm>
            <a:off x="372979" y="1119188"/>
            <a:ext cx="8446168" cy="32460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1681" name="Title 1"/>
          <p:cNvSpPr>
            <a:spLocks noGrp="1"/>
          </p:cNvSpPr>
          <p:nvPr>
            <p:ph type="title"/>
          </p:nvPr>
        </p:nvSpPr>
        <p:spPr>
          <a:xfrm>
            <a:off x="554038" y="274638"/>
            <a:ext cx="8035925" cy="742950"/>
          </a:xfrm>
        </p:spPr>
        <p:txBody>
          <a:bodyPr/>
          <a:lstStyle/>
          <a:p>
            <a:pPr eaLnBrk="1" hangingPunct="1"/>
            <a:r>
              <a:rPr lang="en-US" dirty="0">
                <a:latin typeface="Georgia" charset="0"/>
                <a:ea typeface="MS PGothic" charset="0"/>
              </a:rPr>
              <a:t>Organization of </a:t>
            </a:r>
            <a:r>
              <a:rPr lang="en-US" i="1" dirty="0">
                <a:latin typeface="Georgia" charset="0"/>
                <a:ea typeface="MS PGothic" charset="0"/>
              </a:rPr>
              <a:t>Your Money, Your Goals</a:t>
            </a:r>
            <a:endParaRPr lang="en-US" dirty="0">
              <a:latin typeface="Georgia" charset="0"/>
              <a:ea typeface="MS PGothic" charset="0"/>
            </a:endParaRPr>
          </a:p>
        </p:txBody>
      </p:sp>
      <p:pic>
        <p:nvPicPr>
          <p:cNvPr id="71682" name="Picture 2" descr="Dealing with debt: Debt worksheet, Debt-to-income worksheet, Reducing debt worksheet, Repaying student loans, When debt collectors call. Understanding credit reports and scores: Getting your credit reports and scores, Credit report review checklist, Improving credit reports and scores, Keeping records to show you've paid your bill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119188"/>
            <a:ext cx="657542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536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Focus on Native Communities </a:t>
            </a:r>
            <a:r>
              <a:rPr lang="en-US" i="1" dirty="0" smtClean="0">
                <a:solidFill>
                  <a:schemeClr val="tx1"/>
                </a:solidFill>
              </a:rPr>
              <a:t>companion guide </a:t>
            </a:r>
            <a:r>
              <a:rPr lang="en-US" dirty="0" smtClean="0"/>
              <a:t>contents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About the Consumer Financial Protection Bureau</a:t>
            </a:r>
          </a:p>
          <a:p>
            <a:r>
              <a:rPr lang="en-US" dirty="0" smtClean="0"/>
              <a:t>Introduction</a:t>
            </a:r>
          </a:p>
          <a:p>
            <a:r>
              <a:rPr lang="en-US" dirty="0" smtClean="0"/>
              <a:t>Native Communities and financial empowerment</a:t>
            </a:r>
          </a:p>
          <a:p>
            <a:r>
              <a:rPr lang="en-US" dirty="0"/>
              <a:t>Cultural and emotional influences on financial decision </a:t>
            </a:r>
            <a:r>
              <a:rPr lang="en-US" dirty="0" smtClean="0"/>
              <a:t>making</a:t>
            </a:r>
          </a:p>
          <a:p>
            <a:r>
              <a:rPr lang="en-US" dirty="0"/>
              <a:t>Using </a:t>
            </a:r>
            <a:r>
              <a:rPr lang="en-US" i="1" dirty="0"/>
              <a:t>Your Money, Your Goals </a:t>
            </a:r>
            <a:r>
              <a:rPr lang="en-US" dirty="0"/>
              <a:t>in Native </a:t>
            </a:r>
            <a:r>
              <a:rPr lang="en-US" dirty="0" smtClean="0"/>
              <a:t>Communities</a:t>
            </a:r>
          </a:p>
          <a:p>
            <a:r>
              <a:rPr lang="en-US" i="1" dirty="0"/>
              <a:t>Your Money, Your Goals </a:t>
            </a:r>
            <a:r>
              <a:rPr lang="en-US" dirty="0"/>
              <a:t>content </a:t>
            </a:r>
            <a:r>
              <a:rPr lang="en-US" dirty="0" smtClean="0"/>
              <a:t>modules</a:t>
            </a:r>
          </a:p>
          <a:p>
            <a:pPr lvl="1"/>
            <a:r>
              <a:rPr lang="en-US" dirty="0"/>
              <a:t>Native </a:t>
            </a:r>
            <a:r>
              <a:rPr lang="en-US" dirty="0" smtClean="0"/>
              <a:t>Communities tool: Using </a:t>
            </a:r>
            <a:r>
              <a:rPr lang="en-US" dirty="0"/>
              <a:t>values to set goals </a:t>
            </a:r>
            <a:endParaRPr lang="en-US" dirty="0" smtClean="0"/>
          </a:p>
          <a:p>
            <a:pPr lvl="1"/>
            <a:r>
              <a:rPr lang="en-US" dirty="0" smtClean="0"/>
              <a:t>Native Communities </a:t>
            </a:r>
            <a:r>
              <a:rPr lang="en-US" dirty="0"/>
              <a:t>tool: Savings and asset </a:t>
            </a:r>
            <a:r>
              <a:rPr lang="en-US" dirty="0" smtClean="0"/>
              <a:t>limits</a:t>
            </a:r>
            <a:endParaRPr lang="en-US" dirty="0"/>
          </a:p>
          <a:p>
            <a:pPr lvl="1"/>
            <a:r>
              <a:rPr lang="en-US" dirty="0"/>
              <a:t>Native </a:t>
            </a:r>
            <a:r>
              <a:rPr lang="en-US" dirty="0" smtClean="0"/>
              <a:t>Communities </a:t>
            </a:r>
            <a:r>
              <a:rPr lang="en-US" dirty="0"/>
              <a:t>tool: Making the most of the IIM </a:t>
            </a:r>
          </a:p>
          <a:p>
            <a:pPr lvl="1"/>
            <a:r>
              <a:rPr lang="en-US" dirty="0" smtClean="0"/>
              <a:t>Native Communities </a:t>
            </a:r>
            <a:r>
              <a:rPr lang="en-US" dirty="0"/>
              <a:t>tool: Annual planning </a:t>
            </a:r>
            <a:r>
              <a:rPr lang="en-US" dirty="0" smtClean="0"/>
              <a:t>tool </a:t>
            </a:r>
          </a:p>
        </p:txBody>
      </p:sp>
    </p:spTree>
    <p:extLst>
      <p:ext uri="{BB962C8B-B14F-4D97-AF65-F5344CB8AC3E}">
        <p14:creationId xmlns:p14="http://schemas.microsoft.com/office/powerpoint/2010/main" val="2646146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This presentation is being made by a Consumer Financial Protection Bureau representative on behalf of the Bureau.  It does not constitute legal interpretation, guidance or advice of the Consumer Financial Protection Bureau.  Any opinions or views stated by the presenter are the presenter’s own and may not represent the Bureau’s views.</a:t>
            </a:r>
          </a:p>
          <a:p>
            <a:pPr marL="0" indent="0">
              <a:buNone/>
            </a:pPr>
            <a:r>
              <a:rPr lang="en-US" dirty="0" smtClean="0"/>
              <a:t>This </a:t>
            </a:r>
            <a:r>
              <a:rPr lang="en-US" dirty="0"/>
              <a:t>document includes links or references to third-party resources. The inclusion of links or references to third-party sites does not necessarily reflect the Bureau’s endorsement of the third-party, the views expressed on the </a:t>
            </a:r>
            <a:r>
              <a:rPr lang="en-US" altLang="en-US" dirty="0"/>
              <a:t>third-party </a:t>
            </a:r>
            <a:r>
              <a:rPr lang="en-US" dirty="0"/>
              <a:t>site, or products or services offered on the third-party site. The Bureau has not vetted these third-parties, their content, or any products or services they may offer. There may be other possible entities or resources that are not listed that may also serve your needs.</a:t>
            </a:r>
          </a:p>
        </p:txBody>
      </p:sp>
    </p:spTree>
    <p:extLst>
      <p:ext uri="{BB962C8B-B14F-4D97-AF65-F5344CB8AC3E}">
        <p14:creationId xmlns:p14="http://schemas.microsoft.com/office/powerpoint/2010/main" val="1135466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Focus on Native Communities </a:t>
            </a:r>
            <a:r>
              <a:rPr lang="en-US" i="1" dirty="0" smtClean="0">
                <a:solidFill>
                  <a:schemeClr val="tx1"/>
                </a:solidFill>
              </a:rPr>
              <a:t>companion guide </a:t>
            </a:r>
            <a:r>
              <a:rPr lang="en-US" dirty="0" smtClean="0"/>
              <a:t>contents, continued</a:t>
            </a:r>
            <a:endParaRPr lang="en-US" dirty="0"/>
          </a:p>
        </p:txBody>
      </p:sp>
      <p:sp>
        <p:nvSpPr>
          <p:cNvPr id="3" name="Content Placeholder 2"/>
          <p:cNvSpPr>
            <a:spLocks noGrp="1"/>
          </p:cNvSpPr>
          <p:nvPr>
            <p:ph sz="half" idx="1"/>
          </p:nvPr>
        </p:nvSpPr>
        <p:spPr/>
        <p:txBody>
          <a:bodyPr/>
          <a:lstStyle/>
          <a:p>
            <a:r>
              <a:rPr lang="en-US" dirty="0" smtClean="0"/>
              <a:t>Financial empowerment and elders</a:t>
            </a:r>
          </a:p>
          <a:p>
            <a:pPr lvl="1"/>
            <a:r>
              <a:rPr lang="en-US" dirty="0"/>
              <a:t>Native </a:t>
            </a:r>
            <a:r>
              <a:rPr lang="en-US" dirty="0" smtClean="0"/>
              <a:t>Communities </a:t>
            </a:r>
            <a:r>
              <a:rPr lang="en-US" dirty="0"/>
              <a:t>tool: Identifying elder financial exploitation </a:t>
            </a:r>
            <a:endParaRPr lang="en-US" dirty="0" smtClean="0"/>
          </a:p>
          <a:p>
            <a:pPr lvl="1"/>
            <a:r>
              <a:rPr lang="en-US" dirty="0" smtClean="0"/>
              <a:t>Native Communities </a:t>
            </a:r>
            <a:r>
              <a:rPr lang="en-US" dirty="0"/>
              <a:t>tool: Getting help for elder financial exploitation </a:t>
            </a:r>
            <a:endParaRPr lang="en-US" dirty="0" smtClean="0"/>
          </a:p>
          <a:p>
            <a:pPr lvl="1"/>
            <a:r>
              <a:rPr lang="en-US" dirty="0" smtClean="0"/>
              <a:t>Native Communities </a:t>
            </a:r>
            <a:r>
              <a:rPr lang="en-US" dirty="0"/>
              <a:t>tool: Preventing elder financial exploitation</a:t>
            </a:r>
            <a:endParaRPr lang="en-US" dirty="0" smtClean="0"/>
          </a:p>
        </p:txBody>
      </p:sp>
    </p:spTree>
    <p:extLst>
      <p:ext uri="{BB962C8B-B14F-4D97-AF65-F5344CB8AC3E}">
        <p14:creationId xmlns:p14="http://schemas.microsoft.com/office/powerpoint/2010/main" val="3253537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t>
            </a:r>
            <a:r>
              <a:rPr lang="en-US" i="1" dirty="0" smtClean="0"/>
              <a:t>Your Money, Your Goals </a:t>
            </a:r>
            <a:r>
              <a:rPr lang="en-US" dirty="0" smtClean="0"/>
              <a:t>and Focus on Native Communities</a:t>
            </a:r>
            <a:r>
              <a:rPr lang="en-US" i="1" dirty="0" smtClean="0"/>
              <a:t>—</a:t>
            </a:r>
            <a:r>
              <a:rPr lang="en-US" dirty="0" smtClean="0"/>
              <a:t>One-on-one</a:t>
            </a:r>
            <a:endParaRPr lang="en-US" dirty="0"/>
          </a:p>
        </p:txBody>
      </p:sp>
      <p:sp>
        <p:nvSpPr>
          <p:cNvPr id="3" name="Content Placeholder 2"/>
          <p:cNvSpPr>
            <a:spLocks noGrp="1"/>
          </p:cNvSpPr>
          <p:nvPr>
            <p:ph sz="half" idx="1"/>
          </p:nvPr>
        </p:nvSpPr>
        <p:spPr/>
        <p:txBody>
          <a:bodyPr/>
          <a:lstStyle/>
          <a:p>
            <a:r>
              <a:rPr lang="en-US" dirty="0"/>
              <a:t>A tribal social service staff member providing case management to individuals in the community. </a:t>
            </a:r>
          </a:p>
          <a:p>
            <a:r>
              <a:rPr lang="en-US" dirty="0"/>
              <a:t>An elder mentoring a young adult in the community. </a:t>
            </a:r>
          </a:p>
          <a:p>
            <a:r>
              <a:rPr lang="en-US" dirty="0"/>
              <a:t>A Native Community Development Financial Institution (CDFI) staff member providing additional financial information and skill building to a prospective small business owner. </a:t>
            </a:r>
          </a:p>
          <a:p>
            <a:r>
              <a:rPr lang="en-US" dirty="0"/>
              <a:t>A financial coach helping a community member reach her goals.</a:t>
            </a:r>
          </a:p>
          <a:p>
            <a:pPr marL="0" indent="0">
              <a:buNone/>
            </a:pPr>
            <a:endParaRPr lang="en-US" dirty="0"/>
          </a:p>
        </p:txBody>
      </p:sp>
    </p:spTree>
    <p:extLst>
      <p:ext uri="{BB962C8B-B14F-4D97-AF65-F5344CB8AC3E}">
        <p14:creationId xmlns:p14="http://schemas.microsoft.com/office/powerpoint/2010/main" val="2899548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a:t>
            </a:r>
            <a:r>
              <a:rPr lang="en-US" i="1" dirty="0"/>
              <a:t>Your Money, Your Goals </a:t>
            </a:r>
            <a:r>
              <a:rPr lang="en-US" dirty="0"/>
              <a:t>and Focus on Native Communities</a:t>
            </a:r>
            <a:r>
              <a:rPr lang="en-US" i="1" dirty="0" smtClean="0"/>
              <a:t>—</a:t>
            </a:r>
            <a:r>
              <a:rPr lang="en-US" dirty="0" smtClean="0"/>
              <a:t>Group settings</a:t>
            </a:r>
            <a:endParaRPr lang="en-US" dirty="0"/>
          </a:p>
        </p:txBody>
      </p:sp>
      <p:sp>
        <p:nvSpPr>
          <p:cNvPr id="3" name="Content Placeholder 2"/>
          <p:cNvSpPr>
            <a:spLocks noGrp="1"/>
          </p:cNvSpPr>
          <p:nvPr>
            <p:ph sz="half" idx="1"/>
          </p:nvPr>
        </p:nvSpPr>
        <p:spPr/>
        <p:txBody>
          <a:bodyPr/>
          <a:lstStyle/>
          <a:p>
            <a:r>
              <a:rPr lang="en-US" dirty="0"/>
              <a:t>Community or organizational meetings </a:t>
            </a:r>
          </a:p>
          <a:p>
            <a:r>
              <a:rPr lang="en-US" dirty="0"/>
              <a:t>Brown bag lunches or a lunch-and-learn series </a:t>
            </a:r>
          </a:p>
          <a:p>
            <a:r>
              <a:rPr lang="en-US" dirty="0"/>
              <a:t>Other community training events </a:t>
            </a:r>
          </a:p>
          <a:p>
            <a:r>
              <a:rPr lang="en-US" dirty="0"/>
              <a:t>Tribal gatherings </a:t>
            </a:r>
          </a:p>
          <a:p>
            <a:endParaRPr lang="en-US" dirty="0"/>
          </a:p>
        </p:txBody>
      </p:sp>
    </p:spTree>
    <p:extLst>
      <p:ext uri="{BB962C8B-B14F-4D97-AF65-F5344CB8AC3E}">
        <p14:creationId xmlns:p14="http://schemas.microsoft.com/office/powerpoint/2010/main" val="2712164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a:t>
            </a:r>
            <a:r>
              <a:rPr lang="en-US" i="1" dirty="0" smtClean="0"/>
              <a:t>Your Money, Your Goals</a:t>
            </a:r>
            <a:endParaRPr lang="en-US" i="1" dirty="0"/>
          </a:p>
        </p:txBody>
      </p:sp>
      <p:sp>
        <p:nvSpPr>
          <p:cNvPr id="3" name="Content Placeholder 2"/>
          <p:cNvSpPr>
            <a:spLocks noGrp="1"/>
          </p:cNvSpPr>
          <p:nvPr>
            <p:ph sz="half" idx="1"/>
          </p:nvPr>
        </p:nvSpPr>
        <p:spPr/>
        <p:txBody>
          <a:bodyPr/>
          <a:lstStyle/>
          <a:p>
            <a:pPr marL="0" indent="0">
              <a:buNone/>
            </a:pPr>
            <a:r>
              <a:rPr lang="en-US" dirty="0"/>
              <a:t>The strongest integration strategies start with the end user in mind: </a:t>
            </a:r>
            <a:endParaRPr lang="en-US" dirty="0" smtClean="0"/>
          </a:p>
          <a:p>
            <a:pPr marL="457200" indent="-457200">
              <a:buFont typeface="+mj-lt"/>
              <a:buAutoNum type="arabicPeriod"/>
            </a:pPr>
            <a:r>
              <a:rPr lang="en-US" dirty="0" smtClean="0"/>
              <a:t>Who will be using the toolkit? </a:t>
            </a:r>
            <a:endParaRPr lang="en-US" dirty="0"/>
          </a:p>
          <a:p>
            <a:pPr marL="457200" indent="-457200">
              <a:buFont typeface="+mj-lt"/>
              <a:buAutoNum type="arabicPeriod"/>
            </a:pPr>
            <a:r>
              <a:rPr lang="en-US" dirty="0" smtClean="0"/>
              <a:t>How </a:t>
            </a:r>
            <a:r>
              <a:rPr lang="en-US" dirty="0"/>
              <a:t>will they use the toolkit? </a:t>
            </a:r>
          </a:p>
          <a:p>
            <a:pPr marL="457200" indent="-457200">
              <a:buFont typeface="+mj-lt"/>
              <a:buAutoNum type="arabicPeriod"/>
            </a:pPr>
            <a:r>
              <a:rPr lang="en-US" dirty="0" smtClean="0"/>
              <a:t>What </a:t>
            </a:r>
            <a:r>
              <a:rPr lang="en-US" dirty="0"/>
              <a:t>outcomes do you want to achieve </a:t>
            </a:r>
            <a:r>
              <a:rPr lang="en-US" dirty="0" smtClean="0"/>
              <a:t>through </a:t>
            </a:r>
            <a:r>
              <a:rPr lang="en-US" dirty="0"/>
              <a:t>the use of the toolkit? (Outcomes are results that bring about changes or benefits) </a:t>
            </a:r>
          </a:p>
          <a:p>
            <a:pPr marL="457200" indent="-457200">
              <a:buFont typeface="+mj-lt"/>
              <a:buAutoNum type="arabicPeriod"/>
            </a:pPr>
            <a:r>
              <a:rPr lang="en-US" dirty="0" smtClean="0"/>
              <a:t>What </a:t>
            </a:r>
            <a:r>
              <a:rPr lang="en-US" dirty="0"/>
              <a:t>content in the toolkit is most important to achieving these outcomes?</a:t>
            </a:r>
          </a:p>
          <a:p>
            <a:endParaRPr lang="en-US" dirty="0"/>
          </a:p>
        </p:txBody>
      </p:sp>
    </p:spTree>
    <p:extLst>
      <p:ext uri="{BB962C8B-B14F-4D97-AF65-F5344CB8AC3E}">
        <p14:creationId xmlns:p14="http://schemas.microsoft.com/office/powerpoint/2010/main" val="248200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a:xfrm>
            <a:off x="903288" y="2401888"/>
            <a:ext cx="7308850" cy="879475"/>
          </a:xfrm>
        </p:spPr>
        <p:txBody>
          <a:bodyPr/>
          <a:lstStyle/>
          <a:p>
            <a:pPr eaLnBrk="1" hangingPunct="1">
              <a:spcAft>
                <a:spcPct val="0"/>
              </a:spcAft>
            </a:pPr>
            <a:r>
              <a:rPr lang="en-US" altLang="en-US" dirty="0" smtClean="0"/>
              <a:t>Your Money, Your Goals</a:t>
            </a:r>
          </a:p>
        </p:txBody>
      </p:sp>
      <p:sp>
        <p:nvSpPr>
          <p:cNvPr id="84995" name="Text Placeholder 2"/>
          <p:cNvSpPr>
            <a:spLocks noGrp="1"/>
          </p:cNvSpPr>
          <p:nvPr>
            <p:ph type="subTitle" idx="1"/>
          </p:nvPr>
        </p:nvSpPr>
        <p:spPr>
          <a:xfrm>
            <a:off x="903288" y="3128963"/>
            <a:ext cx="7308850" cy="1317357"/>
          </a:xfrm>
        </p:spPr>
        <p:txBody>
          <a:bodyPr/>
          <a:lstStyle/>
          <a:p>
            <a:pPr eaLnBrk="1" hangingPunct="1">
              <a:spcBef>
                <a:spcPts val="2113"/>
              </a:spcBef>
              <a:buSzTx/>
            </a:pPr>
            <a:r>
              <a:rPr lang="en-US" altLang="en-US" sz="3000" dirty="0" smtClean="0">
                <a:solidFill>
                  <a:srgbClr val="3B3C3E"/>
                </a:solidFill>
              </a:rPr>
              <a:t>Implementing </a:t>
            </a:r>
            <a:r>
              <a:rPr lang="en-US" altLang="en-US" sz="3000" i="1" dirty="0" smtClean="0">
                <a:solidFill>
                  <a:srgbClr val="3B3C3E"/>
                </a:solidFill>
              </a:rPr>
              <a:t>Your Money, Your Goals </a:t>
            </a:r>
            <a:r>
              <a:rPr lang="en-US" altLang="en-US" sz="3000" dirty="0" smtClean="0">
                <a:solidFill>
                  <a:srgbClr val="3B3C3E"/>
                </a:solidFill>
              </a:rPr>
              <a:t>and Focus on Native Communities</a:t>
            </a:r>
          </a:p>
        </p:txBody>
      </p:sp>
    </p:spTree>
    <p:extLst>
      <p:ext uri="{BB962C8B-B14F-4D97-AF65-F5344CB8AC3E}">
        <p14:creationId xmlns:p14="http://schemas.microsoft.com/office/powerpoint/2010/main" val="220194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6"/>
          <p:cNvSpPr>
            <a:spLocks noGrp="1"/>
          </p:cNvSpPr>
          <p:nvPr>
            <p:ph type="title"/>
          </p:nvPr>
        </p:nvSpPr>
        <p:spPr>
          <a:xfrm>
            <a:off x="554038" y="274638"/>
            <a:ext cx="8035925" cy="742950"/>
          </a:xfrm>
        </p:spPr>
        <p:txBody>
          <a:bodyPr>
            <a:normAutofit fontScale="90000"/>
          </a:bodyPr>
          <a:lstStyle/>
          <a:p>
            <a:r>
              <a:rPr lang="en-US" dirty="0" smtClean="0"/>
              <a:t>Module </a:t>
            </a:r>
            <a:r>
              <a:rPr lang="en-US" dirty="0"/>
              <a:t>1: Setting goals and planning for large purchases</a:t>
            </a:r>
            <a:endParaRPr lang="en-US" altLang="en-US" dirty="0" smtClean="0"/>
          </a:p>
        </p:txBody>
      </p:sp>
      <p:sp>
        <p:nvSpPr>
          <p:cNvPr id="164867" name="Content Placeholder 7"/>
          <p:cNvSpPr>
            <a:spLocks noGrp="1"/>
          </p:cNvSpPr>
          <p:nvPr>
            <p:ph sz="half" idx="1"/>
          </p:nvPr>
        </p:nvSpPr>
        <p:spPr>
          <a:xfrm>
            <a:off x="457200" y="1350963"/>
            <a:ext cx="8132763" cy="4525962"/>
          </a:xfrm>
        </p:spPr>
        <p:txBody>
          <a:bodyPr/>
          <a:lstStyle/>
          <a:p>
            <a:r>
              <a:rPr lang="en-US" altLang="en-US" dirty="0" smtClean="0"/>
              <a:t>Specific</a:t>
            </a:r>
          </a:p>
          <a:p>
            <a:r>
              <a:rPr lang="en-US" altLang="en-US" dirty="0" smtClean="0"/>
              <a:t>Measurable</a:t>
            </a:r>
          </a:p>
          <a:p>
            <a:r>
              <a:rPr lang="en-US" altLang="en-US" dirty="0" smtClean="0"/>
              <a:t>Able to be reached</a:t>
            </a:r>
          </a:p>
          <a:p>
            <a:r>
              <a:rPr lang="en-US" altLang="en-US" dirty="0" smtClean="0"/>
              <a:t>Relevant </a:t>
            </a:r>
          </a:p>
          <a:p>
            <a:r>
              <a:rPr lang="en-US" altLang="en-US" dirty="0" smtClean="0"/>
              <a:t>Time-framed</a:t>
            </a:r>
          </a:p>
          <a:p>
            <a:endParaRPr lang="en-US" altLang="en-US" dirty="0" smtClean="0"/>
          </a:p>
        </p:txBody>
      </p:sp>
      <p:sp>
        <p:nvSpPr>
          <p:cNvPr id="164868" name="Rectangle 1"/>
          <p:cNvSpPr>
            <a:spLocks noChangeArrowheads="1"/>
          </p:cNvSpPr>
          <p:nvPr/>
        </p:nvSpPr>
        <p:spPr bwMode="auto">
          <a:xfrm>
            <a:off x="554038" y="4465638"/>
            <a:ext cx="80359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a:lnSpc>
                <a:spcPct val="150000"/>
              </a:lnSpc>
              <a:spcBef>
                <a:spcPct val="0"/>
              </a:spcBef>
              <a:buClrTx/>
              <a:buFontTx/>
              <a:buNone/>
            </a:pPr>
            <a:r>
              <a:rPr lang="en-US" altLang="en-US" sz="3200" i="1" baseline="30000" dirty="0"/>
              <a:t>Goals can be the foundation for building greater self- determination. They provide direction for how to use </a:t>
            </a:r>
            <a:r>
              <a:rPr lang="en-US" altLang="en-US" sz="3200" i="1" baseline="30000" dirty="0" smtClean="0"/>
              <a:t>resources including </a:t>
            </a:r>
            <a:r>
              <a:rPr lang="en-US" altLang="en-US" sz="3200" i="1" baseline="30000" dirty="0"/>
              <a:t>money</a:t>
            </a:r>
            <a:r>
              <a:rPr lang="en-US" altLang="en-US" sz="3200" i="1" baseline="30000" dirty="0" smtClean="0"/>
              <a:t>.</a:t>
            </a:r>
          </a:p>
          <a:p>
            <a:pPr>
              <a:lnSpc>
                <a:spcPct val="100000"/>
              </a:lnSpc>
              <a:spcBef>
                <a:spcPct val="0"/>
              </a:spcBef>
              <a:buClrTx/>
              <a:buFontTx/>
              <a:buNone/>
            </a:pPr>
            <a:endParaRPr lang="en-US" altLang="en-US" sz="3200" i="1" dirty="0"/>
          </a:p>
        </p:txBody>
      </p:sp>
    </p:spTree>
    <p:extLst>
      <p:ext uri="{BB962C8B-B14F-4D97-AF65-F5344CB8AC3E}">
        <p14:creationId xmlns:p14="http://schemas.microsoft.com/office/powerpoint/2010/main" val="2130493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a:t>
            </a:r>
            <a:r>
              <a:rPr lang="en-US" dirty="0"/>
              <a:t>1: Setting goals and planning for large purchases</a:t>
            </a:r>
          </a:p>
        </p:txBody>
      </p:sp>
      <p:sp>
        <p:nvSpPr>
          <p:cNvPr id="3" name="Content Placeholder 2"/>
          <p:cNvSpPr>
            <a:spLocks noGrp="1"/>
          </p:cNvSpPr>
          <p:nvPr>
            <p:ph sz="half" idx="1"/>
          </p:nvPr>
        </p:nvSpPr>
        <p:spPr/>
        <p:txBody>
          <a:bodyPr/>
          <a:lstStyle/>
          <a:p>
            <a:pPr>
              <a:buFont typeface="Wingdings" charset="0"/>
              <a:buChar char="§"/>
              <a:defRPr/>
            </a:pPr>
            <a:r>
              <a:rPr lang="en-US" dirty="0">
                <a:solidFill>
                  <a:srgbClr val="3B3C3E"/>
                </a:solidFill>
                <a:ea typeface="ＭＳ Ｐゴシック" charset="0"/>
              </a:rPr>
              <a:t>Use </a:t>
            </a:r>
            <a:r>
              <a:rPr lang="en-US" b="1" i="1" dirty="0">
                <a:solidFill>
                  <a:srgbClr val="3B3C3E"/>
                </a:solidFill>
                <a:ea typeface="ＭＳ Ｐゴシック" charset="0"/>
              </a:rPr>
              <a:t>Tool 1: Goal-setting tool </a:t>
            </a:r>
            <a:r>
              <a:rPr lang="en-US" dirty="0">
                <a:solidFill>
                  <a:srgbClr val="3B3C3E"/>
                </a:solidFill>
                <a:ea typeface="ＭＳ Ｐゴシック" charset="0"/>
              </a:rPr>
              <a:t>to set SMART goals, make plans, and figure out weekly savings target.</a:t>
            </a:r>
          </a:p>
          <a:p>
            <a:pPr>
              <a:buFont typeface="Wingdings" charset="0"/>
              <a:buChar char="§"/>
              <a:defRPr/>
            </a:pPr>
            <a:r>
              <a:rPr lang="en-US" dirty="0">
                <a:solidFill>
                  <a:srgbClr val="3B3C3E"/>
                </a:solidFill>
                <a:ea typeface="ＭＳ Ｐゴシック" charset="0"/>
              </a:rPr>
              <a:t>Use </a:t>
            </a:r>
            <a:r>
              <a:rPr lang="en-US" b="1" i="1" dirty="0">
                <a:solidFill>
                  <a:srgbClr val="3B3C3E"/>
                </a:solidFill>
                <a:ea typeface="ＭＳ Ｐゴシック" charset="0"/>
              </a:rPr>
              <a:t>Tool 2: Planning for life events and large purchases </a:t>
            </a:r>
            <a:r>
              <a:rPr lang="en-US" dirty="0">
                <a:solidFill>
                  <a:srgbClr val="3B3C3E"/>
                </a:solidFill>
                <a:ea typeface="ＭＳ Ｐゴシック" charset="0"/>
              </a:rPr>
              <a:t>to anticipate and plan for the expenses associated with these.</a:t>
            </a:r>
          </a:p>
          <a:p>
            <a:pPr>
              <a:buFont typeface="Wingdings" charset="0"/>
              <a:buChar char="§"/>
              <a:defRPr/>
            </a:pPr>
            <a:r>
              <a:rPr lang="en-US" dirty="0">
                <a:solidFill>
                  <a:srgbClr val="3B3C3E"/>
                </a:solidFill>
                <a:ea typeface="ＭＳ Ｐゴシック" charset="0"/>
              </a:rPr>
              <a:t>Use </a:t>
            </a:r>
            <a:r>
              <a:rPr lang="en-US" b="1" i="1" dirty="0">
                <a:solidFill>
                  <a:srgbClr val="3B3C3E"/>
                </a:solidFill>
                <a:ea typeface="ＭＳ Ｐゴシック" charset="0"/>
              </a:rPr>
              <a:t>Tool 3: Buying a car </a:t>
            </a:r>
            <a:r>
              <a:rPr lang="en-US" dirty="0">
                <a:solidFill>
                  <a:srgbClr val="3B3C3E"/>
                </a:solidFill>
                <a:ea typeface="ＭＳ Ｐゴシック" charset="0"/>
              </a:rPr>
              <a:t>to discuss key considerations before buying a car.</a:t>
            </a:r>
          </a:p>
          <a:p>
            <a:pPr>
              <a:buFont typeface="Wingdings" charset="0"/>
              <a:buChar char="§"/>
              <a:defRPr/>
            </a:pPr>
            <a:r>
              <a:rPr lang="en-US" b="1" dirty="0">
                <a:solidFill>
                  <a:srgbClr val="3B3C3E"/>
                </a:solidFill>
                <a:ea typeface="ＭＳ Ｐゴシック" charset="0"/>
              </a:rPr>
              <a:t>Native Communities Tool: Using values to set goals </a:t>
            </a:r>
            <a:r>
              <a:rPr lang="en-US" dirty="0">
                <a:solidFill>
                  <a:srgbClr val="3B3C3E"/>
                </a:solidFill>
                <a:ea typeface="ＭＳ Ｐゴシック" charset="0"/>
              </a:rPr>
              <a:t>was developed for use in Native Communities to supplement these tools.</a:t>
            </a:r>
            <a:endParaRPr lang="en-US" dirty="0"/>
          </a:p>
        </p:txBody>
      </p:sp>
    </p:spTree>
    <p:extLst>
      <p:ext uri="{BB962C8B-B14F-4D97-AF65-F5344CB8AC3E}">
        <p14:creationId xmlns:p14="http://schemas.microsoft.com/office/powerpoint/2010/main" val="2938767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57642"/>
            <a:ext cx="8351300" cy="743347"/>
          </a:xfrm>
        </p:spPr>
        <p:txBody>
          <a:bodyPr>
            <a:normAutofit fontScale="90000"/>
          </a:bodyPr>
          <a:lstStyle/>
          <a:p>
            <a:r>
              <a:rPr lang="en-US" sz="3100" dirty="0" smtClean="0"/>
              <a:t>Native Communities Tool: Using values to set goals</a:t>
            </a:r>
            <a:r>
              <a:rPr lang="en-US" dirty="0" smtClean="0"/>
              <a:t/>
            </a:r>
            <a:br>
              <a:rPr lang="en-US" dirty="0" smtClean="0"/>
            </a:br>
            <a:endParaRPr lang="en-US" dirty="0"/>
          </a:p>
        </p:txBody>
      </p:sp>
      <p:pic>
        <p:nvPicPr>
          <p:cNvPr id="4" name="Picture 3" descr="Screenshot of the Working with Your Client tips for the Using Values to Set Goals tool in Focus on Native Communities"/>
          <p:cNvPicPr>
            <a:picLocks noChangeAspect="1"/>
          </p:cNvPicPr>
          <p:nvPr/>
        </p:nvPicPr>
        <p:blipFill>
          <a:blip r:embed="rId3"/>
          <a:stretch>
            <a:fillRect/>
          </a:stretch>
        </p:blipFill>
        <p:spPr>
          <a:xfrm>
            <a:off x="923326" y="1165411"/>
            <a:ext cx="7190479" cy="4908177"/>
          </a:xfrm>
          <a:prstGeom prst="rect">
            <a:avLst/>
          </a:prstGeom>
        </p:spPr>
      </p:pic>
    </p:spTree>
    <p:extLst>
      <p:ext uri="{BB962C8B-B14F-4D97-AF65-F5344CB8AC3E}">
        <p14:creationId xmlns:p14="http://schemas.microsoft.com/office/powerpoint/2010/main" val="2138179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a:spLocks noGrp="1"/>
          </p:cNvSpPr>
          <p:nvPr>
            <p:ph type="title"/>
          </p:nvPr>
        </p:nvSpPr>
        <p:spPr>
          <a:xfrm>
            <a:off x="554038" y="438991"/>
            <a:ext cx="8035925" cy="742950"/>
          </a:xfrm>
        </p:spPr>
        <p:txBody>
          <a:bodyPr>
            <a:normAutofit fontScale="90000"/>
          </a:bodyPr>
          <a:lstStyle/>
          <a:p>
            <a:pPr>
              <a:defRPr/>
            </a:pPr>
            <a:r>
              <a:rPr lang="en-US" dirty="0" smtClean="0"/>
              <a:t>Native </a:t>
            </a:r>
            <a:r>
              <a:rPr lang="en-US" dirty="0"/>
              <a:t>Communities Tool: Using values to set goals</a:t>
            </a:r>
            <a:br>
              <a:rPr lang="en-US" dirty="0"/>
            </a:br>
            <a:endParaRPr lang="en-US" dirty="0">
              <a:latin typeface="Georgia" charset="0"/>
              <a:ea typeface="MS PGothic" charset="0"/>
            </a:endParaRPr>
          </a:p>
        </p:txBody>
      </p:sp>
      <p:sp>
        <p:nvSpPr>
          <p:cNvPr id="167938" name="Content Placeholder 4"/>
          <p:cNvSpPr>
            <a:spLocks noGrp="1"/>
          </p:cNvSpPr>
          <p:nvPr>
            <p:ph sz="half" idx="1"/>
          </p:nvPr>
        </p:nvSpPr>
        <p:spPr>
          <a:xfrm>
            <a:off x="457200" y="1350963"/>
            <a:ext cx="8132763" cy="4525962"/>
          </a:xfrm>
        </p:spPr>
        <p:txBody>
          <a:bodyPr/>
          <a:lstStyle/>
          <a:p>
            <a:r>
              <a:rPr lang="en-US" dirty="0">
                <a:latin typeface="Georgia" charset="0"/>
                <a:ea typeface="MS PGothic" charset="0"/>
              </a:rPr>
              <a:t>What are some traditional values shared by the members of your community? </a:t>
            </a:r>
          </a:p>
          <a:p>
            <a:r>
              <a:rPr lang="en-US" dirty="0">
                <a:latin typeface="Georgia" charset="0"/>
                <a:ea typeface="MS PGothic" charset="0"/>
              </a:rPr>
              <a:t>How do these traditional values influence you? </a:t>
            </a:r>
          </a:p>
          <a:p>
            <a:r>
              <a:rPr lang="en-US" dirty="0">
                <a:latin typeface="Georgia" charset="0"/>
                <a:ea typeface="MS PGothic" charset="0"/>
              </a:rPr>
              <a:t>How do these traditional values influence your goals? </a:t>
            </a:r>
          </a:p>
          <a:p>
            <a:endParaRPr lang="en-US" dirty="0">
              <a:latin typeface="Georgia" charset="0"/>
              <a:ea typeface="MS PGothic" charset="0"/>
            </a:endParaRPr>
          </a:p>
          <a:p>
            <a:endParaRPr lang="en-US" dirty="0">
              <a:latin typeface="Georgia" charset="0"/>
              <a:ea typeface="MS PGothic" charset="0"/>
            </a:endParaRPr>
          </a:p>
        </p:txBody>
      </p:sp>
    </p:spTree>
    <p:extLst>
      <p:ext uri="{BB962C8B-B14F-4D97-AF65-F5344CB8AC3E}">
        <p14:creationId xmlns:p14="http://schemas.microsoft.com/office/powerpoint/2010/main" val="28293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values to set goals</a:t>
            </a:r>
            <a:endParaRPr lang="en-US" dirty="0"/>
          </a:p>
        </p:txBody>
      </p:sp>
      <p:sp>
        <p:nvSpPr>
          <p:cNvPr id="3" name="Content Placeholder 2"/>
          <p:cNvSpPr>
            <a:spLocks noGrp="1"/>
          </p:cNvSpPr>
          <p:nvPr>
            <p:ph sz="half" idx="1"/>
          </p:nvPr>
        </p:nvSpPr>
        <p:spPr>
          <a:xfrm>
            <a:off x="457200" y="1350183"/>
            <a:ext cx="3657600" cy="4917923"/>
          </a:xfrm>
        </p:spPr>
        <p:txBody>
          <a:bodyPr>
            <a:normAutofit/>
          </a:bodyPr>
          <a:lstStyle/>
          <a:p>
            <a:r>
              <a:rPr lang="en-US" dirty="0"/>
              <a:t>Values are the things that people consider most important in their lives.</a:t>
            </a:r>
            <a:endParaRPr lang="en-US" dirty="0" smtClean="0"/>
          </a:p>
          <a:p>
            <a:r>
              <a:rPr lang="en-US" dirty="0"/>
              <a:t>A reflection on traditional values may make the information and tools on goal-setting and related topics in module 1 feel more </a:t>
            </a:r>
            <a:r>
              <a:rPr lang="en-US" dirty="0" smtClean="0"/>
              <a:t>relevant.</a:t>
            </a:r>
          </a:p>
        </p:txBody>
      </p:sp>
      <p:pic>
        <p:nvPicPr>
          <p:cNvPr id="6" name="Picture 5" descr="Screenshot of the Using Values to Set Goals tool in Focus on Native Communities"/>
          <p:cNvPicPr>
            <a:picLocks noChangeAspect="1"/>
          </p:cNvPicPr>
          <p:nvPr/>
        </p:nvPicPr>
        <p:blipFill>
          <a:blip r:embed="rId3"/>
          <a:stretch>
            <a:fillRect/>
          </a:stretch>
        </p:blipFill>
        <p:spPr>
          <a:xfrm>
            <a:off x="4398288" y="1502583"/>
            <a:ext cx="3963473" cy="4982076"/>
          </a:xfrm>
          <a:prstGeom prst="rect">
            <a:avLst/>
          </a:prstGeom>
          <a:ln>
            <a:solidFill>
              <a:schemeClr val="accent1"/>
            </a:solidFill>
          </a:ln>
        </p:spPr>
      </p:pic>
    </p:spTree>
    <p:extLst>
      <p:ext uri="{BB962C8B-B14F-4D97-AF65-F5344CB8AC3E}">
        <p14:creationId xmlns:p14="http://schemas.microsoft.com/office/powerpoint/2010/main" val="426391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purpose</a:t>
            </a:r>
            <a:endParaRPr lang="en-US" dirty="0"/>
          </a:p>
        </p:txBody>
      </p:sp>
      <p:sp>
        <p:nvSpPr>
          <p:cNvPr id="52226" name="Content Placeholder 2"/>
          <p:cNvSpPr>
            <a:spLocks noGrp="1"/>
          </p:cNvSpPr>
          <p:nvPr>
            <p:ph idx="1"/>
          </p:nvPr>
        </p:nvSpPr>
        <p:spPr/>
        <p:txBody>
          <a:bodyPr/>
          <a:lstStyle/>
          <a:p>
            <a:pPr marL="0" indent="0">
              <a:buNone/>
            </a:pPr>
            <a:r>
              <a:rPr lang="en-US" dirty="0" smtClean="0"/>
              <a:t>To provide you with: </a:t>
            </a:r>
          </a:p>
          <a:p>
            <a:r>
              <a:rPr lang="en-US" b="1" dirty="0" smtClean="0"/>
              <a:t>Information and tools to meaningfully connect Your Money, Your Goals to the community members you serve and help them manage or address their financial challenges </a:t>
            </a:r>
          </a:p>
          <a:p>
            <a:r>
              <a:rPr lang="en-US" dirty="0" smtClean="0"/>
              <a:t>An orientation to </a:t>
            </a:r>
            <a:r>
              <a:rPr lang="en-US" i="1" dirty="0" smtClean="0"/>
              <a:t>Your Money, Your Goals</a:t>
            </a:r>
            <a:r>
              <a:rPr lang="en-US" dirty="0" smtClean="0"/>
              <a:t> and </a:t>
            </a:r>
            <a:r>
              <a:rPr lang="en-US" i="1" dirty="0" smtClean="0"/>
              <a:t>Focus on Native Communities</a:t>
            </a:r>
          </a:p>
          <a:p>
            <a:r>
              <a:rPr lang="en-US" dirty="0" smtClean="0"/>
              <a:t>The knowledge and confidence to use the information and tools in your community</a:t>
            </a:r>
          </a:p>
          <a:p>
            <a:pPr lvl="1"/>
            <a:endParaRPr lang="en-US" dirty="0"/>
          </a:p>
        </p:txBody>
      </p:sp>
    </p:spTree>
    <p:extLst>
      <p:ext uri="{BB962C8B-B14F-4D97-AF65-F5344CB8AC3E}">
        <p14:creationId xmlns:p14="http://schemas.microsoft.com/office/powerpoint/2010/main" val="3526530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0" y="274637"/>
            <a:ext cx="8590359" cy="743347"/>
          </a:xfrm>
        </p:spPr>
        <p:txBody>
          <a:bodyPr>
            <a:normAutofit fontScale="90000"/>
          </a:bodyPr>
          <a:lstStyle/>
          <a:p>
            <a:r>
              <a:rPr lang="en-US" dirty="0" smtClean="0"/>
              <a:t/>
            </a:r>
            <a:br>
              <a:rPr lang="en-US" dirty="0" smtClean="0"/>
            </a:br>
            <a:r>
              <a:rPr lang="en-US" dirty="0" smtClean="0"/>
              <a:t>Native Communities Tool: Using values to set goals</a:t>
            </a:r>
            <a:br>
              <a:rPr lang="en-US" dirty="0" smtClean="0"/>
            </a:br>
            <a:endParaRPr lang="en-US" dirty="0"/>
          </a:p>
        </p:txBody>
      </p:sp>
      <p:pic>
        <p:nvPicPr>
          <p:cNvPr id="3" name="Picture 2" descr="Screenshot of the Using Values to Set Goals tool in Focus on Native Communities"/>
          <p:cNvPicPr>
            <a:picLocks noChangeAspect="1"/>
          </p:cNvPicPr>
          <p:nvPr/>
        </p:nvPicPr>
        <p:blipFill>
          <a:blip r:embed="rId3"/>
          <a:stretch>
            <a:fillRect/>
          </a:stretch>
        </p:blipFill>
        <p:spPr>
          <a:xfrm>
            <a:off x="979630" y="1047866"/>
            <a:ext cx="7008196" cy="4926852"/>
          </a:xfrm>
          <a:prstGeom prst="rect">
            <a:avLst/>
          </a:prstGeom>
        </p:spPr>
      </p:pic>
    </p:spTree>
    <p:extLst>
      <p:ext uri="{BB962C8B-B14F-4D97-AF65-F5344CB8AC3E}">
        <p14:creationId xmlns:p14="http://schemas.microsoft.com/office/powerpoint/2010/main" val="277331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a:spLocks noGrp="1"/>
          </p:cNvSpPr>
          <p:nvPr>
            <p:ph type="title"/>
          </p:nvPr>
        </p:nvSpPr>
        <p:spPr>
          <a:xfrm>
            <a:off x="554038" y="409109"/>
            <a:ext cx="8035925" cy="742950"/>
          </a:xfrm>
        </p:spPr>
        <p:txBody>
          <a:bodyPr>
            <a:normAutofit fontScale="90000"/>
          </a:bodyPr>
          <a:lstStyle/>
          <a:p>
            <a:pPr>
              <a:defRPr/>
            </a:pPr>
            <a:r>
              <a:rPr lang="en-US" dirty="0"/>
              <a:t>Native Communities Tool: Using values to set goals</a:t>
            </a:r>
            <a:br>
              <a:rPr lang="en-US" dirty="0"/>
            </a:br>
            <a:endParaRPr lang="en-US" dirty="0">
              <a:latin typeface="Georgia" charset="0"/>
              <a:ea typeface="MS PGothic" charset="0"/>
            </a:endParaRPr>
          </a:p>
        </p:txBody>
      </p:sp>
      <p:sp>
        <p:nvSpPr>
          <p:cNvPr id="169986" name="Content Placeholder 4"/>
          <p:cNvSpPr>
            <a:spLocks noGrp="1"/>
          </p:cNvSpPr>
          <p:nvPr>
            <p:ph sz="half" idx="1"/>
          </p:nvPr>
        </p:nvSpPr>
        <p:spPr>
          <a:xfrm>
            <a:off x="457200" y="1350963"/>
            <a:ext cx="8132763" cy="4525962"/>
          </a:xfrm>
        </p:spPr>
        <p:txBody>
          <a:bodyPr/>
          <a:lstStyle/>
          <a:p>
            <a:r>
              <a:rPr lang="en-US" dirty="0">
                <a:latin typeface="Georgia" charset="0"/>
                <a:ea typeface="MS PGothic" charset="0"/>
              </a:rPr>
              <a:t>What were your top five values? Did these surprise you? What do these values say about you?</a:t>
            </a:r>
          </a:p>
          <a:p>
            <a:r>
              <a:rPr lang="en-US" dirty="0">
                <a:latin typeface="Georgia" charset="0"/>
                <a:ea typeface="MS PGothic" charset="0"/>
              </a:rPr>
              <a:t>Do your goals reflect these values? </a:t>
            </a:r>
            <a:endParaRPr lang="en-US" sz="3000" dirty="0">
              <a:latin typeface="Georgia" charset="0"/>
              <a:ea typeface="MS PGothic" charset="0"/>
            </a:endParaRPr>
          </a:p>
          <a:p>
            <a:r>
              <a:rPr lang="en-US" dirty="0">
                <a:latin typeface="Georgia" charset="0"/>
                <a:ea typeface="MS PGothic" charset="0"/>
              </a:rPr>
              <a:t>How do you think these values affect the way you manage your financial resources? </a:t>
            </a:r>
          </a:p>
          <a:p>
            <a:r>
              <a:rPr lang="en-US" dirty="0">
                <a:latin typeface="Georgia" charset="0"/>
                <a:ea typeface="MS PGothic" charset="0"/>
              </a:rPr>
              <a:t>What is the value of an activity like this?</a:t>
            </a:r>
            <a:endParaRPr lang="en-US" sz="3000" dirty="0">
              <a:latin typeface="Georgia" charset="0"/>
              <a:ea typeface="MS PGothic" charset="0"/>
            </a:endParaRPr>
          </a:p>
          <a:p>
            <a:r>
              <a:rPr lang="en-US" dirty="0">
                <a:latin typeface="Georgia" charset="0"/>
                <a:ea typeface="MS PGothic" charset="0"/>
              </a:rPr>
              <a:t>How can we use these insights in providing financial empowerment services to clients?</a:t>
            </a:r>
          </a:p>
        </p:txBody>
      </p:sp>
    </p:spTree>
    <p:extLst>
      <p:ext uri="{BB962C8B-B14F-4D97-AF65-F5344CB8AC3E}">
        <p14:creationId xmlns:p14="http://schemas.microsoft.com/office/powerpoint/2010/main" val="3852903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a:t>
            </a:r>
            <a:r>
              <a:rPr lang="en-US" dirty="0"/>
              <a:t>2: Saving for emergencies, bills, and goals</a:t>
            </a:r>
          </a:p>
        </p:txBody>
      </p:sp>
      <p:sp>
        <p:nvSpPr>
          <p:cNvPr id="3" name="Content Placeholder 2"/>
          <p:cNvSpPr>
            <a:spLocks noGrp="1"/>
          </p:cNvSpPr>
          <p:nvPr>
            <p:ph sz="half" idx="1"/>
          </p:nvPr>
        </p:nvSpPr>
        <p:spPr/>
        <p:txBody>
          <a:bodyPr/>
          <a:lstStyle/>
          <a:p>
            <a:pPr eaLnBrk="1" hangingPunct="1">
              <a:defRPr/>
            </a:pPr>
            <a:r>
              <a:rPr lang="en-US" altLang="en-US" dirty="0"/>
              <a:t>What is savings?</a:t>
            </a:r>
          </a:p>
          <a:p>
            <a:pPr lvl="1" eaLnBrk="1" hangingPunct="1">
              <a:defRPr/>
            </a:pPr>
            <a:r>
              <a:rPr lang="en-US" altLang="en-US" b="1" dirty="0"/>
              <a:t>Savings is money you set aside today </a:t>
            </a:r>
            <a:r>
              <a:rPr lang="en-US" altLang="en-US" b="1" dirty="0" smtClean="0"/>
              <a:t>for </a:t>
            </a:r>
            <a:r>
              <a:rPr lang="en-US" altLang="en-US" b="1" dirty="0"/>
              <a:t>use in the future</a:t>
            </a:r>
          </a:p>
          <a:p>
            <a:pPr eaLnBrk="1" hangingPunct="1">
              <a:defRPr/>
            </a:pPr>
            <a:r>
              <a:rPr lang="en-US" altLang="en-US" dirty="0"/>
              <a:t>What are examples of unexpected expenses or emergencies?</a:t>
            </a:r>
          </a:p>
          <a:p>
            <a:pPr eaLnBrk="1" hangingPunct="1">
              <a:buNone/>
              <a:defRPr/>
            </a:pPr>
            <a:endParaRPr lang="en-US" altLang="en-US" dirty="0"/>
          </a:p>
          <a:p>
            <a:pPr eaLnBrk="1" hangingPunct="1">
              <a:buNone/>
              <a:defRPr/>
            </a:pPr>
            <a:endParaRPr lang="en-US" altLang="en-US" dirty="0"/>
          </a:p>
          <a:p>
            <a:pPr marL="0" indent="0" eaLnBrk="1" hangingPunct="1">
              <a:buNone/>
              <a:defRPr/>
            </a:pPr>
            <a:r>
              <a:rPr lang="en-US" altLang="en-US" i="1" dirty="0"/>
              <a:t>Saving is about setting aside resources today so they can be used in the future. It’s about balancing your resources to take care of your family and community. </a:t>
            </a:r>
          </a:p>
          <a:p>
            <a:endParaRPr lang="en-US" dirty="0"/>
          </a:p>
        </p:txBody>
      </p:sp>
    </p:spTree>
    <p:extLst>
      <p:ext uri="{BB962C8B-B14F-4D97-AF65-F5344CB8AC3E}">
        <p14:creationId xmlns:p14="http://schemas.microsoft.com/office/powerpoint/2010/main" val="494345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442912"/>
            <a:ext cx="8036720" cy="743347"/>
          </a:xfrm>
        </p:spPr>
        <p:txBody>
          <a:bodyPr>
            <a:normAutofit/>
          </a:bodyPr>
          <a:lstStyle/>
          <a:p>
            <a:r>
              <a:rPr lang="en-US" dirty="0" smtClean="0"/>
              <a:t>Module 2: Saving for emergencies, bills, and goals</a:t>
            </a:r>
            <a:endParaRPr lang="en-US" dirty="0"/>
          </a:p>
        </p:txBody>
      </p:sp>
      <p:sp>
        <p:nvSpPr>
          <p:cNvPr id="3" name="Content Placeholder 2"/>
          <p:cNvSpPr>
            <a:spLocks noGrp="1"/>
          </p:cNvSpPr>
          <p:nvPr>
            <p:ph sz="half" idx="1"/>
          </p:nvPr>
        </p:nvSpPr>
        <p:spPr>
          <a:xfrm>
            <a:off x="505421" y="1356921"/>
            <a:ext cx="8133160" cy="4525963"/>
          </a:xfrm>
        </p:spPr>
        <p:txBody>
          <a:bodyPr>
            <a:normAutofit fontScale="77500" lnSpcReduction="20000"/>
          </a:bodyPr>
          <a:lstStyle/>
          <a:p>
            <a:r>
              <a:rPr lang="en-US" altLang="en-US" dirty="0" smtClean="0"/>
              <a:t>Use </a:t>
            </a:r>
            <a:r>
              <a:rPr lang="en-US" altLang="en-US" b="1" i="1" dirty="0" smtClean="0"/>
              <a:t>Tool 1: Savings plan </a:t>
            </a:r>
            <a:r>
              <a:rPr lang="en-US" altLang="en-US" dirty="0" smtClean="0"/>
              <a:t>to help you plan for and build your savings.</a:t>
            </a:r>
          </a:p>
          <a:p>
            <a:r>
              <a:rPr lang="en-US" altLang="en-US" dirty="0" smtClean="0"/>
              <a:t>Use </a:t>
            </a:r>
            <a:r>
              <a:rPr lang="en-US" altLang="en-US" b="1" i="1" dirty="0" smtClean="0"/>
              <a:t>Tool 2: Savings and benefits </a:t>
            </a:r>
            <a:r>
              <a:rPr lang="en-US" altLang="en-US" dirty="0" smtClean="0"/>
              <a:t>to better understand how benefits may impact ability to save.  Don’t forget to add benefits specific to your community.</a:t>
            </a:r>
          </a:p>
          <a:p>
            <a:r>
              <a:rPr lang="en-US" altLang="en-US" dirty="0" smtClean="0"/>
              <a:t>Use </a:t>
            </a:r>
            <a:r>
              <a:rPr lang="en-US" altLang="en-US" b="1" i="1" dirty="0" smtClean="0"/>
              <a:t>Tool 3: Finding a safe place for savings </a:t>
            </a:r>
            <a:r>
              <a:rPr lang="en-US" altLang="en-US" dirty="0" smtClean="0"/>
              <a:t>to better understand the benefits and risks of different places to put your savings so you can make the best choice for you.</a:t>
            </a:r>
          </a:p>
          <a:p>
            <a:r>
              <a:rPr lang="en-US" altLang="en-US" dirty="0" smtClean="0"/>
              <a:t>Use </a:t>
            </a:r>
            <a:r>
              <a:rPr lang="en-US" altLang="en-US" b="1" i="1" dirty="0" smtClean="0"/>
              <a:t>Tool 4: Increasing your income through tax credits </a:t>
            </a:r>
            <a:r>
              <a:rPr lang="en-US" altLang="en-US" dirty="0" smtClean="0"/>
              <a:t>to learn more about tax credits that may increase your income.</a:t>
            </a:r>
          </a:p>
          <a:p>
            <a:r>
              <a:rPr lang="en-US" b="1" dirty="0" smtClean="0"/>
              <a:t>Native Communities Tool: Savings and asset limits in Native Communities </a:t>
            </a:r>
            <a:r>
              <a:rPr lang="en-US" dirty="0" smtClean="0"/>
              <a:t>includes information specific to tribal benefits. </a:t>
            </a:r>
          </a:p>
          <a:p>
            <a:endParaRPr lang="en-US" altLang="en-US" dirty="0" smtClean="0"/>
          </a:p>
          <a:p>
            <a:endParaRPr lang="en-US" dirty="0"/>
          </a:p>
        </p:txBody>
      </p:sp>
    </p:spTree>
    <p:extLst>
      <p:ext uri="{BB962C8B-B14F-4D97-AF65-F5344CB8AC3E}">
        <p14:creationId xmlns:p14="http://schemas.microsoft.com/office/powerpoint/2010/main" val="346702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406" y="2680166"/>
            <a:ext cx="3309602" cy="743347"/>
          </a:xfrm>
        </p:spPr>
        <p:txBody>
          <a:bodyPr>
            <a:normAutofit fontScale="90000"/>
          </a:bodyPr>
          <a:lstStyle/>
          <a:p>
            <a:r>
              <a:rPr lang="en-US" sz="3100" dirty="0"/>
              <a:t>Native Communities Tool: Savings and asset limits in Native Communities</a:t>
            </a:r>
            <a:r>
              <a:rPr lang="en-US" b="1" dirty="0"/>
              <a:t/>
            </a:r>
            <a:br>
              <a:rPr lang="en-US" b="1" dirty="0"/>
            </a:br>
            <a:endParaRPr lang="en-US" dirty="0"/>
          </a:p>
        </p:txBody>
      </p:sp>
      <p:pic>
        <p:nvPicPr>
          <p:cNvPr id="3" name="Picture 2" descr="Screenshot of the Savings and Asset Limits tool in Focus on Native Communiites"/>
          <p:cNvPicPr>
            <a:picLocks noChangeAspect="1"/>
          </p:cNvPicPr>
          <p:nvPr/>
        </p:nvPicPr>
        <p:blipFill>
          <a:blip r:embed="rId3"/>
          <a:stretch>
            <a:fillRect/>
          </a:stretch>
        </p:blipFill>
        <p:spPr>
          <a:xfrm>
            <a:off x="3923008" y="0"/>
            <a:ext cx="5220992" cy="6858000"/>
          </a:xfrm>
          <a:prstGeom prst="rect">
            <a:avLst/>
          </a:prstGeom>
        </p:spPr>
      </p:pic>
    </p:spTree>
    <p:extLst>
      <p:ext uri="{BB962C8B-B14F-4D97-AF65-F5344CB8AC3E}">
        <p14:creationId xmlns:p14="http://schemas.microsoft.com/office/powerpoint/2010/main" val="1748999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41" y="379226"/>
            <a:ext cx="8036720" cy="743347"/>
          </a:xfrm>
        </p:spPr>
        <p:txBody>
          <a:bodyPr>
            <a:noAutofit/>
          </a:bodyPr>
          <a:lstStyle/>
          <a:p>
            <a:r>
              <a:rPr lang="en-US" dirty="0"/>
              <a:t>Native Communities Tool: Savings and asset limits in Native Communities</a:t>
            </a:r>
            <a:br>
              <a:rPr lang="en-US" dirty="0"/>
            </a:br>
            <a:endParaRPr lang="en-US" dirty="0"/>
          </a:p>
        </p:txBody>
      </p:sp>
      <p:pic>
        <p:nvPicPr>
          <p:cNvPr id="4" name="Picture 3" descr="Screenshot of the Working with Your Client tips for the Using Values to Set Goals tool in Focus on Native Communiites, specifically, the Additional Resources list."/>
          <p:cNvPicPr>
            <a:picLocks noChangeAspect="1"/>
          </p:cNvPicPr>
          <p:nvPr/>
        </p:nvPicPr>
        <p:blipFill>
          <a:blip r:embed="rId3"/>
          <a:stretch>
            <a:fillRect/>
          </a:stretch>
        </p:blipFill>
        <p:spPr>
          <a:xfrm>
            <a:off x="1013926" y="1357152"/>
            <a:ext cx="6848042" cy="4784458"/>
          </a:xfrm>
          <a:prstGeom prst="rect">
            <a:avLst/>
          </a:prstGeom>
        </p:spPr>
      </p:pic>
    </p:spTree>
    <p:extLst>
      <p:ext uri="{BB962C8B-B14F-4D97-AF65-F5344CB8AC3E}">
        <p14:creationId xmlns:p14="http://schemas.microsoft.com/office/powerpoint/2010/main" val="2917952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3: Tracking and managing income and </a:t>
            </a:r>
            <a:r>
              <a:rPr lang="en-US" altLang="en-US" dirty="0" smtClean="0">
                <a:solidFill>
                  <a:srgbClr val="3B3C3E"/>
                </a:solidFill>
              </a:rPr>
              <a:t>benefits</a:t>
            </a:r>
            <a:endParaRPr lang="en-US" dirty="0"/>
          </a:p>
        </p:txBody>
      </p:sp>
      <p:sp>
        <p:nvSpPr>
          <p:cNvPr id="4" name="Content Placeholder 2"/>
          <p:cNvSpPr>
            <a:spLocks noGrp="1"/>
          </p:cNvSpPr>
          <p:nvPr>
            <p:ph sz="half" idx="1"/>
          </p:nvPr>
        </p:nvSpPr>
        <p:spPr>
          <a:xfrm>
            <a:off x="457200" y="1350963"/>
            <a:ext cx="8132763" cy="4525962"/>
          </a:xfrm>
        </p:spPr>
        <p:txBody>
          <a:bodyPr rtlCol="0">
            <a:normAutofit/>
          </a:bodyPr>
          <a:lstStyle/>
          <a:p>
            <a:pPr marL="0" indent="0" eaLnBrk="1" fontAlgn="auto" hangingPunct="1">
              <a:lnSpc>
                <a:spcPts val="2800"/>
              </a:lnSpc>
              <a:spcBef>
                <a:spcPts val="1200"/>
              </a:spcBef>
              <a:spcAft>
                <a:spcPts val="600"/>
              </a:spcAft>
              <a:buFont typeface="Wingdings" charset="2"/>
              <a:buNone/>
              <a:defRPr/>
            </a:pPr>
            <a:r>
              <a:rPr lang="en-US" b="1" dirty="0" smtClean="0">
                <a:solidFill>
                  <a:srgbClr val="3B3C3E"/>
                </a:solidFill>
                <a:ea typeface="+mn-ea"/>
                <a:cs typeface="+mn-cs"/>
              </a:rPr>
              <a:t>Income</a:t>
            </a:r>
          </a:p>
          <a:p>
            <a:pPr indent="-347472" eaLnBrk="1" fontAlgn="auto" hangingPunct="1">
              <a:spcAft>
                <a:spcPts val="0"/>
              </a:spcAft>
              <a:buFont typeface="Wingdings" charset="2"/>
              <a:buChar char="§"/>
              <a:defRPr/>
            </a:pPr>
            <a:r>
              <a:rPr lang="en-US" dirty="0" smtClean="0">
                <a:solidFill>
                  <a:srgbClr val="3B3C3E"/>
                </a:solidFill>
                <a:ea typeface="+mn-ea"/>
                <a:cs typeface="+mn-cs"/>
              </a:rPr>
              <a:t>Regular income</a:t>
            </a:r>
          </a:p>
          <a:p>
            <a:pPr indent="-347472" eaLnBrk="1" fontAlgn="auto" hangingPunct="1">
              <a:spcAft>
                <a:spcPts val="0"/>
              </a:spcAft>
              <a:buFont typeface="Wingdings" charset="2"/>
              <a:buChar char="§"/>
              <a:defRPr/>
            </a:pPr>
            <a:r>
              <a:rPr lang="en-US" dirty="0" smtClean="0">
                <a:solidFill>
                  <a:srgbClr val="3B3C3E"/>
                </a:solidFill>
                <a:ea typeface="+mn-ea"/>
                <a:cs typeface="+mn-cs"/>
              </a:rPr>
              <a:t>Irregular income</a:t>
            </a:r>
          </a:p>
          <a:p>
            <a:pPr indent="-347472" eaLnBrk="1" fontAlgn="auto" hangingPunct="1">
              <a:spcAft>
                <a:spcPts val="0"/>
              </a:spcAft>
              <a:buFont typeface="Wingdings" charset="2"/>
              <a:buChar char="§"/>
              <a:defRPr/>
            </a:pPr>
            <a:r>
              <a:rPr lang="en-US" dirty="0" smtClean="0">
                <a:solidFill>
                  <a:srgbClr val="3B3C3E"/>
                </a:solidFill>
                <a:ea typeface="+mn-ea"/>
                <a:cs typeface="+mn-cs"/>
              </a:rPr>
              <a:t>Seasonal</a:t>
            </a:r>
          </a:p>
          <a:p>
            <a:pPr indent="-347472" eaLnBrk="1" fontAlgn="auto" hangingPunct="1">
              <a:spcAft>
                <a:spcPts val="0"/>
              </a:spcAft>
              <a:buFont typeface="Wingdings" charset="2"/>
              <a:buChar char="§"/>
              <a:defRPr/>
            </a:pPr>
            <a:r>
              <a:rPr lang="en-US" dirty="0" smtClean="0">
                <a:solidFill>
                  <a:srgbClr val="3B3C3E"/>
                </a:solidFill>
                <a:ea typeface="+mn-ea"/>
                <a:cs typeface="+mn-cs"/>
              </a:rPr>
              <a:t>One-time occurrence</a:t>
            </a:r>
          </a:p>
          <a:p>
            <a:pPr indent="-347472" eaLnBrk="1" fontAlgn="auto" hangingPunct="1">
              <a:spcAft>
                <a:spcPts val="0"/>
              </a:spcAft>
              <a:buFont typeface="Wingdings" charset="2"/>
              <a:buChar char="§"/>
              <a:defRPr/>
            </a:pPr>
            <a:endParaRPr lang="en-US" dirty="0">
              <a:solidFill>
                <a:srgbClr val="3B3C3E"/>
              </a:solidFill>
              <a:ea typeface="+mn-ea"/>
              <a:cs typeface="+mn-cs"/>
            </a:endParaRPr>
          </a:p>
          <a:p>
            <a:pPr marL="0" indent="0" eaLnBrk="1" fontAlgn="auto" hangingPunct="1">
              <a:spcAft>
                <a:spcPts val="0"/>
              </a:spcAft>
              <a:buFont typeface="Wingdings" charset="2"/>
              <a:buNone/>
              <a:defRPr/>
            </a:pPr>
            <a:r>
              <a:rPr lang="en-US" b="1" dirty="0" smtClean="0">
                <a:solidFill>
                  <a:srgbClr val="3B3C3E"/>
                </a:solidFill>
                <a:ea typeface="+mn-ea"/>
                <a:cs typeface="+mn-cs"/>
              </a:rPr>
              <a:t>Benefits</a:t>
            </a:r>
            <a:br>
              <a:rPr lang="en-US" b="1" dirty="0" smtClean="0">
                <a:solidFill>
                  <a:srgbClr val="3B3C3E"/>
                </a:solidFill>
                <a:ea typeface="+mn-ea"/>
                <a:cs typeface="+mn-cs"/>
              </a:rPr>
            </a:br>
            <a:endParaRPr lang="en-US" dirty="0">
              <a:solidFill>
                <a:srgbClr val="3B3C3E"/>
              </a:solidFill>
              <a:ea typeface="+mn-ea"/>
              <a:cs typeface="+mn-cs"/>
            </a:endParaRPr>
          </a:p>
          <a:p>
            <a:pPr marL="0" indent="0" eaLnBrk="1" fontAlgn="auto" hangingPunct="1">
              <a:spcAft>
                <a:spcPts val="0"/>
              </a:spcAft>
              <a:buFont typeface="Wingdings" charset="2"/>
              <a:buNone/>
              <a:defRPr/>
            </a:pPr>
            <a:r>
              <a:rPr lang="en-US" b="1" dirty="0" smtClean="0">
                <a:solidFill>
                  <a:srgbClr val="3B3C3E"/>
                </a:solidFill>
                <a:ea typeface="+mn-ea"/>
                <a:cs typeface="+mn-cs"/>
              </a:rPr>
              <a:t>Wage garnishments</a:t>
            </a:r>
            <a:endParaRPr lang="en-US" b="1" dirty="0">
              <a:solidFill>
                <a:srgbClr val="3B3C3E"/>
              </a:solidFill>
              <a:ea typeface="+mn-ea"/>
              <a:cs typeface="+mn-cs"/>
            </a:endParaRPr>
          </a:p>
        </p:txBody>
      </p:sp>
      <p:sp>
        <p:nvSpPr>
          <p:cNvPr id="5" name="TextBox 1"/>
          <p:cNvSpPr txBox="1">
            <a:spLocks noChangeArrowheads="1"/>
          </p:cNvSpPr>
          <p:nvPr/>
        </p:nvSpPr>
        <p:spPr bwMode="auto">
          <a:xfrm>
            <a:off x="4078288" y="2255838"/>
            <a:ext cx="45116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600"/>
              </a:lnSpc>
              <a:spcBef>
                <a:spcPts val="1000"/>
              </a:spcBef>
              <a:buClr>
                <a:schemeClr val="tx2"/>
              </a:buClr>
              <a:buFont typeface="Wingdings" panose="05000000000000000000" pitchFamily="2" charset="2"/>
              <a:buChar char="§"/>
              <a:defRPr sz="2200">
                <a:solidFill>
                  <a:schemeClr val="tx1"/>
                </a:solidFill>
                <a:latin typeface="Georgia" panose="02040502050405020303" pitchFamily="18" charset="0"/>
                <a:ea typeface="MS PGothic" panose="020B0600070205080204" pitchFamily="34" charset="-128"/>
              </a:defRPr>
            </a:lvl1pPr>
            <a:lvl2pPr marL="742950" indent="-285750">
              <a:lnSpc>
                <a:spcPts val="2400"/>
              </a:lnSpc>
              <a:spcBef>
                <a:spcPts val="1000"/>
              </a:spcBef>
              <a:buClr>
                <a:schemeClr val="tx2"/>
              </a:buClr>
              <a:buSzPct val="50000"/>
              <a:buFont typeface="Wingdings" panose="05000000000000000000" pitchFamily="2" charset="2"/>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ts val="1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9pPr>
          </a:lstStyle>
          <a:p>
            <a:pPr>
              <a:lnSpc>
                <a:spcPct val="100000"/>
              </a:lnSpc>
              <a:spcBef>
                <a:spcPct val="0"/>
              </a:spcBef>
              <a:buClrTx/>
              <a:buFontTx/>
              <a:buNone/>
            </a:pPr>
            <a:r>
              <a:rPr lang="en-US" altLang="en-US" sz="2400" i="1" dirty="0" smtClean="0"/>
              <a:t>Tracking </a:t>
            </a:r>
            <a:r>
              <a:rPr lang="en-US" altLang="en-US" sz="2400" i="1" dirty="0"/>
              <a:t>and managing income and benefits empowers people to plan to take care of basic necessities, care for family members, and reach goals. </a:t>
            </a:r>
          </a:p>
          <a:p>
            <a:pPr>
              <a:lnSpc>
                <a:spcPct val="100000"/>
              </a:lnSpc>
              <a:spcBef>
                <a:spcPct val="0"/>
              </a:spcBef>
              <a:buClrTx/>
              <a:buFontTx/>
              <a:buNone/>
            </a:pPr>
            <a:endParaRPr lang="en-US" altLang="en-US" sz="1800" dirty="0"/>
          </a:p>
        </p:txBody>
      </p:sp>
    </p:spTree>
    <p:extLst>
      <p:ext uri="{BB962C8B-B14F-4D97-AF65-F5344CB8AC3E}">
        <p14:creationId xmlns:p14="http://schemas.microsoft.com/office/powerpoint/2010/main" val="266925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3: Tracking and managing income and benefits</a:t>
            </a:r>
            <a:endParaRPr lang="en-US" dirty="0"/>
          </a:p>
        </p:txBody>
      </p:sp>
      <p:sp>
        <p:nvSpPr>
          <p:cNvPr id="3" name="Content Placeholder 2"/>
          <p:cNvSpPr>
            <a:spLocks noGrp="1"/>
          </p:cNvSpPr>
          <p:nvPr>
            <p:ph sz="half" idx="1"/>
          </p:nvPr>
        </p:nvSpPr>
        <p:spPr/>
        <p:txBody>
          <a:bodyPr>
            <a:normAutofit fontScale="92500"/>
          </a:bodyPr>
          <a:lstStyle/>
          <a:p>
            <a:pPr>
              <a:buFont typeface="Wingdings" charset="0"/>
              <a:buChar char="§"/>
              <a:defRPr/>
            </a:pPr>
            <a:r>
              <a:rPr lang="en-US" dirty="0">
                <a:ea typeface="ＭＳ Ｐゴシック" charset="0"/>
              </a:rPr>
              <a:t>Use </a:t>
            </a:r>
            <a:r>
              <a:rPr lang="en-US" b="1" i="1" dirty="0">
                <a:ea typeface="ＭＳ Ｐゴシック" charset="0"/>
              </a:rPr>
              <a:t>Tool 1: Income and resource tracker </a:t>
            </a:r>
            <a:r>
              <a:rPr lang="en-US" dirty="0">
                <a:ea typeface="ＭＳ Ｐゴシック" charset="0"/>
              </a:rPr>
              <a:t>to help you understand when and how much income and benefits you receive. </a:t>
            </a:r>
          </a:p>
          <a:p>
            <a:pPr>
              <a:buFont typeface="Wingdings" charset="0"/>
              <a:buChar char="§"/>
              <a:defRPr/>
            </a:pPr>
            <a:r>
              <a:rPr lang="en-US" dirty="0">
                <a:ea typeface="ＭＳ Ｐゴシック" charset="0"/>
              </a:rPr>
              <a:t>Use </a:t>
            </a:r>
            <a:r>
              <a:rPr lang="en-US" b="1" i="1" dirty="0">
                <a:ea typeface="ＭＳ Ｐゴシック" charset="0"/>
              </a:rPr>
              <a:t>Tool 2: Ways receive income and benefits </a:t>
            </a:r>
            <a:r>
              <a:rPr lang="en-US" dirty="0">
                <a:ea typeface="ＭＳ Ｐゴシック" charset="0"/>
              </a:rPr>
              <a:t>to better understand the benefits and risks of different ways of receiving income and benefits.</a:t>
            </a:r>
          </a:p>
          <a:p>
            <a:pPr>
              <a:buFont typeface="Wingdings" charset="0"/>
              <a:buChar char="§"/>
              <a:defRPr/>
            </a:pPr>
            <a:r>
              <a:rPr lang="en-US" dirty="0">
                <a:ea typeface="ＭＳ Ｐゴシック" charset="0"/>
              </a:rPr>
              <a:t>Use </a:t>
            </a:r>
            <a:r>
              <a:rPr lang="en-US" b="1" i="1" dirty="0">
                <a:ea typeface="ＭＳ Ｐゴシック" charset="0"/>
              </a:rPr>
              <a:t>Tool 3: Ways to increase cash and financial resources </a:t>
            </a:r>
            <a:r>
              <a:rPr lang="en-US" dirty="0">
                <a:ea typeface="ＭＳ Ｐゴシック" charset="0"/>
              </a:rPr>
              <a:t>to identify ways to possibly increase your income or financial resources.</a:t>
            </a:r>
          </a:p>
          <a:p>
            <a:r>
              <a:rPr lang="en-US" b="1" dirty="0"/>
              <a:t>Native Communities Tool: Making the most of the IIM </a:t>
            </a:r>
            <a:r>
              <a:rPr lang="en-US" dirty="0"/>
              <a:t>can help young adults and others who are receiving </a:t>
            </a:r>
            <a:r>
              <a:rPr lang="en-US" dirty="0" smtClean="0"/>
              <a:t>IIM </a:t>
            </a:r>
            <a:r>
              <a:rPr lang="en-US" dirty="0"/>
              <a:t>or other large </a:t>
            </a:r>
            <a:r>
              <a:rPr lang="en-US" dirty="0" smtClean="0"/>
              <a:t>payments.</a:t>
            </a:r>
            <a:endParaRPr lang="en-US" dirty="0"/>
          </a:p>
        </p:txBody>
      </p:sp>
    </p:spTree>
    <p:extLst>
      <p:ext uri="{BB962C8B-B14F-4D97-AF65-F5344CB8AC3E}">
        <p14:creationId xmlns:p14="http://schemas.microsoft.com/office/powerpoint/2010/main" val="3634685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554038" y="274638"/>
            <a:ext cx="8170862" cy="742950"/>
          </a:xfrm>
        </p:spPr>
        <p:txBody>
          <a:bodyPr>
            <a:normAutofit fontScale="90000"/>
          </a:bodyPr>
          <a:lstStyle/>
          <a:p>
            <a:pPr>
              <a:defRPr/>
            </a:pPr>
            <a:r>
              <a:rPr lang="en-US" dirty="0" smtClean="0">
                <a:latin typeface="Georgia" charset="0"/>
                <a:ea typeface="MS PGothic" charset="0"/>
              </a:rPr>
              <a:t>Native Communities Tool: </a:t>
            </a:r>
            <a:r>
              <a:rPr lang="en-US" dirty="0" smtClean="0">
                <a:solidFill>
                  <a:srgbClr val="3B3C3E"/>
                </a:solidFill>
                <a:latin typeface="Georgia" charset="0"/>
                <a:ea typeface="MS PGothic" charset="0"/>
              </a:rPr>
              <a:t>Making the most of the IIM</a:t>
            </a:r>
            <a:endParaRPr lang="en-US" dirty="0">
              <a:solidFill>
                <a:srgbClr val="3B3C3E"/>
              </a:solidFill>
              <a:latin typeface="Georgia" charset="0"/>
              <a:ea typeface="MS PGothic" charset="0"/>
            </a:endParaRPr>
          </a:p>
        </p:txBody>
      </p:sp>
      <p:pic>
        <p:nvPicPr>
          <p:cNvPr id="210946" name="Picture 1" descr="Screenshot of the Making the Most of the IIM tool in Focus on Native Communiit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2856" y="1380456"/>
            <a:ext cx="5545137"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042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554038" y="274638"/>
            <a:ext cx="8170862" cy="742950"/>
          </a:xfrm>
        </p:spPr>
        <p:txBody>
          <a:bodyPr>
            <a:normAutofit fontScale="90000"/>
          </a:bodyPr>
          <a:lstStyle/>
          <a:p>
            <a:pPr>
              <a:defRPr/>
            </a:pPr>
            <a:r>
              <a:rPr lang="en-US" dirty="0" smtClean="0">
                <a:latin typeface="Georgia" charset="0"/>
                <a:ea typeface="MS PGothic" charset="0"/>
              </a:rPr>
              <a:t>Native Communities Tool: </a:t>
            </a:r>
            <a:r>
              <a:rPr lang="en-US" dirty="0" smtClean="0">
                <a:solidFill>
                  <a:srgbClr val="3B3C3E"/>
                </a:solidFill>
                <a:latin typeface="Georgia" charset="0"/>
                <a:ea typeface="MS PGothic" charset="0"/>
              </a:rPr>
              <a:t>Making the most of the IIM</a:t>
            </a:r>
            <a:endParaRPr lang="en-US" dirty="0">
              <a:solidFill>
                <a:srgbClr val="3B3C3E"/>
              </a:solidFill>
              <a:latin typeface="Georgia" charset="0"/>
              <a:ea typeface="MS PGothic" charset="0"/>
            </a:endParaRPr>
          </a:p>
        </p:txBody>
      </p:sp>
      <p:pic>
        <p:nvPicPr>
          <p:cNvPr id="212994" name="Picture 2" descr="Screenshot of the Making the Most of the IIM tool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4197" y="1522496"/>
            <a:ext cx="502602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028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objectives</a:t>
            </a:r>
            <a:endParaRPr lang="en-US" dirty="0"/>
          </a:p>
        </p:txBody>
      </p:sp>
      <p:sp>
        <p:nvSpPr>
          <p:cNvPr id="3" name="Content Placeholder 2"/>
          <p:cNvSpPr>
            <a:spLocks noGrp="1"/>
          </p:cNvSpPr>
          <p:nvPr>
            <p:ph sz="half" idx="1"/>
          </p:nvPr>
        </p:nvSpPr>
        <p:spPr/>
        <p:txBody>
          <a:bodyPr/>
          <a:lstStyle/>
          <a:p>
            <a:pPr lvl="0"/>
            <a:r>
              <a:rPr lang="en-US" dirty="0"/>
              <a:t>Understand the content of </a:t>
            </a:r>
            <a:r>
              <a:rPr lang="en-US" i="1" dirty="0" smtClean="0"/>
              <a:t>Focus on Native Communities</a:t>
            </a:r>
            <a:endParaRPr lang="en-US" dirty="0"/>
          </a:p>
          <a:p>
            <a:pPr lvl="1"/>
            <a:r>
              <a:rPr lang="en-US" dirty="0"/>
              <a:t>Be able to identify moments in which </a:t>
            </a:r>
            <a:r>
              <a:rPr lang="en-US" dirty="0" smtClean="0"/>
              <a:t>you could </a:t>
            </a:r>
            <a:r>
              <a:rPr lang="en-US" dirty="0"/>
              <a:t>introduce the tools to the people </a:t>
            </a:r>
            <a:r>
              <a:rPr lang="en-US" dirty="0" smtClean="0"/>
              <a:t>you serve</a:t>
            </a:r>
            <a:endParaRPr lang="en-US" dirty="0"/>
          </a:p>
          <a:p>
            <a:pPr lvl="1"/>
            <a:r>
              <a:rPr lang="en-US" dirty="0"/>
              <a:t>Be able to use its tools to help people </a:t>
            </a:r>
            <a:r>
              <a:rPr lang="en-US" dirty="0" smtClean="0"/>
              <a:t>take </a:t>
            </a:r>
            <a:r>
              <a:rPr lang="en-US" dirty="0"/>
              <a:t>steps to reach their financial goals</a:t>
            </a:r>
          </a:p>
          <a:p>
            <a:pPr lvl="0"/>
            <a:r>
              <a:rPr lang="en-US" dirty="0"/>
              <a:t>Understand how this resource complements the information and tools in the </a:t>
            </a:r>
            <a:r>
              <a:rPr lang="en-US" i="1" dirty="0" smtClean="0"/>
              <a:t>Your </a:t>
            </a:r>
            <a:r>
              <a:rPr lang="en-US" i="1" dirty="0"/>
              <a:t>Money, Your Goals </a:t>
            </a:r>
            <a:r>
              <a:rPr lang="en-US" dirty="0" smtClean="0"/>
              <a:t>toolkit</a:t>
            </a:r>
            <a:endParaRPr lang="en-US" dirty="0"/>
          </a:p>
        </p:txBody>
      </p:sp>
    </p:spTree>
    <p:extLst>
      <p:ext uri="{BB962C8B-B14F-4D97-AF65-F5344CB8AC3E}">
        <p14:creationId xmlns:p14="http://schemas.microsoft.com/office/powerpoint/2010/main" val="25149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554038" y="274638"/>
            <a:ext cx="8035925" cy="742950"/>
          </a:xfrm>
        </p:spPr>
        <p:txBody>
          <a:bodyPr/>
          <a:lstStyle/>
          <a:p>
            <a:pPr eaLnBrk="1" hangingPunct="1"/>
            <a:r>
              <a:rPr lang="en-US" dirty="0">
                <a:solidFill>
                  <a:srgbClr val="3B3C3E"/>
                </a:solidFill>
                <a:latin typeface="Georgia" charset="0"/>
                <a:ea typeface="MS PGothic" charset="0"/>
              </a:rPr>
              <a:t>Paying bills and other expenses</a:t>
            </a:r>
          </a:p>
        </p:txBody>
      </p:sp>
      <p:sp>
        <p:nvSpPr>
          <p:cNvPr id="3" name="Content Placeholder 2"/>
          <p:cNvSpPr>
            <a:spLocks noGrp="1"/>
          </p:cNvSpPr>
          <p:nvPr>
            <p:ph idx="1"/>
          </p:nvPr>
        </p:nvSpPr>
        <p:spPr>
          <a:xfrm>
            <a:off x="457200" y="1350963"/>
            <a:ext cx="8132763" cy="4525962"/>
          </a:xfrm>
        </p:spPr>
        <p:txBody>
          <a:bodyPr rtlCol="0">
            <a:normAutofit/>
          </a:bodyPr>
          <a:lstStyle/>
          <a:p>
            <a:pPr marL="0" indent="0" eaLnBrk="1" fontAlgn="auto" hangingPunct="1">
              <a:lnSpc>
                <a:spcPts val="2800"/>
              </a:lnSpc>
              <a:spcBef>
                <a:spcPts val="1200"/>
              </a:spcBef>
              <a:spcAft>
                <a:spcPts val="600"/>
              </a:spcAft>
              <a:buFont typeface="Wingdings" charset="2"/>
              <a:buNone/>
              <a:defRPr/>
            </a:pPr>
            <a:r>
              <a:rPr lang="en-US" b="1" dirty="0" smtClean="0">
                <a:solidFill>
                  <a:srgbClr val="3B3C3E"/>
                </a:solidFill>
                <a:ea typeface="+mn-ea"/>
                <a:cs typeface="+mn-cs"/>
              </a:rPr>
              <a:t>Spending</a:t>
            </a:r>
          </a:p>
          <a:p>
            <a:pPr indent="-347472" eaLnBrk="1" fontAlgn="auto" hangingPunct="1">
              <a:spcAft>
                <a:spcPts val="0"/>
              </a:spcAft>
              <a:buFont typeface="Wingdings" charset="2"/>
              <a:buChar char="§"/>
              <a:defRPr/>
            </a:pPr>
            <a:r>
              <a:rPr lang="en-US" dirty="0" smtClean="0">
                <a:solidFill>
                  <a:srgbClr val="3B3C3E"/>
                </a:solidFill>
                <a:ea typeface="+mn-ea"/>
                <a:cs typeface="+mn-cs"/>
              </a:rPr>
              <a:t>Money you use to pay for a wide range of basic needs, your financial obligations, and other things you may want.</a:t>
            </a:r>
          </a:p>
          <a:p>
            <a:pPr marL="0" indent="0" eaLnBrk="1" fontAlgn="auto" hangingPunct="1">
              <a:spcAft>
                <a:spcPts val="0"/>
              </a:spcAft>
              <a:buFont typeface="Wingdings" charset="0"/>
              <a:buNone/>
              <a:defRPr/>
            </a:pPr>
            <a:endParaRPr lang="en-US" dirty="0">
              <a:solidFill>
                <a:srgbClr val="3B3C3E"/>
              </a:solidFill>
              <a:ea typeface="+mn-ea"/>
              <a:cs typeface="+mn-cs"/>
            </a:endParaRPr>
          </a:p>
          <a:p>
            <a:pPr marL="0" indent="0" eaLnBrk="1" fontAlgn="auto" hangingPunct="1">
              <a:spcAft>
                <a:spcPts val="0"/>
              </a:spcAft>
              <a:buFont typeface="Wingdings" charset="0"/>
              <a:buNone/>
              <a:defRPr/>
            </a:pPr>
            <a:r>
              <a:rPr lang="en-US" i="1" dirty="0" smtClean="0"/>
              <a:t>How you </a:t>
            </a:r>
            <a:r>
              <a:rPr lang="en-US" i="1" dirty="0"/>
              <a:t>use your money is often a reflection of </a:t>
            </a:r>
            <a:r>
              <a:rPr lang="en-US" i="1" dirty="0" smtClean="0"/>
              <a:t>values</a:t>
            </a:r>
            <a:r>
              <a:rPr lang="en-US" i="1" dirty="0"/>
              <a:t>. But, t</a:t>
            </a:r>
            <a:r>
              <a:rPr lang="en-US" i="1" dirty="0" smtClean="0"/>
              <a:t>here are individual consequences for not paying your bills on time or repaying debts.  This happens regardless of the contributions you have made to your family or community.</a:t>
            </a:r>
            <a:endParaRPr lang="en-US" i="1" dirty="0"/>
          </a:p>
          <a:p>
            <a:pPr indent="-347472" eaLnBrk="1" fontAlgn="auto" hangingPunct="1">
              <a:spcAft>
                <a:spcPts val="0"/>
              </a:spcAft>
              <a:buFont typeface="Wingdings" charset="2"/>
              <a:buChar char="§"/>
              <a:defRPr/>
            </a:pPr>
            <a:endParaRPr lang="en-US" dirty="0">
              <a:ea typeface="+mn-ea"/>
              <a:cs typeface="+mn-cs"/>
            </a:endParaRPr>
          </a:p>
        </p:txBody>
      </p:sp>
    </p:spTree>
    <p:extLst>
      <p:ext uri="{BB962C8B-B14F-4D97-AF65-F5344CB8AC3E}">
        <p14:creationId xmlns:p14="http://schemas.microsoft.com/office/powerpoint/2010/main" val="1362084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Paying bills and other expenses</a:t>
            </a:r>
          </a:p>
        </p:txBody>
      </p:sp>
      <p:sp>
        <p:nvSpPr>
          <p:cNvPr id="3" name="Content Placeholder 2"/>
          <p:cNvSpPr>
            <a:spLocks noGrp="1"/>
          </p:cNvSpPr>
          <p:nvPr>
            <p:ph sz="half" idx="1"/>
          </p:nvPr>
        </p:nvSpPr>
        <p:spPr>
          <a:xfrm>
            <a:off x="457200" y="1372803"/>
            <a:ext cx="8133160" cy="4525963"/>
          </a:xfrm>
        </p:spPr>
        <p:txBody>
          <a:bodyPr>
            <a:normAutofit fontScale="77500" lnSpcReduction="20000"/>
          </a:bodyPr>
          <a:lstStyle/>
          <a:p>
            <a:r>
              <a:rPr lang="en-US" altLang="en-US" dirty="0" smtClean="0"/>
              <a:t>Use </a:t>
            </a:r>
            <a:r>
              <a:rPr lang="en-US" altLang="en-US" b="1" i="1" dirty="0"/>
              <a:t>Tool 1: Spending tracker </a:t>
            </a:r>
            <a:r>
              <a:rPr lang="en-US" altLang="en-US" dirty="0"/>
              <a:t>to understand how you use your money now.</a:t>
            </a:r>
          </a:p>
          <a:p>
            <a:r>
              <a:rPr lang="en-US" altLang="en-US" dirty="0"/>
              <a:t>Use </a:t>
            </a:r>
            <a:r>
              <a:rPr lang="en-US" altLang="en-US" b="1" i="1" dirty="0"/>
              <a:t>Tool 2: Bill calendar </a:t>
            </a:r>
            <a:r>
              <a:rPr lang="en-US" altLang="en-US" dirty="0"/>
              <a:t>to create a visual reminder of when your bills are due and how much is due.</a:t>
            </a:r>
          </a:p>
          <a:p>
            <a:r>
              <a:rPr lang="en-US" altLang="en-US" dirty="0"/>
              <a:t>Use </a:t>
            </a:r>
            <a:r>
              <a:rPr lang="en-US" altLang="en-US" b="1" i="1" dirty="0"/>
              <a:t>Tool 3: Ways to pay bills: Know your options </a:t>
            </a:r>
            <a:r>
              <a:rPr lang="en-US" altLang="en-US" dirty="0"/>
              <a:t>to better understand the advantages and disadvantages of different methods for paying bills.</a:t>
            </a:r>
          </a:p>
          <a:p>
            <a:r>
              <a:rPr lang="en-US" altLang="en-US" dirty="0"/>
              <a:t>Use </a:t>
            </a:r>
            <a:r>
              <a:rPr lang="en-US" altLang="en-US" b="1" i="1" dirty="0"/>
              <a:t>Tool 4: Strategies for cutting expenses </a:t>
            </a:r>
            <a:r>
              <a:rPr lang="en-US" altLang="en-US" dirty="0"/>
              <a:t>to identify ways to cut spending.</a:t>
            </a:r>
          </a:p>
          <a:p>
            <a:r>
              <a:rPr lang="en-US" altLang="en-US" dirty="0"/>
              <a:t>Use </a:t>
            </a:r>
            <a:r>
              <a:rPr lang="en-US" altLang="en-US" b="1" i="1" dirty="0"/>
              <a:t>Tool 5: When cash is short—prioritizing bills and planning spending </a:t>
            </a:r>
            <a:r>
              <a:rPr lang="en-US" altLang="en-US" dirty="0"/>
              <a:t>to help you develop a short-term plan to get through times when you do not have enough income to cover your needs, wants, and obligations.</a:t>
            </a:r>
          </a:p>
          <a:p>
            <a:endParaRPr lang="en-US" dirty="0"/>
          </a:p>
        </p:txBody>
      </p:sp>
    </p:spTree>
    <p:extLst>
      <p:ext uri="{BB962C8B-B14F-4D97-AF65-F5344CB8AC3E}">
        <p14:creationId xmlns:p14="http://schemas.microsoft.com/office/powerpoint/2010/main" val="3971483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a:t>
            </a:r>
            <a:r>
              <a:rPr lang="en-US" b="1" dirty="0"/>
              <a:t> </a:t>
            </a:r>
            <a:r>
              <a:rPr lang="en-US" dirty="0"/>
              <a:t>Getting through the month</a:t>
            </a:r>
          </a:p>
        </p:txBody>
      </p:sp>
      <p:sp>
        <p:nvSpPr>
          <p:cNvPr id="4" name="Content Placeholder 2"/>
          <p:cNvSpPr>
            <a:spLocks noGrp="1"/>
          </p:cNvSpPr>
          <p:nvPr>
            <p:ph sz="half" idx="1"/>
          </p:nvPr>
        </p:nvSpPr>
        <p:spPr/>
        <p:txBody>
          <a:bodyPr>
            <a:normAutofit/>
          </a:bodyPr>
          <a:lstStyle/>
          <a:p>
            <a:pPr eaLnBrk="1" hangingPunct="1">
              <a:lnSpc>
                <a:spcPts val="2800"/>
              </a:lnSpc>
              <a:spcBef>
                <a:spcPts val="1200"/>
              </a:spcBef>
              <a:spcAft>
                <a:spcPts val="1200"/>
              </a:spcAft>
              <a:buFont typeface="Wingdings" charset="0"/>
              <a:buChar char="§"/>
              <a:defRPr/>
            </a:pPr>
            <a:r>
              <a:rPr lang="en-US" sz="2400" dirty="0">
                <a:solidFill>
                  <a:srgbClr val="3B3C3E"/>
                </a:solidFill>
                <a:ea typeface="MS PGothic" charset="0"/>
              </a:rPr>
              <a:t>What is a cash flow budget?</a:t>
            </a:r>
          </a:p>
          <a:p>
            <a:pPr eaLnBrk="1" hangingPunct="1">
              <a:lnSpc>
                <a:spcPts val="2800"/>
              </a:lnSpc>
              <a:spcBef>
                <a:spcPts val="1200"/>
              </a:spcBef>
              <a:spcAft>
                <a:spcPts val="1200"/>
              </a:spcAft>
              <a:buFont typeface="Wingdings" charset="0"/>
              <a:buChar char="§"/>
              <a:defRPr/>
            </a:pPr>
            <a:r>
              <a:rPr lang="en-US" sz="2400" dirty="0">
                <a:solidFill>
                  <a:srgbClr val="3B3C3E"/>
                </a:solidFill>
                <a:ea typeface="MS PGothic" charset="0"/>
              </a:rPr>
              <a:t>How is it different from a regular budget?</a:t>
            </a:r>
          </a:p>
          <a:p>
            <a:pPr eaLnBrk="1" hangingPunct="1">
              <a:lnSpc>
                <a:spcPts val="2800"/>
              </a:lnSpc>
              <a:spcBef>
                <a:spcPts val="1200"/>
              </a:spcBef>
              <a:spcAft>
                <a:spcPts val="1200"/>
              </a:spcAft>
              <a:buFont typeface="Wingdings" charset="0"/>
              <a:buChar char="§"/>
              <a:defRPr/>
            </a:pPr>
            <a:r>
              <a:rPr lang="en-US" sz="2400" dirty="0">
                <a:solidFill>
                  <a:srgbClr val="3B3C3E"/>
                </a:solidFill>
                <a:ea typeface="MS PGothic" charset="0"/>
              </a:rPr>
              <a:t>What do you think may be the benefit of this approach for your clients</a:t>
            </a:r>
            <a:r>
              <a:rPr lang="en-US" sz="2400" dirty="0" smtClean="0">
                <a:solidFill>
                  <a:srgbClr val="3B3C3E"/>
                </a:solidFill>
                <a:ea typeface="MS PGothic" charset="0"/>
              </a:rPr>
              <a:t>?</a:t>
            </a:r>
            <a:endParaRPr lang="en-US" i="1" dirty="0" smtClean="0"/>
          </a:p>
          <a:p>
            <a:pPr marL="0" indent="0" eaLnBrk="1" hangingPunct="1">
              <a:lnSpc>
                <a:spcPts val="2800"/>
              </a:lnSpc>
              <a:spcBef>
                <a:spcPts val="1200"/>
              </a:spcBef>
              <a:spcAft>
                <a:spcPts val="1200"/>
              </a:spcAft>
              <a:buFont typeface="Wingdings" charset="0"/>
              <a:buNone/>
              <a:defRPr/>
            </a:pPr>
            <a:r>
              <a:rPr lang="en-US" i="1" dirty="0" smtClean="0"/>
              <a:t>Native Communities have planned for the use and conservation of natural resources for thousands of years.  Cash flow budgeting applies those principles to financial resources and income.</a:t>
            </a:r>
            <a:endParaRPr lang="en-US" sz="2400" dirty="0">
              <a:solidFill>
                <a:srgbClr val="3B3C3E"/>
              </a:solidFill>
              <a:ea typeface="MS PGothic" charset="0"/>
            </a:endParaRPr>
          </a:p>
        </p:txBody>
      </p:sp>
    </p:spTree>
    <p:extLst>
      <p:ext uri="{BB962C8B-B14F-4D97-AF65-F5344CB8AC3E}">
        <p14:creationId xmlns:p14="http://schemas.microsoft.com/office/powerpoint/2010/main" val="457273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a:t>
            </a:r>
            <a:r>
              <a:rPr lang="en-US" b="1" dirty="0"/>
              <a:t> </a:t>
            </a:r>
            <a:r>
              <a:rPr lang="en-US" dirty="0"/>
              <a:t>Getting through the month</a:t>
            </a:r>
          </a:p>
        </p:txBody>
      </p:sp>
      <p:sp>
        <p:nvSpPr>
          <p:cNvPr id="3" name="Content Placeholder 2"/>
          <p:cNvSpPr>
            <a:spLocks noGrp="1"/>
          </p:cNvSpPr>
          <p:nvPr>
            <p:ph sz="half" idx="1"/>
          </p:nvPr>
        </p:nvSpPr>
        <p:spPr/>
        <p:txBody>
          <a:bodyPr/>
          <a:lstStyle/>
          <a:p>
            <a:r>
              <a:rPr lang="en-US" dirty="0" smtClean="0"/>
              <a:t>Use </a:t>
            </a:r>
            <a:r>
              <a:rPr lang="en-US" b="1" i="1" dirty="0" smtClean="0"/>
              <a:t>Tool </a:t>
            </a:r>
            <a:r>
              <a:rPr lang="en-US" b="1" i="1" dirty="0"/>
              <a:t>1: Cash flow </a:t>
            </a:r>
            <a:r>
              <a:rPr lang="en-US" b="1" i="1" dirty="0" smtClean="0"/>
              <a:t>budget </a:t>
            </a:r>
            <a:r>
              <a:rPr lang="en-US" dirty="0" smtClean="0"/>
              <a:t>to help </a:t>
            </a:r>
            <a:r>
              <a:rPr lang="en-US" dirty="0"/>
              <a:t>people create their own cash flow.</a:t>
            </a:r>
          </a:p>
          <a:p>
            <a:r>
              <a:rPr lang="en-US" dirty="0" smtClean="0"/>
              <a:t>Use</a:t>
            </a:r>
            <a:r>
              <a:rPr lang="en-US" b="1" dirty="0" smtClean="0"/>
              <a:t> </a:t>
            </a:r>
            <a:r>
              <a:rPr lang="en-US" b="1" i="1" dirty="0" smtClean="0"/>
              <a:t>Tool </a:t>
            </a:r>
            <a:r>
              <a:rPr lang="en-US" b="1" i="1" dirty="0"/>
              <a:t>2: Cash flow </a:t>
            </a:r>
            <a:r>
              <a:rPr lang="en-US" b="1" i="1" dirty="0" smtClean="0"/>
              <a:t>calendar</a:t>
            </a:r>
            <a:r>
              <a:rPr lang="en-US" b="1" dirty="0" smtClean="0"/>
              <a:t> </a:t>
            </a:r>
            <a:r>
              <a:rPr lang="en-US" dirty="0" smtClean="0"/>
              <a:t>as</a:t>
            </a:r>
            <a:r>
              <a:rPr lang="en-US" b="1" dirty="0" smtClean="0"/>
              <a:t> </a:t>
            </a:r>
            <a:r>
              <a:rPr lang="en-US" dirty="0" smtClean="0"/>
              <a:t>an </a:t>
            </a:r>
            <a:r>
              <a:rPr lang="en-US" dirty="0"/>
              <a:t>alternative format for creating a cash flow.</a:t>
            </a:r>
          </a:p>
          <a:p>
            <a:r>
              <a:rPr lang="en-US" altLang="en-US" dirty="0"/>
              <a:t>Use </a:t>
            </a:r>
            <a:r>
              <a:rPr lang="en-US" altLang="en-US" b="1" i="1" dirty="0"/>
              <a:t>Tool 3: Improving cash flow checklist </a:t>
            </a:r>
            <a:r>
              <a:rPr lang="en-US" altLang="en-US" dirty="0"/>
              <a:t>to identify specific strategies for improving cash flow.</a:t>
            </a:r>
          </a:p>
          <a:p>
            <a:r>
              <a:rPr lang="en-US" b="1" dirty="0" smtClean="0"/>
              <a:t>Native </a:t>
            </a:r>
            <a:r>
              <a:rPr lang="en-US" b="1" dirty="0"/>
              <a:t>Communities Tool: Annual planning tool </a:t>
            </a:r>
            <a:r>
              <a:rPr lang="en-US" dirty="0"/>
              <a:t>is provided as a supplement to these </a:t>
            </a:r>
            <a:r>
              <a:rPr lang="en-US" dirty="0" smtClean="0"/>
              <a:t>tools.</a:t>
            </a:r>
            <a:endParaRPr lang="en-US" dirty="0"/>
          </a:p>
        </p:txBody>
      </p:sp>
    </p:spTree>
    <p:extLst>
      <p:ext uri="{BB962C8B-B14F-4D97-AF65-F5344CB8AC3E}">
        <p14:creationId xmlns:p14="http://schemas.microsoft.com/office/powerpoint/2010/main" val="1859526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a:xfrm>
            <a:off x="554038" y="274638"/>
            <a:ext cx="8035925" cy="742950"/>
          </a:xfrm>
        </p:spPr>
        <p:txBody>
          <a:bodyPr/>
          <a:lstStyle/>
          <a:p>
            <a:pPr eaLnBrk="1" hangingPunct="1"/>
            <a:r>
              <a:rPr lang="en-US" dirty="0">
                <a:solidFill>
                  <a:srgbClr val="3B3C3E"/>
                </a:solidFill>
                <a:latin typeface="Georgia" charset="0"/>
                <a:ea typeface="MS PGothic" charset="0"/>
              </a:rPr>
              <a:t>Cash flow budget</a:t>
            </a:r>
          </a:p>
        </p:txBody>
      </p:sp>
      <p:graphicFrame>
        <p:nvGraphicFramePr>
          <p:cNvPr id="3" name="Table 2" descr="Screenshot of the Cash Flow Budget tool"/>
          <p:cNvGraphicFramePr>
            <a:graphicFrameLocks noGrp="1"/>
          </p:cNvGraphicFramePr>
          <p:nvPr>
            <p:extLst>
              <p:ext uri="{D42A27DB-BD31-4B8C-83A1-F6EECF244321}">
                <p14:modId xmlns:p14="http://schemas.microsoft.com/office/powerpoint/2010/main" val="4166177032"/>
              </p:ext>
            </p:extLst>
          </p:nvPr>
        </p:nvGraphicFramePr>
        <p:xfrm>
          <a:off x="561975" y="1162050"/>
          <a:ext cx="6132513" cy="4930783"/>
        </p:xfrm>
        <a:graphic>
          <a:graphicData uri="http://schemas.openxmlformats.org/drawingml/2006/table">
            <a:tbl>
              <a:tblPr firstRow="1"/>
              <a:tblGrid>
                <a:gridCol w="4140200"/>
                <a:gridCol w="1012825"/>
                <a:gridCol w="979488"/>
              </a:tblGrid>
              <a:tr h="222250">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charset="0"/>
                          <a:ea typeface="MS PGothic" charset="0"/>
                          <a:cs typeface="MS PGothic" charset="0"/>
                        </a:rPr>
                        <a:t> </a:t>
                      </a:r>
                      <a:endParaRPr kumimoji="0" lang="en-US" sz="1100" b="0" i="0" u="none" strike="noStrike" cap="none" normalizeH="0" baseline="0" dirty="0">
                        <a:ln>
                          <a:noFill/>
                        </a:ln>
                        <a:solidFill>
                          <a:schemeClr val="tx1"/>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solidFill>
                      <a:srgbClr val="E3E3E4"/>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Georgia" charset="0"/>
                          <a:ea typeface="MS PGothic" charset="0"/>
                          <a:cs typeface="MS PGothic" charset="0"/>
                        </a:rPr>
                        <a:t>Week 1</a:t>
                      </a:r>
                      <a:endParaRPr kumimoji="0" lang="en-US" sz="1100" b="1" i="0" u="none" strike="noStrike" cap="none" normalizeH="0" baseline="0" dirty="0">
                        <a:ln>
                          <a:noFill/>
                        </a:ln>
                        <a:solidFill>
                          <a:schemeClr val="tx1"/>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solidFill>
                      <a:srgbClr val="E3E3E4"/>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tab pos="409575" algn="dec"/>
                        </a:tabLst>
                      </a:pPr>
                      <a:r>
                        <a:rPr kumimoji="0" lang="en-US" sz="1100" b="1" i="0" u="none" strike="noStrike" cap="none" normalizeH="0" baseline="0" dirty="0">
                          <a:ln>
                            <a:noFill/>
                          </a:ln>
                          <a:solidFill>
                            <a:schemeClr val="tx1"/>
                          </a:solidFill>
                          <a:effectLst/>
                          <a:latin typeface="Georgia" charset="0"/>
                          <a:ea typeface="MS PGothic" charset="0"/>
                          <a:cs typeface="MS PGothic" charset="0"/>
                        </a:rPr>
                        <a:t>Week 2</a:t>
                      </a:r>
                      <a:endParaRPr kumimoji="0" lang="en-US" sz="1100" b="1" i="0" u="none" strike="noStrike" cap="none" normalizeH="0" baseline="0" dirty="0">
                        <a:ln>
                          <a:noFill/>
                        </a:ln>
                        <a:solidFill>
                          <a:schemeClr val="tx1"/>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solidFill>
                      <a:srgbClr val="E3E3E4"/>
                    </a:solid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Beginning balance for the week</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$37.00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$122.37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74636">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Sources of cash and other financial resources</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B3C3E"/>
                        </a:solidFill>
                        <a:effectLst/>
                        <a:latin typeface="Georgia" charset="0"/>
                        <a:ea typeface="MS PGothic" charset="0"/>
                        <a:cs typeface="MS PGothic"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B3C3E"/>
                        </a:solidFill>
                        <a:effectLst/>
                        <a:latin typeface="Georgia" charset="0"/>
                        <a:ea typeface="MS PGothic" charset="0"/>
                        <a:cs typeface="MS PGothic"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45720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Income from job</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$305.34</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$290.80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45720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SNAP</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$280.00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45720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Public housing voucher</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$650.00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Total sources of cash and other financial resources</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$1,272.34</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$413.17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Uses of cash and other financial resources</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Calibri" charset="0"/>
                          <a:ea typeface="Calibri" charset="0"/>
                          <a:cs typeface="Times New Roman" charset="0"/>
                        </a:rPr>
                        <a:t>Savings</a:t>
                      </a: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Calibri" charset="0"/>
                          <a:ea typeface="Calibri" charset="0"/>
                          <a:cs typeface="Times New Roman" charset="0"/>
                        </a:rPr>
                        <a:t>$20.00</a:t>
                      </a: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Calibri" charset="0"/>
                          <a:ea typeface="Calibri" charset="0"/>
                          <a:cs typeface="Times New Roman" charset="0"/>
                        </a:rPr>
                        <a:t>$20.00</a:t>
                      </a: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Housing</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$650.00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Utilities</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$59.97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$95.50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Groceries</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$180.00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$80.00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Eating out (meals and beverages)</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Transportation</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$240.00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$60.00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Total uses of cash and other financial resources</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$1,149.97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$255.50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Ending balance for the week</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$122.37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$157.67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bl>
          </a:graphicData>
        </a:graphic>
      </p:graphicFrame>
      <p:cxnSp>
        <p:nvCxnSpPr>
          <p:cNvPr id="7" name="Straight Connector 6" descr="Line connecting comment to top line of budget"/>
          <p:cNvCxnSpPr/>
          <p:nvPr/>
        </p:nvCxnSpPr>
        <p:spPr>
          <a:xfrm>
            <a:off x="5535613" y="1530350"/>
            <a:ext cx="1806575" cy="555625"/>
          </a:xfrm>
          <a:prstGeom prst="line">
            <a:avLst/>
          </a:prstGeom>
          <a:ln w="12700" cmpd="sng">
            <a:solidFill>
              <a:srgbClr val="3B3C3E"/>
            </a:solidFill>
          </a:ln>
          <a:effectLst/>
        </p:spPr>
        <p:style>
          <a:lnRef idx="2">
            <a:schemeClr val="accent1"/>
          </a:lnRef>
          <a:fillRef idx="0">
            <a:schemeClr val="accent1"/>
          </a:fillRef>
          <a:effectRef idx="1">
            <a:schemeClr val="accent1"/>
          </a:effectRef>
          <a:fontRef idx="minor">
            <a:schemeClr val="tx1"/>
          </a:fontRef>
        </p:style>
      </p:cxnSp>
      <p:sp>
        <p:nvSpPr>
          <p:cNvPr id="245853" name="Rectangle 7"/>
          <p:cNvSpPr>
            <a:spLocks noChangeArrowheads="1"/>
          </p:cNvSpPr>
          <p:nvPr/>
        </p:nvSpPr>
        <p:spPr bwMode="auto">
          <a:xfrm>
            <a:off x="6985000" y="2209800"/>
            <a:ext cx="19986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b="1" dirty="0">
                <a:solidFill>
                  <a:srgbClr val="3B3C3E"/>
                </a:solidFill>
              </a:rPr>
              <a:t>Ending balance from previous week</a:t>
            </a:r>
          </a:p>
          <a:p>
            <a:pPr eaLnBrk="1" hangingPunct="1"/>
            <a:endParaRPr lang="en-US" b="1" dirty="0">
              <a:solidFill>
                <a:srgbClr val="3B3C3E"/>
              </a:solidFill>
            </a:endParaRPr>
          </a:p>
          <a:p>
            <a:pPr eaLnBrk="1" hangingPunct="1"/>
            <a:r>
              <a:rPr lang="en-US" b="1" dirty="0">
                <a:solidFill>
                  <a:srgbClr val="3B3C3E"/>
                </a:solidFill>
              </a:rPr>
              <a:t>To get a starting balance, total your cash, debit card , and account balances</a:t>
            </a:r>
            <a:r>
              <a:rPr lang="en-US" dirty="0">
                <a:solidFill>
                  <a:srgbClr val="3B3C3E"/>
                </a:solidFill>
              </a:rPr>
              <a:t>.</a:t>
            </a:r>
            <a:endParaRPr lang="en-US" dirty="0"/>
          </a:p>
        </p:txBody>
      </p:sp>
    </p:spTree>
    <p:extLst>
      <p:ext uri="{BB962C8B-B14F-4D97-AF65-F5344CB8AC3E}">
        <p14:creationId xmlns:p14="http://schemas.microsoft.com/office/powerpoint/2010/main" val="26028098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554038" y="274638"/>
            <a:ext cx="8035925" cy="742950"/>
          </a:xfrm>
        </p:spPr>
        <p:txBody>
          <a:bodyPr/>
          <a:lstStyle/>
          <a:p>
            <a:pPr eaLnBrk="1" hangingPunct="1"/>
            <a:r>
              <a:rPr lang="en-US" dirty="0">
                <a:solidFill>
                  <a:srgbClr val="3B3C3E"/>
                </a:solidFill>
                <a:latin typeface="Georgia" charset="0"/>
                <a:ea typeface="MS PGothic" charset="0"/>
              </a:rPr>
              <a:t>Cash flow budget</a:t>
            </a:r>
          </a:p>
        </p:txBody>
      </p:sp>
      <p:sp>
        <p:nvSpPr>
          <p:cNvPr id="247810" name="Rectangle 5"/>
          <p:cNvSpPr>
            <a:spLocks noChangeArrowheads="1"/>
          </p:cNvSpPr>
          <p:nvPr/>
        </p:nvSpPr>
        <p:spPr bwMode="auto">
          <a:xfrm>
            <a:off x="7018338" y="2519363"/>
            <a:ext cx="1651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600" b="1" dirty="0"/>
              <a:t>Total sources minus total uses</a:t>
            </a:r>
          </a:p>
          <a:p>
            <a:pPr eaLnBrk="1" hangingPunct="1"/>
            <a:endParaRPr lang="en-US" sz="1600" b="1" dirty="0"/>
          </a:p>
          <a:p>
            <a:pPr eaLnBrk="1" hangingPunct="1"/>
            <a:r>
              <a:rPr lang="en-US" sz="1600" b="1" dirty="0"/>
              <a:t>This becomes your beginning balance for next week.</a:t>
            </a:r>
          </a:p>
        </p:txBody>
      </p:sp>
      <p:cxnSp>
        <p:nvCxnSpPr>
          <p:cNvPr id="7" name="Straight Connector 6" descr="Line connecting comment to bottom line of budget"/>
          <p:cNvCxnSpPr/>
          <p:nvPr/>
        </p:nvCxnSpPr>
        <p:spPr>
          <a:xfrm flipH="1">
            <a:off x="5481638" y="4810125"/>
            <a:ext cx="1751012" cy="1074738"/>
          </a:xfrm>
          <a:prstGeom prst="line">
            <a:avLst/>
          </a:prstGeom>
          <a:ln w="12700" cmpd="sng">
            <a:solidFill>
              <a:srgbClr val="3B3C3E"/>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Table 7" descr="Screenshot of Cash Flow Budget tool"/>
          <p:cNvGraphicFramePr>
            <a:graphicFrameLocks noGrp="1"/>
          </p:cNvGraphicFramePr>
          <p:nvPr>
            <p:extLst>
              <p:ext uri="{D42A27DB-BD31-4B8C-83A1-F6EECF244321}">
                <p14:modId xmlns:p14="http://schemas.microsoft.com/office/powerpoint/2010/main" val="2201439037"/>
              </p:ext>
            </p:extLst>
          </p:nvPr>
        </p:nvGraphicFramePr>
        <p:xfrm>
          <a:off x="561975" y="1162050"/>
          <a:ext cx="6132513" cy="4930783"/>
        </p:xfrm>
        <a:graphic>
          <a:graphicData uri="http://schemas.openxmlformats.org/drawingml/2006/table">
            <a:tbl>
              <a:tblPr firstRow="1"/>
              <a:tblGrid>
                <a:gridCol w="4140200"/>
                <a:gridCol w="1012825"/>
                <a:gridCol w="979488"/>
              </a:tblGrid>
              <a:tr h="222250">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Georgia" charset="0"/>
                          <a:ea typeface="MS PGothic" charset="0"/>
                          <a:cs typeface="MS PGothic" charset="0"/>
                        </a:rPr>
                        <a:t> </a:t>
                      </a:r>
                      <a:endParaRPr kumimoji="0" lang="en-US" sz="1100" b="0" i="0" u="none" strike="noStrike" cap="none" normalizeH="0" baseline="0" dirty="0">
                        <a:ln>
                          <a:noFill/>
                        </a:ln>
                        <a:solidFill>
                          <a:schemeClr val="tx1"/>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solidFill>
                      <a:srgbClr val="E3E3E4"/>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Georgia" charset="0"/>
                          <a:ea typeface="MS PGothic" charset="0"/>
                          <a:cs typeface="MS PGothic" charset="0"/>
                        </a:rPr>
                        <a:t>Week 1</a:t>
                      </a:r>
                      <a:endParaRPr kumimoji="0" lang="en-US" sz="1100" b="1" i="0" u="none" strike="noStrike" cap="none" normalizeH="0" baseline="0" dirty="0">
                        <a:ln>
                          <a:noFill/>
                        </a:ln>
                        <a:solidFill>
                          <a:schemeClr val="tx1"/>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solidFill>
                      <a:srgbClr val="E3E3E4"/>
                    </a:solidFill>
                  </a:tcPr>
                </a:tc>
                <a:tc>
                  <a:txBody>
                    <a:bodyPr/>
                    <a:lstStyle/>
                    <a:p>
                      <a:pPr marL="0" marR="0" lvl="0" indent="0" algn="ctr" defTabSz="457200" rtl="0" eaLnBrk="1" fontAlgn="base" latinLnBrk="0" hangingPunct="1">
                        <a:lnSpc>
                          <a:spcPct val="107000"/>
                        </a:lnSpc>
                        <a:spcBef>
                          <a:spcPct val="0"/>
                        </a:spcBef>
                        <a:spcAft>
                          <a:spcPct val="0"/>
                        </a:spcAft>
                        <a:buClrTx/>
                        <a:buSzTx/>
                        <a:buFontTx/>
                        <a:buNone/>
                        <a:tabLst>
                          <a:tab pos="409575" algn="dec"/>
                        </a:tabLst>
                      </a:pPr>
                      <a:r>
                        <a:rPr kumimoji="0" lang="en-US" sz="1100" b="1" i="0" u="none" strike="noStrike" cap="none" normalizeH="0" baseline="0" dirty="0">
                          <a:ln>
                            <a:noFill/>
                          </a:ln>
                          <a:solidFill>
                            <a:schemeClr val="tx1"/>
                          </a:solidFill>
                          <a:effectLst/>
                          <a:latin typeface="Georgia" charset="0"/>
                          <a:ea typeface="MS PGothic" charset="0"/>
                          <a:cs typeface="MS PGothic" charset="0"/>
                        </a:rPr>
                        <a:t>Week 2</a:t>
                      </a:r>
                      <a:endParaRPr kumimoji="0" lang="en-US" sz="1100" b="1" i="0" u="none" strike="noStrike" cap="none" normalizeH="0" baseline="0" dirty="0">
                        <a:ln>
                          <a:noFill/>
                        </a:ln>
                        <a:solidFill>
                          <a:schemeClr val="tx1"/>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solidFill>
                      <a:srgbClr val="E3E3E4"/>
                    </a:solid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Beginning balance for the week</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$37.00</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$122.37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74636">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Sources of cash and other financial resources</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B3C3E"/>
                        </a:solidFill>
                        <a:effectLst/>
                        <a:latin typeface="Georgia" charset="0"/>
                        <a:ea typeface="MS PGothic" charset="0"/>
                        <a:cs typeface="MS PGothic"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B3C3E"/>
                        </a:solidFill>
                        <a:effectLst/>
                        <a:latin typeface="Georgia" charset="0"/>
                        <a:ea typeface="MS PGothic" charset="0"/>
                        <a:cs typeface="MS PGothic"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45720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Income from job</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$305.34</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$290.80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45720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SNAP</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$280.00</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45720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Public housing voucher</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$650.00</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Total sources of cash and other financial resources</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$1,272.34</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$413.17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Uses of cash and other financial resources</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dirty="0">
                          <a:ln>
                            <a:noFill/>
                          </a:ln>
                          <a:solidFill>
                            <a:srgbClr val="3B3C3E"/>
                          </a:solidFill>
                          <a:effectLst/>
                          <a:latin typeface="Georgia" charset="0"/>
                          <a:ea typeface="Calibri" charset="0"/>
                          <a:cs typeface="Times New Roman" charset="0"/>
                        </a:rPr>
                        <a:t>Savings</a:t>
                      </a: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Calibri" charset="0"/>
                          <a:cs typeface="Times New Roman" charset="0"/>
                        </a:rPr>
                        <a:t>$20.00</a:t>
                      </a: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Calibri" charset="0"/>
                          <a:cs typeface="Times New Roman" charset="0"/>
                        </a:rPr>
                        <a:t>$20.00</a:t>
                      </a: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Housing</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$650.00</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Utilities</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$59.97</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$95.50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Groceries</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$180.00</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$80.00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Eating out (meals and beverages)</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Transportation</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$240.00</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$60.00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Total uses of cash and other financial resources</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$1,149.97</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$255.50</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 </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r h="233363">
                <a:tc>
                  <a:txBody>
                    <a:body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sz="1100" b="1" i="0" u="none" strike="noStrike" cap="none" normalizeH="0" baseline="0" dirty="0">
                          <a:ln>
                            <a:noFill/>
                          </a:ln>
                          <a:solidFill>
                            <a:srgbClr val="3B3C3E"/>
                          </a:solidFill>
                          <a:effectLst/>
                          <a:latin typeface="Georgia" charset="0"/>
                          <a:ea typeface="MS PGothic" charset="0"/>
                          <a:cs typeface="MS PGothic" charset="0"/>
                        </a:rPr>
                        <a:t>Ending balance for the week</a:t>
                      </a:r>
                      <a:endParaRPr kumimoji="0" lang="en-US" sz="1100" b="1"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3968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$122.37</a:t>
                      </a:r>
                      <a:endParaRPr kumimoji="0" lang="en-US" sz="1100" b="0" i="0" u="none" strike="noStrike" cap="none" normalizeH="0" baseline="0" dirty="0">
                        <a:ln>
                          <a:noFill/>
                        </a:ln>
                        <a:solidFill>
                          <a:srgbClr val="3B3C3E"/>
                        </a:solidFill>
                        <a:effectLst/>
                        <a:latin typeface="Georgia"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7000"/>
                        </a:lnSpc>
                        <a:spcBef>
                          <a:spcPct val="0"/>
                        </a:spcBef>
                        <a:spcAft>
                          <a:spcPct val="0"/>
                        </a:spcAft>
                        <a:buClrTx/>
                        <a:buSzTx/>
                        <a:buFontTx/>
                        <a:buNone/>
                        <a:tabLst>
                          <a:tab pos="409575" algn="dec"/>
                        </a:tabLst>
                      </a:pPr>
                      <a:r>
                        <a:rPr kumimoji="0" lang="en-US" sz="1100" b="0" i="0" u="none" strike="noStrike" cap="none" normalizeH="0" baseline="0" dirty="0">
                          <a:ln>
                            <a:noFill/>
                          </a:ln>
                          <a:solidFill>
                            <a:srgbClr val="3B3C3E"/>
                          </a:solidFill>
                          <a:effectLst/>
                          <a:latin typeface="Georgia" charset="0"/>
                          <a:ea typeface="MS PGothic" charset="0"/>
                          <a:cs typeface="MS PGothic" charset="0"/>
                        </a:rPr>
                        <a:t>$157.67</a:t>
                      </a:r>
                      <a:endParaRPr kumimoji="0" lang="en-US" sz="1100" b="0" i="0" u="none" strike="noStrike" cap="none" normalizeH="0" baseline="0" dirty="0">
                        <a:ln>
                          <a:noFill/>
                        </a:ln>
                        <a:solidFill>
                          <a:srgbClr val="3B3C3E"/>
                        </a:solidFill>
                        <a:effectLst/>
                        <a:latin typeface="Calibri" charset="0"/>
                        <a:ea typeface="Calibri" charset="0"/>
                        <a:cs typeface="Times New Roman" charset="0"/>
                      </a:endParaRPr>
                    </a:p>
                  </a:txBody>
                  <a:tcPr marL="68574" marR="68574" marT="0" marB="0" anchor="ctr" horzOverflow="overflow">
                    <a:lnL w="3175" cap="flat" cmpd="sng" algn="ctr">
                      <a:solidFill>
                        <a:srgbClr val="75787B"/>
                      </a:solidFill>
                      <a:prstDash val="solid"/>
                      <a:round/>
                      <a:headEnd type="none" w="med" len="med"/>
                      <a:tailEnd type="none" w="med" len="med"/>
                    </a:lnL>
                    <a:lnR w="3175" cap="flat" cmpd="sng" algn="ctr">
                      <a:solidFill>
                        <a:srgbClr val="75787B"/>
                      </a:solidFill>
                      <a:prstDash val="solid"/>
                      <a:round/>
                      <a:headEnd type="none" w="med" len="med"/>
                      <a:tailEnd type="none" w="med" len="med"/>
                    </a:lnR>
                    <a:lnT w="3175" cap="flat" cmpd="sng" algn="ctr">
                      <a:solidFill>
                        <a:srgbClr val="75787B"/>
                      </a:solidFill>
                      <a:prstDash val="solid"/>
                      <a:round/>
                      <a:headEnd type="none" w="med" len="med"/>
                      <a:tailEnd type="none" w="med" len="med"/>
                    </a:lnT>
                    <a:lnB w="3175" cap="flat" cmpd="sng" algn="ctr">
                      <a:solidFill>
                        <a:srgbClr val="75787B"/>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23466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planning tool</a:t>
            </a:r>
            <a:endParaRPr lang="en-US" dirty="0"/>
          </a:p>
        </p:txBody>
      </p:sp>
      <p:sp>
        <p:nvSpPr>
          <p:cNvPr id="3" name="Content Placeholder 2"/>
          <p:cNvSpPr>
            <a:spLocks noGrp="1"/>
          </p:cNvSpPr>
          <p:nvPr>
            <p:ph sz="half" idx="1"/>
          </p:nvPr>
        </p:nvSpPr>
        <p:spPr>
          <a:xfrm>
            <a:off x="457200" y="1350183"/>
            <a:ext cx="4035421" cy="4525963"/>
          </a:xfrm>
        </p:spPr>
        <p:txBody>
          <a:bodyPr/>
          <a:lstStyle/>
          <a:p>
            <a:r>
              <a:rPr lang="en-US" dirty="0"/>
              <a:t>Using the cash flow budget can be difficult for people who have sporadic or seasonal income and periodic expenses</a:t>
            </a:r>
            <a:r>
              <a:rPr lang="en-US" dirty="0" smtClean="0"/>
              <a:t>.</a:t>
            </a:r>
          </a:p>
          <a:p>
            <a:r>
              <a:rPr lang="en-US" dirty="0"/>
              <a:t>The annual planning tool can be used to help someone think through when their income may come </a:t>
            </a:r>
            <a:r>
              <a:rPr lang="en-US" dirty="0" smtClean="0"/>
              <a:t>in—irregular, seasonal, or even one-time income. </a:t>
            </a:r>
          </a:p>
        </p:txBody>
      </p:sp>
      <p:pic>
        <p:nvPicPr>
          <p:cNvPr id="6" name="Picture 5" descr="Screenshot of Annual Planning Tool in Focus on Native Communiites"/>
          <p:cNvPicPr>
            <a:picLocks noChangeAspect="1"/>
          </p:cNvPicPr>
          <p:nvPr/>
        </p:nvPicPr>
        <p:blipFill>
          <a:blip r:embed="rId3"/>
          <a:stretch>
            <a:fillRect/>
          </a:stretch>
        </p:blipFill>
        <p:spPr>
          <a:xfrm>
            <a:off x="4384337" y="1457217"/>
            <a:ext cx="4458473" cy="5637341"/>
          </a:xfrm>
          <a:prstGeom prst="rect">
            <a:avLst/>
          </a:prstGeom>
          <a:noFill/>
          <a:ln>
            <a:solidFill>
              <a:schemeClr val="accent1"/>
            </a:solidFill>
          </a:ln>
        </p:spPr>
      </p:pic>
    </p:spTree>
    <p:extLst>
      <p:ext uri="{BB962C8B-B14F-4D97-AF65-F5344CB8AC3E}">
        <p14:creationId xmlns:p14="http://schemas.microsoft.com/office/powerpoint/2010/main" val="1386468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planning tool</a:t>
            </a:r>
            <a:endParaRPr lang="en-US" dirty="0"/>
          </a:p>
        </p:txBody>
      </p:sp>
      <p:sp>
        <p:nvSpPr>
          <p:cNvPr id="3" name="Content Placeholder 2"/>
          <p:cNvSpPr>
            <a:spLocks noGrp="1"/>
          </p:cNvSpPr>
          <p:nvPr>
            <p:ph sz="half" idx="1"/>
          </p:nvPr>
        </p:nvSpPr>
        <p:spPr>
          <a:xfrm>
            <a:off x="457200" y="1350183"/>
            <a:ext cx="3826903" cy="4525963"/>
          </a:xfrm>
        </p:spPr>
        <p:txBody>
          <a:bodyPr/>
          <a:lstStyle/>
          <a:p>
            <a:r>
              <a:rPr lang="en-US" dirty="0" smtClean="0"/>
              <a:t>The </a:t>
            </a:r>
            <a:r>
              <a:rPr lang="en-US" dirty="0"/>
              <a:t>annual planning </a:t>
            </a:r>
            <a:r>
              <a:rPr lang="en-US" dirty="0" smtClean="0"/>
              <a:t>tool can also help someone identify when </a:t>
            </a:r>
            <a:r>
              <a:rPr lang="en-US" dirty="0"/>
              <a:t>they may have irregular </a:t>
            </a:r>
            <a:r>
              <a:rPr lang="en-US" dirty="0" smtClean="0"/>
              <a:t>expenses.</a:t>
            </a:r>
          </a:p>
          <a:p>
            <a:r>
              <a:rPr lang="en-US" dirty="0" smtClean="0"/>
              <a:t>Identifying the timing and the approximate amount of these expenses can help someone plan to have the money on hand or save for the expense.</a:t>
            </a:r>
          </a:p>
        </p:txBody>
      </p:sp>
      <p:pic>
        <p:nvPicPr>
          <p:cNvPr id="4" name="Picture 3" descr="Screenshot of Annual Planning Tool worksheet in Focus on Native Communiites"/>
          <p:cNvPicPr>
            <a:picLocks noChangeAspect="1"/>
          </p:cNvPicPr>
          <p:nvPr/>
        </p:nvPicPr>
        <p:blipFill>
          <a:blip r:embed="rId3"/>
          <a:stretch>
            <a:fillRect/>
          </a:stretch>
        </p:blipFill>
        <p:spPr>
          <a:xfrm>
            <a:off x="4432895" y="1451121"/>
            <a:ext cx="4554695" cy="5840016"/>
          </a:xfrm>
          <a:prstGeom prst="rect">
            <a:avLst/>
          </a:prstGeom>
        </p:spPr>
      </p:pic>
    </p:spTree>
    <p:extLst>
      <p:ext uri="{BB962C8B-B14F-4D97-AF65-F5344CB8AC3E}">
        <p14:creationId xmlns:p14="http://schemas.microsoft.com/office/powerpoint/2010/main" val="212766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White rectangle, no information"/>
          <p:cNvSpPr/>
          <p:nvPr/>
        </p:nvSpPr>
        <p:spPr>
          <a:xfrm>
            <a:off x="348916" y="5787189"/>
            <a:ext cx="2971800" cy="115503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9074" name="Title 1"/>
          <p:cNvSpPr>
            <a:spLocks noGrp="1"/>
          </p:cNvSpPr>
          <p:nvPr>
            <p:ph type="title"/>
          </p:nvPr>
        </p:nvSpPr>
        <p:spPr>
          <a:xfrm>
            <a:off x="554038" y="274638"/>
            <a:ext cx="8035925" cy="742950"/>
          </a:xfrm>
        </p:spPr>
        <p:txBody>
          <a:bodyPr>
            <a:normAutofit/>
          </a:bodyPr>
          <a:lstStyle/>
          <a:p>
            <a:pPr>
              <a:defRPr/>
            </a:pPr>
            <a:r>
              <a:rPr lang="en-US" dirty="0" smtClean="0">
                <a:latin typeface="Georgia" charset="0"/>
                <a:ea typeface="MS PGothic" charset="0"/>
              </a:rPr>
              <a:t>Annual planning tool</a:t>
            </a:r>
            <a:endParaRPr lang="en-US" dirty="0">
              <a:solidFill>
                <a:srgbClr val="3B3C3E"/>
              </a:solidFill>
              <a:latin typeface="Georgia" charset="0"/>
              <a:ea typeface="MS PGothic" charset="0"/>
            </a:endParaRPr>
          </a:p>
        </p:txBody>
      </p:sp>
      <p:pic>
        <p:nvPicPr>
          <p:cNvPr id="272386" name="Picture 3" descr="Screenshot of Annual Planning Calendar worksheet in Focus on Native Communiit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1433179"/>
            <a:ext cx="5634037"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5882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p:nvPr>
        </p:nvSpPr>
        <p:spPr>
          <a:xfrm>
            <a:off x="554038" y="274638"/>
            <a:ext cx="8035925" cy="742950"/>
          </a:xfrm>
        </p:spPr>
        <p:txBody>
          <a:bodyPr/>
          <a:lstStyle/>
          <a:p>
            <a:pPr eaLnBrk="1" hangingPunct="1"/>
            <a:r>
              <a:rPr lang="en-US" altLang="en-US" dirty="0">
                <a:solidFill>
                  <a:srgbClr val="3B3C3E"/>
                </a:solidFill>
              </a:rPr>
              <a:t>Module 6: Dealing with </a:t>
            </a:r>
            <a:r>
              <a:rPr lang="en-US" altLang="en-US" dirty="0" smtClean="0">
                <a:solidFill>
                  <a:srgbClr val="3B3C3E"/>
                </a:solidFill>
              </a:rPr>
              <a:t>debt?</a:t>
            </a:r>
            <a:endParaRPr lang="en-US" dirty="0">
              <a:solidFill>
                <a:srgbClr val="3B3C3E"/>
              </a:solidFill>
              <a:latin typeface="Georgia" charset="0"/>
              <a:ea typeface="MS PGothic" charset="0"/>
            </a:endParaRPr>
          </a:p>
        </p:txBody>
      </p:sp>
      <p:sp>
        <p:nvSpPr>
          <p:cNvPr id="3" name="Content Placeholder 2"/>
          <p:cNvSpPr>
            <a:spLocks noGrp="1"/>
          </p:cNvSpPr>
          <p:nvPr>
            <p:ph idx="1"/>
          </p:nvPr>
        </p:nvSpPr>
        <p:spPr>
          <a:xfrm>
            <a:off x="457200" y="1350963"/>
            <a:ext cx="8132763" cy="4525962"/>
          </a:xfrm>
        </p:spPr>
        <p:txBody>
          <a:bodyPr/>
          <a:lstStyle/>
          <a:p>
            <a:pPr eaLnBrk="1" hangingPunct="1"/>
            <a:r>
              <a:rPr lang="en-US" b="1" dirty="0">
                <a:solidFill>
                  <a:srgbClr val="3B3C3E"/>
                </a:solidFill>
                <a:latin typeface="Georgia" charset="0"/>
                <a:ea typeface="MS PGothic" charset="0"/>
              </a:rPr>
              <a:t>What is debt?</a:t>
            </a:r>
          </a:p>
          <a:p>
            <a:pPr lvl="1" eaLnBrk="1" hangingPunct="1"/>
            <a:r>
              <a:rPr lang="en-US" dirty="0">
                <a:solidFill>
                  <a:srgbClr val="3B3C3E"/>
                </a:solidFill>
                <a:latin typeface="Georgia" charset="0"/>
                <a:ea typeface="MS PGothic" charset="0"/>
              </a:rPr>
              <a:t>Money you owe.</a:t>
            </a:r>
          </a:p>
          <a:p>
            <a:pPr lvl="1" eaLnBrk="1" hangingPunct="1"/>
            <a:r>
              <a:rPr lang="en-US" dirty="0">
                <a:solidFill>
                  <a:srgbClr val="3B3C3E"/>
                </a:solidFill>
                <a:latin typeface="Georgia" charset="0"/>
                <a:ea typeface="MS PGothic" charset="0"/>
              </a:rPr>
              <a:t>Debt is a liability. </a:t>
            </a:r>
          </a:p>
          <a:p>
            <a:pPr lvl="1" eaLnBrk="1" hangingPunct="1"/>
            <a:r>
              <a:rPr lang="en-US" dirty="0">
                <a:solidFill>
                  <a:srgbClr val="3B3C3E"/>
                </a:solidFill>
                <a:latin typeface="Georgia" charset="0"/>
                <a:ea typeface="MS PGothic" charset="0"/>
              </a:rPr>
              <a:t>Debt may obligate future income.</a:t>
            </a:r>
          </a:p>
          <a:p>
            <a:pPr lvl="1" eaLnBrk="1" hangingPunct="1"/>
            <a:endParaRPr lang="en-US" b="1" i="1" dirty="0">
              <a:solidFill>
                <a:srgbClr val="3B3C3E"/>
              </a:solidFill>
              <a:latin typeface="Georgia" charset="0"/>
              <a:ea typeface="MS PGothic" charset="0"/>
            </a:endParaRPr>
          </a:p>
          <a:p>
            <a:pPr eaLnBrk="1" hangingPunct="1"/>
            <a:r>
              <a:rPr lang="en-US" b="1" dirty="0">
                <a:solidFill>
                  <a:srgbClr val="3B3C3E"/>
                </a:solidFill>
                <a:latin typeface="Georgia" charset="0"/>
                <a:ea typeface="MS PGothic" charset="0"/>
              </a:rPr>
              <a:t>How is debt different from credit? For our purposes…</a:t>
            </a:r>
          </a:p>
          <a:p>
            <a:pPr lvl="1"/>
            <a:r>
              <a:rPr lang="en-US" dirty="0">
                <a:solidFill>
                  <a:srgbClr val="3B3C3E"/>
                </a:solidFill>
                <a:latin typeface="Georgia" charset="0"/>
                <a:ea typeface="MS PGothic" charset="0"/>
              </a:rPr>
              <a:t>Credit is the ability to borrow money.</a:t>
            </a:r>
          </a:p>
          <a:p>
            <a:pPr lvl="1"/>
            <a:r>
              <a:rPr lang="en-US" dirty="0">
                <a:solidFill>
                  <a:srgbClr val="3B3C3E"/>
                </a:solidFill>
                <a:latin typeface="Georgia" charset="0"/>
                <a:ea typeface="MS PGothic" charset="0"/>
              </a:rPr>
              <a:t>Debt is the result of using credit.</a:t>
            </a:r>
          </a:p>
        </p:txBody>
      </p:sp>
      <p:pic>
        <p:nvPicPr>
          <p:cNvPr id="280579" name="Picture 3" descr="Dollar sign in a black circle positioned on an upward pointing arrow that is crooked to resemble a line grap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5890" y="1358567"/>
            <a:ext cx="3201988"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55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sz="half" idx="1"/>
          </p:nvPr>
        </p:nvSpPr>
        <p:spPr/>
        <p:txBody>
          <a:bodyPr/>
          <a:lstStyle/>
          <a:p>
            <a:r>
              <a:rPr lang="en-US" dirty="0" smtClean="0"/>
              <a:t>Share the following:</a:t>
            </a:r>
          </a:p>
          <a:p>
            <a:pPr lvl="1"/>
            <a:r>
              <a:rPr lang="en-US" dirty="0" smtClean="0"/>
              <a:t>Your name</a:t>
            </a:r>
          </a:p>
          <a:p>
            <a:pPr lvl="1"/>
            <a:r>
              <a:rPr lang="en-US" dirty="0" smtClean="0"/>
              <a:t>Your organization or affiliation</a:t>
            </a:r>
          </a:p>
          <a:p>
            <a:pPr lvl="1"/>
            <a:r>
              <a:rPr lang="en-US" dirty="0" smtClean="0"/>
              <a:t>Your interest in financial empowerment</a:t>
            </a:r>
          </a:p>
          <a:p>
            <a:endParaRPr lang="en-US" dirty="0"/>
          </a:p>
        </p:txBody>
      </p:sp>
    </p:spTree>
    <p:extLst>
      <p:ext uri="{BB962C8B-B14F-4D97-AF65-F5344CB8AC3E}">
        <p14:creationId xmlns:p14="http://schemas.microsoft.com/office/powerpoint/2010/main" val="34236163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a:xfrm>
            <a:off x="554038" y="274638"/>
            <a:ext cx="8035925" cy="742950"/>
          </a:xfrm>
        </p:spPr>
        <p:txBody>
          <a:bodyPr/>
          <a:lstStyle/>
          <a:p>
            <a:pPr eaLnBrk="1" hangingPunct="1"/>
            <a:r>
              <a:rPr lang="en-US" dirty="0">
                <a:solidFill>
                  <a:srgbClr val="3B3C3E"/>
                </a:solidFill>
                <a:latin typeface="Georgia" charset="0"/>
                <a:ea typeface="MS PGothic" charset="0"/>
              </a:rPr>
              <a:t>What is debt?</a:t>
            </a:r>
          </a:p>
        </p:txBody>
      </p:sp>
      <p:sp>
        <p:nvSpPr>
          <p:cNvPr id="3" name="Content Placeholder 2"/>
          <p:cNvSpPr>
            <a:spLocks noGrp="1"/>
          </p:cNvSpPr>
          <p:nvPr>
            <p:ph idx="1"/>
          </p:nvPr>
        </p:nvSpPr>
        <p:spPr>
          <a:xfrm>
            <a:off x="457200" y="1350963"/>
            <a:ext cx="8132763" cy="4525962"/>
          </a:xfrm>
        </p:spPr>
        <p:txBody>
          <a:bodyPr/>
          <a:lstStyle/>
          <a:p>
            <a:pPr marL="0" indent="0" eaLnBrk="1" hangingPunct="1">
              <a:buFont typeface="Wingdings" charset="0"/>
              <a:buNone/>
              <a:defRPr/>
            </a:pPr>
            <a:r>
              <a:rPr lang="en-US" sz="2400" i="1" dirty="0" smtClean="0"/>
              <a:t>Debt </a:t>
            </a:r>
            <a:r>
              <a:rPr lang="en-US" sz="2400" i="1" dirty="0"/>
              <a:t>obligates future resources to cover decisions made today. </a:t>
            </a:r>
            <a:r>
              <a:rPr lang="en-US" sz="2400" i="1" dirty="0" smtClean="0"/>
              <a:t>Understanding </a:t>
            </a:r>
            <a:r>
              <a:rPr lang="en-US" sz="2400" i="1" dirty="0"/>
              <a:t>debt, how to manage it, and how to reduce and get rid of it, are important components of financial empowerment. </a:t>
            </a:r>
          </a:p>
          <a:p>
            <a:pPr eaLnBrk="1" hangingPunct="1">
              <a:defRPr/>
            </a:pPr>
            <a:endParaRPr lang="en-US" dirty="0">
              <a:solidFill>
                <a:srgbClr val="3B3C3E"/>
              </a:solidFill>
              <a:latin typeface="Georgia" charset="0"/>
              <a:ea typeface="MS PGothic" charset="0"/>
            </a:endParaRPr>
          </a:p>
        </p:txBody>
      </p:sp>
      <p:pic>
        <p:nvPicPr>
          <p:cNvPr id="282627" name="Picture 3" descr="Dollar sign in a black circle positioned on an upward pointing arrow that is crooked to resemble a line grap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3992563"/>
            <a:ext cx="3201988"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20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3B3C3E"/>
                </a:solidFill>
              </a:rPr>
              <a:t>Module 6: Dealing with </a:t>
            </a:r>
            <a:r>
              <a:rPr lang="en-US" altLang="en-US" dirty="0" smtClean="0">
                <a:solidFill>
                  <a:srgbClr val="3B3C3E"/>
                </a:solidFill>
              </a:rPr>
              <a:t>debt</a:t>
            </a:r>
            <a:endParaRPr lang="en-US" dirty="0"/>
          </a:p>
        </p:txBody>
      </p:sp>
      <p:sp>
        <p:nvSpPr>
          <p:cNvPr id="3" name="Content Placeholder 2"/>
          <p:cNvSpPr>
            <a:spLocks noGrp="1"/>
          </p:cNvSpPr>
          <p:nvPr>
            <p:ph sz="half" idx="1"/>
          </p:nvPr>
        </p:nvSpPr>
        <p:spPr/>
        <p:txBody>
          <a:bodyPr>
            <a:normAutofit fontScale="77500" lnSpcReduction="20000"/>
          </a:bodyPr>
          <a:lstStyle/>
          <a:p>
            <a:r>
              <a:rPr lang="en-US" altLang="en-US" dirty="0"/>
              <a:t>Use </a:t>
            </a:r>
            <a:r>
              <a:rPr lang="en-US" altLang="en-US" b="1" i="1" dirty="0"/>
              <a:t>Tool 1: Debt worksheet </a:t>
            </a:r>
            <a:r>
              <a:rPr lang="en-US" altLang="en-US" dirty="0"/>
              <a:t>to make a list of your debts and the details associated with each debt—this is the foundation of a debt reduction plan.</a:t>
            </a:r>
          </a:p>
          <a:p>
            <a:r>
              <a:rPr lang="en-US" altLang="en-US" dirty="0"/>
              <a:t>Use </a:t>
            </a:r>
            <a:r>
              <a:rPr lang="en-US" altLang="en-US" b="1" i="1" dirty="0"/>
              <a:t>Tool 2: Debt-to-income worksheet </a:t>
            </a:r>
            <a:r>
              <a:rPr lang="en-US" altLang="en-US" dirty="0"/>
              <a:t>to figure out how much of your income is going to cover your debts on a monthly basis.</a:t>
            </a:r>
          </a:p>
          <a:p>
            <a:r>
              <a:rPr lang="en-US" altLang="en-US" dirty="0"/>
              <a:t>Use </a:t>
            </a:r>
            <a:r>
              <a:rPr lang="en-US" altLang="en-US" b="1" i="1" dirty="0"/>
              <a:t>Tool 3: Reducing debt worksheet </a:t>
            </a:r>
            <a:r>
              <a:rPr lang="en-US" altLang="en-US" dirty="0"/>
              <a:t>to identify a strategy for reducing or eliminating your debts.</a:t>
            </a:r>
          </a:p>
          <a:p>
            <a:r>
              <a:rPr lang="en-US" altLang="en-US" dirty="0"/>
              <a:t>Use </a:t>
            </a:r>
            <a:r>
              <a:rPr lang="en-US" altLang="en-US" b="1" i="1" dirty="0"/>
              <a:t>Tool 4: Repaying student loans </a:t>
            </a:r>
            <a:r>
              <a:rPr lang="en-US" altLang="en-US" dirty="0"/>
              <a:t>to understand some of the key terms related to student loans as well as repayment options.</a:t>
            </a:r>
          </a:p>
          <a:p>
            <a:r>
              <a:rPr lang="en-US" altLang="en-US" dirty="0"/>
              <a:t>Use </a:t>
            </a:r>
            <a:r>
              <a:rPr lang="en-US" altLang="en-US" b="1" i="1" dirty="0"/>
              <a:t>Tool 5: When debt collectors call: Steps you can take </a:t>
            </a:r>
            <a:r>
              <a:rPr lang="en-US" altLang="en-US" dirty="0"/>
              <a:t>to help you understand your rights in debt collection.</a:t>
            </a:r>
          </a:p>
          <a:p>
            <a:pPr marL="0" indent="0">
              <a:buNone/>
            </a:pPr>
            <a:endParaRPr lang="en-US" dirty="0"/>
          </a:p>
        </p:txBody>
      </p:sp>
    </p:spTree>
    <p:extLst>
      <p:ext uri="{BB962C8B-B14F-4D97-AF65-F5344CB8AC3E}">
        <p14:creationId xmlns:p14="http://schemas.microsoft.com/office/powerpoint/2010/main" val="4026457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Title 1"/>
          <p:cNvSpPr>
            <a:spLocks noGrp="1"/>
          </p:cNvSpPr>
          <p:nvPr>
            <p:ph type="title"/>
          </p:nvPr>
        </p:nvSpPr>
        <p:spPr>
          <a:xfrm>
            <a:off x="554038" y="274638"/>
            <a:ext cx="8035925" cy="742950"/>
          </a:xfrm>
        </p:spPr>
        <p:txBody>
          <a:bodyPr>
            <a:normAutofit fontScale="90000"/>
          </a:bodyPr>
          <a:lstStyle/>
          <a:p>
            <a:pPr eaLnBrk="1" hangingPunct="1"/>
            <a:r>
              <a:rPr lang="en-US" altLang="en-US" dirty="0">
                <a:solidFill>
                  <a:srgbClr val="3B3C3E"/>
                </a:solidFill>
              </a:rPr>
              <a:t>Module 7: Understanding credit reports and scores</a:t>
            </a:r>
            <a:endParaRPr lang="en-US" dirty="0">
              <a:latin typeface="Georgia" charset="0"/>
              <a:ea typeface="MS PGothic" charset="0"/>
            </a:endParaRPr>
          </a:p>
        </p:txBody>
      </p:sp>
      <p:sp>
        <p:nvSpPr>
          <p:cNvPr id="3" name="Content Placeholder 2"/>
          <p:cNvSpPr>
            <a:spLocks noGrp="1"/>
          </p:cNvSpPr>
          <p:nvPr>
            <p:ph idx="1"/>
          </p:nvPr>
        </p:nvSpPr>
        <p:spPr>
          <a:xfrm>
            <a:off x="457200" y="1350963"/>
            <a:ext cx="8132763" cy="4525962"/>
          </a:xfrm>
        </p:spPr>
        <p:txBody>
          <a:bodyPr/>
          <a:lstStyle/>
          <a:p>
            <a:pPr marL="0" indent="0" eaLnBrk="1" hangingPunct="1">
              <a:buFont typeface="Wingdings" charset="0"/>
              <a:buNone/>
              <a:defRPr/>
            </a:pPr>
            <a:r>
              <a:rPr lang="en-US" i="1" dirty="0" smtClean="0"/>
              <a:t>Your </a:t>
            </a:r>
            <a:r>
              <a:rPr lang="en-US" i="1" dirty="0"/>
              <a:t>Money, Your Goals </a:t>
            </a:r>
            <a:r>
              <a:rPr lang="en-US" i="1" dirty="0" smtClean="0"/>
              <a:t>toolkit </a:t>
            </a:r>
            <a:r>
              <a:rPr lang="en-US" i="1" dirty="0"/>
              <a:t>includes information to help you understand what credit reports and scores are, what goes into them and why they’re important. </a:t>
            </a:r>
          </a:p>
          <a:p>
            <a:pPr marL="0" indent="0" eaLnBrk="1" hangingPunct="1">
              <a:buFont typeface="Wingdings" charset="0"/>
              <a:buNone/>
              <a:defRPr/>
            </a:pPr>
            <a:endParaRPr lang="en-US" dirty="0" smtClean="0">
              <a:latin typeface="Georgia" charset="0"/>
              <a:ea typeface="MS PGothic" charset="0"/>
            </a:endParaRPr>
          </a:p>
          <a:p>
            <a:pPr marL="0" indent="0" eaLnBrk="1" hangingPunct="1">
              <a:buFont typeface="Wingdings" charset="0"/>
              <a:buNone/>
              <a:defRPr/>
            </a:pPr>
            <a:endParaRPr lang="en-US" dirty="0">
              <a:latin typeface="Georgia" charset="0"/>
              <a:ea typeface="MS PGothic" charset="0"/>
            </a:endParaRPr>
          </a:p>
          <a:p>
            <a:pPr marL="0" indent="0" eaLnBrk="1" hangingPunct="1">
              <a:buNone/>
              <a:defRPr/>
            </a:pPr>
            <a:endParaRPr lang="en-US" dirty="0">
              <a:latin typeface="Georgia" charset="0"/>
              <a:ea typeface="MS PGothic" charset="0"/>
            </a:endParaRPr>
          </a:p>
        </p:txBody>
      </p:sp>
      <p:pic>
        <p:nvPicPr>
          <p:cNvPr id="327683" name="Picture 4" descr="A credit card with the magnetic strip showing and an arrow suggesting movement or inser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6073" y="2556062"/>
            <a:ext cx="37528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07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7: Understanding credit reports and </a:t>
            </a:r>
            <a:r>
              <a:rPr lang="en-US" altLang="en-US" dirty="0" smtClean="0">
                <a:solidFill>
                  <a:srgbClr val="3B3C3E"/>
                </a:solidFill>
              </a:rPr>
              <a:t>scores</a:t>
            </a:r>
            <a:endParaRPr lang="en-US" dirty="0"/>
          </a:p>
        </p:txBody>
      </p:sp>
      <p:sp>
        <p:nvSpPr>
          <p:cNvPr id="3" name="Content Placeholder 2"/>
          <p:cNvSpPr>
            <a:spLocks noGrp="1"/>
          </p:cNvSpPr>
          <p:nvPr>
            <p:ph sz="half" idx="1"/>
          </p:nvPr>
        </p:nvSpPr>
        <p:spPr/>
        <p:txBody>
          <a:bodyPr/>
          <a:lstStyle/>
          <a:p>
            <a:pPr indent="-342900" eaLnBrk="1" hangingPunct="1">
              <a:defRPr/>
            </a:pPr>
            <a:r>
              <a:rPr lang="en-US" altLang="en-US" dirty="0" smtClean="0"/>
              <a:t>Header</a:t>
            </a:r>
            <a:r>
              <a:rPr lang="en-US" altLang="en-US" dirty="0"/>
              <a:t>/identifying information</a:t>
            </a:r>
          </a:p>
          <a:p>
            <a:pPr indent="-342900" eaLnBrk="1" hangingPunct="1">
              <a:defRPr/>
            </a:pPr>
            <a:r>
              <a:rPr lang="en-US" altLang="en-US" dirty="0"/>
              <a:t>Public record information </a:t>
            </a:r>
          </a:p>
          <a:p>
            <a:pPr indent="-342900" eaLnBrk="1" hangingPunct="1">
              <a:defRPr/>
            </a:pPr>
            <a:r>
              <a:rPr lang="en-US" altLang="en-US" dirty="0"/>
              <a:t>Collection agency account information </a:t>
            </a:r>
          </a:p>
          <a:p>
            <a:pPr indent="-342900" eaLnBrk="1" hangingPunct="1">
              <a:defRPr/>
            </a:pPr>
            <a:r>
              <a:rPr lang="en-US" altLang="en-US" dirty="0"/>
              <a:t>Credit account information </a:t>
            </a:r>
          </a:p>
          <a:p>
            <a:pPr indent="-342900" eaLnBrk="1" hangingPunct="1">
              <a:defRPr/>
            </a:pPr>
            <a:r>
              <a:rPr lang="en-US" altLang="en-US" dirty="0"/>
              <a:t>Inquiries made to your account</a:t>
            </a:r>
          </a:p>
          <a:p>
            <a:endParaRPr lang="en-US" dirty="0"/>
          </a:p>
        </p:txBody>
      </p:sp>
    </p:spTree>
    <p:extLst>
      <p:ext uri="{BB962C8B-B14F-4D97-AF65-F5344CB8AC3E}">
        <p14:creationId xmlns:p14="http://schemas.microsoft.com/office/powerpoint/2010/main" val="4284394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a:xfrm>
            <a:off x="554038" y="274638"/>
            <a:ext cx="8035925" cy="742950"/>
          </a:xfrm>
        </p:spPr>
        <p:txBody>
          <a:bodyPr/>
          <a:lstStyle/>
          <a:p>
            <a:r>
              <a:rPr lang="en-US" dirty="0">
                <a:latin typeface="Georgia" charset="0"/>
                <a:ea typeface="MS PGothic" charset="0"/>
              </a:rPr>
              <a:t>Getting free, annual credit reports</a:t>
            </a:r>
          </a:p>
        </p:txBody>
      </p:sp>
      <p:pic>
        <p:nvPicPr>
          <p:cNvPr id="335874" name="Picture 4" descr="Screenshot of Annual Credit Report web p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1017588"/>
            <a:ext cx="79502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12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6" descr="Screenshot of Request yours now! tab of Annual Credit Report sit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9163" y="0"/>
            <a:ext cx="5529262"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Getting your report </a:t>
            </a:r>
            <a:r>
              <a:rPr lang="en-US" dirty="0" smtClean="0"/>
              <a:t>online</a:t>
            </a:r>
            <a:endParaRPr lang="en-US" dirty="0"/>
          </a:p>
        </p:txBody>
      </p:sp>
    </p:spTree>
    <p:extLst>
      <p:ext uri="{BB962C8B-B14F-4D97-AF65-F5344CB8AC3E}">
        <p14:creationId xmlns:p14="http://schemas.microsoft.com/office/powerpoint/2010/main" val="2114410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7" name="Picture 3" descr="Annual Credit Report for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109538"/>
            <a:ext cx="4298950"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476250"/>
            <a:ext cx="3990848" cy="1901190"/>
          </a:xfrm>
        </p:spPr>
        <p:txBody>
          <a:bodyPr/>
          <a:lstStyle/>
          <a:p>
            <a:r>
              <a:rPr lang="en-US" b="1" dirty="0">
                <a:latin typeface="Georgia" charset="0"/>
                <a:ea typeface="MS PGothic" charset="0"/>
              </a:rPr>
              <a:t>Getting your report by mail</a:t>
            </a:r>
            <a:r>
              <a:rPr lang="en-US" dirty="0">
                <a:latin typeface="Georgia" charset="0"/>
                <a:ea typeface="MS PGothic" charset="0"/>
              </a:rPr>
              <a:t> </a:t>
            </a:r>
            <a:br>
              <a:rPr lang="en-US" dirty="0">
                <a:latin typeface="Georgia" charset="0"/>
                <a:ea typeface="MS PGothic" charset="0"/>
              </a:rPr>
            </a:br>
            <a:r>
              <a:rPr lang="en-US" dirty="0">
                <a:latin typeface="Georgia" charset="0"/>
                <a:ea typeface="MS PGothic" charset="0"/>
              </a:rPr>
              <a:t/>
            </a:r>
            <a:br>
              <a:rPr lang="en-US" dirty="0">
                <a:latin typeface="Georgia" charset="0"/>
                <a:ea typeface="MS PGothic" charset="0"/>
              </a:rPr>
            </a:br>
            <a:r>
              <a:rPr lang="en-US" dirty="0">
                <a:latin typeface="Georgia" charset="0"/>
                <a:ea typeface="MS PGothic" charset="0"/>
              </a:rPr>
              <a:t>Download and complete the Annual Credit Report Form and mail it to: </a:t>
            </a:r>
            <a:br>
              <a:rPr lang="en-US" dirty="0">
                <a:latin typeface="Georgia" charset="0"/>
                <a:ea typeface="MS PGothic" charset="0"/>
              </a:rPr>
            </a:br>
            <a:r>
              <a:rPr lang="en-US" dirty="0">
                <a:latin typeface="Georgia" charset="0"/>
                <a:ea typeface="MS PGothic" charset="0"/>
              </a:rPr>
              <a:t/>
            </a:r>
            <a:br>
              <a:rPr lang="en-US" dirty="0">
                <a:latin typeface="Georgia" charset="0"/>
                <a:ea typeface="MS PGothic" charset="0"/>
              </a:rPr>
            </a:br>
            <a:r>
              <a:rPr lang="en-US" dirty="0">
                <a:latin typeface="Georgia" charset="0"/>
                <a:ea typeface="MS PGothic" charset="0"/>
              </a:rPr>
              <a:t>Annual Credit Report Request Service</a:t>
            </a:r>
            <a:br>
              <a:rPr lang="en-US" dirty="0">
                <a:latin typeface="Georgia" charset="0"/>
                <a:ea typeface="MS PGothic" charset="0"/>
              </a:rPr>
            </a:br>
            <a:r>
              <a:rPr lang="en-US" dirty="0">
                <a:latin typeface="Georgia" charset="0"/>
                <a:ea typeface="MS PGothic" charset="0"/>
              </a:rPr>
              <a:t>P.O. Box 105281</a:t>
            </a:r>
            <a:br>
              <a:rPr lang="en-US" dirty="0">
                <a:latin typeface="Georgia" charset="0"/>
                <a:ea typeface="MS PGothic" charset="0"/>
              </a:rPr>
            </a:br>
            <a:r>
              <a:rPr lang="en-US" dirty="0">
                <a:latin typeface="Georgia" charset="0"/>
                <a:ea typeface="MS PGothic" charset="0"/>
              </a:rPr>
              <a:t>Atlanta, GA 30348-5281</a:t>
            </a:r>
            <a:br>
              <a:rPr lang="en-US" dirty="0">
                <a:latin typeface="Georgia" charset="0"/>
                <a:ea typeface="MS PGothic" charset="0"/>
              </a:rPr>
            </a:br>
            <a:r>
              <a:rPr lang="en-US" sz="1800" dirty="0">
                <a:latin typeface="Georgia" charset="0"/>
                <a:ea typeface="MS PGothic" charset="0"/>
              </a:rPr>
              <a:t>https://www.annualcreditreport.com/manualRequestForm.action</a:t>
            </a:r>
            <a:br>
              <a:rPr lang="en-US" sz="1800" dirty="0">
                <a:latin typeface="Georgia" charset="0"/>
                <a:ea typeface="MS PGothic" charset="0"/>
              </a:rPr>
            </a:br>
            <a:r>
              <a:rPr lang="en-US" dirty="0">
                <a:latin typeface="Georgia" charset="0"/>
                <a:ea typeface="MS PGothic" charset="0"/>
              </a:rPr>
              <a:t/>
            </a:r>
            <a:br>
              <a:rPr lang="en-US" dirty="0">
                <a:latin typeface="Georgia" charset="0"/>
                <a:ea typeface="MS PGothic" charset="0"/>
              </a:rPr>
            </a:br>
            <a:endParaRPr lang="en-US" dirty="0"/>
          </a:p>
        </p:txBody>
      </p:sp>
    </p:spTree>
    <p:extLst>
      <p:ext uri="{BB962C8B-B14F-4D97-AF65-F5344CB8AC3E}">
        <p14:creationId xmlns:p14="http://schemas.microsoft.com/office/powerpoint/2010/main" val="4145411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7: Understanding credit reports and scores</a:t>
            </a:r>
            <a:endParaRPr lang="en-US" dirty="0"/>
          </a:p>
        </p:txBody>
      </p:sp>
      <p:sp>
        <p:nvSpPr>
          <p:cNvPr id="3" name="Content Placeholder 2"/>
          <p:cNvSpPr>
            <a:spLocks noGrp="1"/>
          </p:cNvSpPr>
          <p:nvPr>
            <p:ph sz="half" idx="1"/>
          </p:nvPr>
        </p:nvSpPr>
        <p:spPr/>
        <p:txBody>
          <a:bodyPr>
            <a:normAutofit fontScale="92500"/>
          </a:bodyPr>
          <a:lstStyle/>
          <a:p>
            <a:r>
              <a:rPr lang="en-US" altLang="en-US" dirty="0"/>
              <a:t>Use </a:t>
            </a:r>
            <a:r>
              <a:rPr lang="en-US" altLang="en-US" b="1" i="1" dirty="0"/>
              <a:t>Tool 1: Getting your credit reports and </a:t>
            </a:r>
            <a:r>
              <a:rPr lang="en-US" altLang="en-US" b="1" i="1" dirty="0" smtClean="0"/>
              <a:t>scores </a:t>
            </a:r>
            <a:r>
              <a:rPr lang="en-US" altLang="en-US" dirty="0" smtClean="0"/>
              <a:t>to help </a:t>
            </a:r>
            <a:r>
              <a:rPr lang="en-US" altLang="en-US" dirty="0"/>
              <a:t>people get their credit reports and scores.</a:t>
            </a:r>
          </a:p>
          <a:p>
            <a:r>
              <a:rPr lang="en-US" altLang="en-US" dirty="0" smtClean="0"/>
              <a:t>Use </a:t>
            </a:r>
            <a:r>
              <a:rPr lang="en-US" altLang="en-US" b="1" i="1" dirty="0"/>
              <a:t>Tool 2: </a:t>
            </a:r>
            <a:r>
              <a:rPr lang="en-US" altLang="en-US" b="1" i="1" dirty="0" smtClean="0"/>
              <a:t>Credit report review checklist </a:t>
            </a:r>
            <a:r>
              <a:rPr lang="en-US" altLang="en-US" dirty="0" smtClean="0"/>
              <a:t>to help people read and review their credit reports and file disputes for inaccurate or </a:t>
            </a:r>
            <a:r>
              <a:rPr lang="en-US" dirty="0"/>
              <a:t>incomplete information identified on reports</a:t>
            </a:r>
            <a:r>
              <a:rPr lang="en-US" dirty="0" smtClean="0"/>
              <a:t>.</a:t>
            </a:r>
          </a:p>
          <a:p>
            <a:r>
              <a:rPr lang="en-US" altLang="en-US" dirty="0" smtClean="0"/>
              <a:t>Use </a:t>
            </a:r>
            <a:r>
              <a:rPr lang="en-US" altLang="en-US" b="1" i="1" dirty="0"/>
              <a:t>Tool 3: </a:t>
            </a:r>
            <a:r>
              <a:rPr lang="en-US" altLang="en-US" b="1" i="1" dirty="0" smtClean="0"/>
              <a:t>Improving your credit reports and scores </a:t>
            </a:r>
            <a:r>
              <a:rPr lang="en-US" altLang="en-US" dirty="0"/>
              <a:t>to </a:t>
            </a:r>
            <a:r>
              <a:rPr lang="en-US" altLang="en-US" dirty="0" smtClean="0"/>
              <a:t>provide </a:t>
            </a:r>
            <a:r>
              <a:rPr lang="en-US" altLang="en-US" dirty="0"/>
              <a:t>people with steps to improve both credit reports and scores.</a:t>
            </a:r>
          </a:p>
          <a:p>
            <a:r>
              <a:rPr lang="en-US" altLang="en-US" dirty="0" smtClean="0"/>
              <a:t>Use </a:t>
            </a:r>
            <a:r>
              <a:rPr lang="en-US" altLang="en-US" b="1" i="1" dirty="0"/>
              <a:t>Tool 4: </a:t>
            </a:r>
            <a:r>
              <a:rPr lang="en-US" altLang="en-US" b="1" i="1" dirty="0" smtClean="0"/>
              <a:t>Keeping records to show you’ve paid your bills </a:t>
            </a:r>
            <a:r>
              <a:rPr lang="en-US" altLang="en-US" dirty="0"/>
              <a:t>to </a:t>
            </a:r>
            <a:r>
              <a:rPr lang="en-US" altLang="en-US" dirty="0" smtClean="0"/>
              <a:t>provide </a:t>
            </a:r>
            <a:r>
              <a:rPr lang="en-US" altLang="en-US" dirty="0"/>
              <a:t>people with a simple system to keep records so they have evidence for disputes on credit reports.</a:t>
            </a:r>
          </a:p>
          <a:p>
            <a:pPr marL="0" indent="0">
              <a:buNone/>
            </a:pPr>
            <a:endParaRPr lang="en-US" dirty="0"/>
          </a:p>
        </p:txBody>
      </p:sp>
    </p:spTree>
    <p:extLst>
      <p:ext uri="{BB962C8B-B14F-4D97-AF65-F5344CB8AC3E}">
        <p14:creationId xmlns:p14="http://schemas.microsoft.com/office/powerpoint/2010/main" val="14441558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8: Money services, cards, accounts, and loans: Finding what works for you</a:t>
            </a:r>
            <a:br>
              <a:rPr lang="en-US" altLang="en-US" dirty="0">
                <a:solidFill>
                  <a:srgbClr val="3B3C3E"/>
                </a:solidFill>
              </a:rPr>
            </a:br>
            <a:endParaRPr lang="en-US" dirty="0"/>
          </a:p>
        </p:txBody>
      </p:sp>
      <p:sp>
        <p:nvSpPr>
          <p:cNvPr id="3" name="Content Placeholder 2"/>
          <p:cNvSpPr>
            <a:spLocks noGrp="1"/>
          </p:cNvSpPr>
          <p:nvPr>
            <p:ph sz="half" idx="1"/>
          </p:nvPr>
        </p:nvSpPr>
        <p:spPr/>
        <p:txBody>
          <a:bodyPr/>
          <a:lstStyle/>
          <a:p>
            <a:r>
              <a:rPr lang="en-US" dirty="0" smtClean="0"/>
              <a:t>Financial </a:t>
            </a:r>
            <a:r>
              <a:rPr lang="en-US" dirty="0"/>
              <a:t>products and services can </a:t>
            </a:r>
            <a:r>
              <a:rPr lang="en-US" dirty="0" smtClean="0"/>
              <a:t>help people</a:t>
            </a:r>
          </a:p>
          <a:p>
            <a:pPr lvl="1"/>
            <a:r>
              <a:rPr lang="en-US" dirty="0" smtClean="0"/>
              <a:t>Protect </a:t>
            </a:r>
            <a:r>
              <a:rPr lang="en-US" dirty="0"/>
              <a:t>their money and financial </a:t>
            </a:r>
            <a:r>
              <a:rPr lang="en-US" dirty="0" smtClean="0"/>
              <a:t>resources</a:t>
            </a:r>
            <a:endParaRPr lang="en-US" dirty="0"/>
          </a:p>
          <a:p>
            <a:pPr lvl="1"/>
            <a:r>
              <a:rPr lang="en-US" dirty="0" smtClean="0"/>
              <a:t>Better </a:t>
            </a:r>
            <a:r>
              <a:rPr lang="en-US" dirty="0"/>
              <a:t>manage their </a:t>
            </a:r>
            <a:r>
              <a:rPr lang="en-US" dirty="0" smtClean="0"/>
              <a:t>money </a:t>
            </a:r>
          </a:p>
          <a:p>
            <a:pPr lvl="1"/>
            <a:r>
              <a:rPr lang="en-US" dirty="0" smtClean="0"/>
              <a:t>More </a:t>
            </a:r>
            <a:r>
              <a:rPr lang="en-US" dirty="0"/>
              <a:t>efficiently pay for their current living </a:t>
            </a:r>
            <a:r>
              <a:rPr lang="en-US" dirty="0" smtClean="0"/>
              <a:t>expenses</a:t>
            </a:r>
          </a:p>
          <a:p>
            <a:pPr lvl="1"/>
            <a:r>
              <a:rPr lang="en-US" dirty="0" smtClean="0"/>
              <a:t>Set </a:t>
            </a:r>
            <a:r>
              <a:rPr lang="en-US" dirty="0"/>
              <a:t>aside money for their goals or for future generations</a:t>
            </a:r>
          </a:p>
          <a:p>
            <a:pPr marL="0" indent="0">
              <a:buNone/>
            </a:pPr>
            <a:endParaRPr lang="en-US" altLang="en-US" i="1" dirty="0" smtClean="0"/>
          </a:p>
          <a:p>
            <a:pPr marL="0" indent="0">
              <a:buNone/>
            </a:pPr>
            <a:r>
              <a:rPr lang="en-US" altLang="en-US" i="1" dirty="0" smtClean="0"/>
              <a:t>Choosing </a:t>
            </a:r>
            <a:r>
              <a:rPr lang="en-US" altLang="en-US" i="1" dirty="0"/>
              <a:t>the right financial products and services for you can help you protect and better manage your money and financial resources to achieve your goals.</a:t>
            </a:r>
          </a:p>
          <a:p>
            <a:endParaRPr lang="en-US" dirty="0"/>
          </a:p>
        </p:txBody>
      </p:sp>
    </p:spTree>
    <p:extLst>
      <p:ext uri="{BB962C8B-B14F-4D97-AF65-F5344CB8AC3E}">
        <p14:creationId xmlns:p14="http://schemas.microsoft.com/office/powerpoint/2010/main" val="42274074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8: Money services, cards, accounts, and loans: Finding what works for you</a:t>
            </a:r>
            <a:br>
              <a:rPr lang="en-US" altLang="en-US" dirty="0">
                <a:solidFill>
                  <a:srgbClr val="3B3C3E"/>
                </a:solidFill>
              </a:rPr>
            </a:br>
            <a:endParaRPr lang="en-US" dirty="0"/>
          </a:p>
        </p:txBody>
      </p:sp>
      <p:sp>
        <p:nvSpPr>
          <p:cNvPr id="3" name="Content Placeholder 2"/>
          <p:cNvSpPr>
            <a:spLocks noGrp="1"/>
          </p:cNvSpPr>
          <p:nvPr>
            <p:ph sz="half" idx="1"/>
          </p:nvPr>
        </p:nvSpPr>
        <p:spPr/>
        <p:txBody>
          <a:bodyPr>
            <a:normAutofit fontScale="92500"/>
          </a:bodyPr>
          <a:lstStyle/>
          <a:p>
            <a:pPr>
              <a:lnSpc>
                <a:spcPts val="2200"/>
              </a:lnSpc>
              <a:buFont typeface="Wingdings" charset="0"/>
              <a:buChar char="§"/>
              <a:defRPr/>
            </a:pPr>
            <a:r>
              <a:rPr lang="en-US" dirty="0">
                <a:ea typeface="ＭＳ Ｐゴシック" charset="0"/>
              </a:rPr>
              <a:t>Use </a:t>
            </a:r>
            <a:r>
              <a:rPr lang="en-US" b="1" i="1" dirty="0">
                <a:ea typeface="ＭＳ Ｐゴシック" charset="0"/>
              </a:rPr>
              <a:t>Tool 1: Know your options: Money services, cards, accounts, and loans </a:t>
            </a:r>
            <a:r>
              <a:rPr lang="en-US" b="1" i="1" dirty="0" smtClean="0">
                <a:ea typeface="ＭＳ Ｐゴシック" charset="0"/>
              </a:rPr>
              <a:t>(Which financial product or services do you need?) </a:t>
            </a:r>
            <a:r>
              <a:rPr lang="en-US" dirty="0" smtClean="0">
                <a:ea typeface="ＭＳ Ｐゴシック" charset="0"/>
              </a:rPr>
              <a:t>to </a:t>
            </a:r>
            <a:r>
              <a:rPr lang="en-US" dirty="0">
                <a:ea typeface="ＭＳ Ｐゴシック" charset="0"/>
              </a:rPr>
              <a:t>help you figure out which financial products or services will meet your needs</a:t>
            </a:r>
          </a:p>
          <a:p>
            <a:pPr>
              <a:lnSpc>
                <a:spcPts val="2200"/>
              </a:lnSpc>
              <a:buFont typeface="Wingdings" charset="0"/>
              <a:buChar char="§"/>
              <a:defRPr/>
            </a:pPr>
            <a:r>
              <a:rPr lang="en-US" dirty="0">
                <a:ea typeface="ＭＳ Ｐゴシック" charset="0"/>
              </a:rPr>
              <a:t>Use </a:t>
            </a:r>
            <a:r>
              <a:rPr lang="en-US" b="1" i="1" dirty="0">
                <a:ea typeface="ＭＳ Ｐゴシック" charset="0"/>
              </a:rPr>
              <a:t>Tool 2: Ask questions: Choosing where to get what you need </a:t>
            </a:r>
            <a:r>
              <a:rPr lang="en-US" b="1" i="1" dirty="0" smtClean="0">
                <a:ea typeface="ＭＳ Ｐゴシック" charset="0"/>
              </a:rPr>
              <a:t>(Comparing financial service providers) </a:t>
            </a:r>
            <a:r>
              <a:rPr lang="en-US" dirty="0" smtClean="0">
                <a:ea typeface="ＭＳ Ｐゴシック" charset="0"/>
              </a:rPr>
              <a:t>to </a:t>
            </a:r>
            <a:r>
              <a:rPr lang="en-US" dirty="0">
                <a:ea typeface="ＭＳ Ｐゴシック" charset="0"/>
              </a:rPr>
              <a:t>help you compare financial service providers based on their characteristics as well as the features and benefits of the products and service they offer.</a:t>
            </a:r>
          </a:p>
          <a:p>
            <a:pPr>
              <a:lnSpc>
                <a:spcPts val="2200"/>
              </a:lnSpc>
              <a:buFont typeface="Wingdings" charset="0"/>
              <a:buChar char="§"/>
              <a:defRPr/>
            </a:pPr>
            <a:r>
              <a:rPr lang="en-US" dirty="0">
                <a:ea typeface="ＭＳ Ｐゴシック" charset="0"/>
              </a:rPr>
              <a:t>Use </a:t>
            </a:r>
            <a:r>
              <a:rPr lang="en-US" b="1" i="1" dirty="0">
                <a:ea typeface="ＭＳ Ｐゴシック" charset="0"/>
              </a:rPr>
              <a:t>Tool 3: Money services and banking basics </a:t>
            </a:r>
            <a:r>
              <a:rPr lang="en-US" b="1" i="1" dirty="0" smtClean="0">
                <a:ea typeface="ＭＳ Ｐゴシック" charset="0"/>
              </a:rPr>
              <a:t>(The basics of financial products and service)</a:t>
            </a:r>
            <a:r>
              <a:rPr lang="en-US" dirty="0" smtClean="0">
                <a:ea typeface="ＭＳ Ｐゴシック" charset="0"/>
              </a:rPr>
              <a:t> to </a:t>
            </a:r>
            <a:r>
              <a:rPr lang="en-US" dirty="0">
                <a:ea typeface="ＭＳ Ｐゴシック" charset="0"/>
              </a:rPr>
              <a:t>help you learn about the different financial products and services offered at banks, credit unions, and other financial service providers</a:t>
            </a:r>
            <a:r>
              <a:rPr lang="en-US" dirty="0" smtClean="0">
                <a:ea typeface="ＭＳ Ｐゴシック" charset="0"/>
              </a:rPr>
              <a:t>.</a:t>
            </a:r>
            <a:endParaRPr lang="en-US" dirty="0">
              <a:ea typeface="ＭＳ Ｐゴシック" charset="0"/>
            </a:endParaRPr>
          </a:p>
        </p:txBody>
      </p:sp>
    </p:spTree>
    <p:extLst>
      <p:ext uri="{BB962C8B-B14F-4D97-AF65-F5344CB8AC3E}">
        <p14:creationId xmlns:p14="http://schemas.microsoft.com/office/powerpoint/2010/main" val="3093736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i="1" dirty="0"/>
              <a:t>Focus on </a:t>
            </a:r>
            <a:br>
              <a:rPr lang="en-US" altLang="en-US" i="1" dirty="0"/>
            </a:br>
            <a:r>
              <a:rPr lang="en-US" altLang="en-US" i="1" dirty="0"/>
              <a:t>Native </a:t>
            </a:r>
            <a:r>
              <a:rPr lang="en-US" altLang="en-US" i="1" dirty="0" smtClean="0"/>
              <a:t>Communities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09656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3B3C3E"/>
                </a:solidFill>
              </a:rPr>
              <a:t>Module 8: Money services, cards, accounts, and loans: Finding what works for you</a:t>
            </a:r>
            <a:br>
              <a:rPr lang="en-US" altLang="en-US" dirty="0">
                <a:solidFill>
                  <a:srgbClr val="3B3C3E"/>
                </a:solidFill>
              </a:rPr>
            </a:br>
            <a:endParaRPr lang="en-US" dirty="0"/>
          </a:p>
        </p:txBody>
      </p:sp>
      <p:sp>
        <p:nvSpPr>
          <p:cNvPr id="3" name="Content Placeholder 2"/>
          <p:cNvSpPr>
            <a:spLocks noGrp="1"/>
          </p:cNvSpPr>
          <p:nvPr>
            <p:ph sz="half" idx="1"/>
          </p:nvPr>
        </p:nvSpPr>
        <p:spPr/>
        <p:txBody>
          <a:bodyPr/>
          <a:lstStyle/>
          <a:p>
            <a:pPr>
              <a:lnSpc>
                <a:spcPts val="2200"/>
              </a:lnSpc>
              <a:buFont typeface="Wingdings" charset="0"/>
              <a:buChar char="§"/>
              <a:defRPr/>
            </a:pPr>
            <a:r>
              <a:rPr lang="en-US" dirty="0" smtClean="0">
                <a:ea typeface="ＭＳ Ｐゴシック" charset="0"/>
              </a:rPr>
              <a:t>Use </a:t>
            </a:r>
            <a:r>
              <a:rPr lang="en-US" b="1" i="1" dirty="0">
                <a:ea typeface="ＭＳ Ｐゴシック" charset="0"/>
              </a:rPr>
              <a:t>Tool 4: Opening an account checklist </a:t>
            </a:r>
            <a:r>
              <a:rPr lang="en-US" dirty="0">
                <a:ea typeface="ＭＳ Ｐゴシック" charset="0"/>
              </a:rPr>
              <a:t>to understand the specific steps for opening an account including information you may want to have before opening an account.</a:t>
            </a:r>
          </a:p>
          <a:p>
            <a:pPr>
              <a:lnSpc>
                <a:spcPts val="2200"/>
              </a:lnSpc>
              <a:buFont typeface="Wingdings" charset="0"/>
              <a:buChar char="§"/>
              <a:defRPr/>
            </a:pPr>
            <a:r>
              <a:rPr lang="en-US" dirty="0">
                <a:ea typeface="ＭＳ Ｐゴシック" charset="0"/>
              </a:rPr>
              <a:t>Use </a:t>
            </a:r>
            <a:r>
              <a:rPr lang="en-US" b="1" i="1" dirty="0">
                <a:ea typeface="ＭＳ Ｐゴシック" charset="0"/>
              </a:rPr>
              <a:t>Tool 5: Money transfers and remittances: What you need to know </a:t>
            </a:r>
            <a:r>
              <a:rPr lang="en-US" dirty="0">
                <a:ea typeface="ＭＳ Ｐゴシック" charset="0"/>
              </a:rPr>
              <a:t>to learn more about using these products and services.</a:t>
            </a:r>
          </a:p>
          <a:p>
            <a:pPr marL="0" indent="0">
              <a:buNone/>
            </a:pPr>
            <a:endParaRPr lang="en-US" dirty="0"/>
          </a:p>
        </p:txBody>
      </p:sp>
    </p:spTree>
    <p:extLst>
      <p:ext uri="{BB962C8B-B14F-4D97-AF65-F5344CB8AC3E}">
        <p14:creationId xmlns:p14="http://schemas.microsoft.com/office/powerpoint/2010/main" val="24029988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9: Protecting your money</a:t>
            </a:r>
            <a:endParaRPr lang="en-US" dirty="0"/>
          </a:p>
        </p:txBody>
      </p:sp>
      <p:sp>
        <p:nvSpPr>
          <p:cNvPr id="3" name="Content Placeholder 2"/>
          <p:cNvSpPr>
            <a:spLocks noGrp="1"/>
          </p:cNvSpPr>
          <p:nvPr>
            <p:ph sz="half" idx="1"/>
          </p:nvPr>
        </p:nvSpPr>
        <p:spPr/>
        <p:txBody>
          <a:bodyPr/>
          <a:lstStyle/>
          <a:p>
            <a:pPr marL="0" indent="0">
              <a:buNone/>
            </a:pPr>
            <a:r>
              <a:rPr lang="en-US" i="1" dirty="0" smtClean="0"/>
              <a:t>Protecting what you have as a community ensures it will be there today and for future generations. When it comes to protecting your money, there are laws that give you rights.</a:t>
            </a:r>
            <a:endParaRPr lang="en-US" i="1" dirty="0"/>
          </a:p>
        </p:txBody>
      </p:sp>
    </p:spTree>
    <p:extLst>
      <p:ext uri="{BB962C8B-B14F-4D97-AF65-F5344CB8AC3E}">
        <p14:creationId xmlns:p14="http://schemas.microsoft.com/office/powerpoint/2010/main" val="1783791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Module 9: Protecting your money</a:t>
            </a:r>
            <a:endParaRPr lang="en-US" dirty="0"/>
          </a:p>
        </p:txBody>
      </p:sp>
      <p:sp>
        <p:nvSpPr>
          <p:cNvPr id="3" name="Content Placeholder 2"/>
          <p:cNvSpPr>
            <a:spLocks noGrp="1"/>
          </p:cNvSpPr>
          <p:nvPr>
            <p:ph sz="half" idx="1"/>
          </p:nvPr>
        </p:nvSpPr>
        <p:spPr/>
        <p:txBody>
          <a:bodyPr>
            <a:normAutofit fontScale="77500" lnSpcReduction="20000"/>
          </a:bodyPr>
          <a:lstStyle/>
          <a:p>
            <a:r>
              <a:rPr lang="en-US" altLang="en-US" dirty="0" smtClean="0"/>
              <a:t>If you do feel like you have a complaint with a financial product, service or provider submit a complaint with the CFPB using </a:t>
            </a:r>
            <a:r>
              <a:rPr lang="en-US" altLang="en-US" b="1" i="1" dirty="0" smtClean="0"/>
              <a:t>Tool 1. Submitting a complaint </a:t>
            </a:r>
            <a:r>
              <a:rPr lang="en-US" altLang="en-US" dirty="0" smtClean="0"/>
              <a:t>to the CFPB and visit: </a:t>
            </a:r>
            <a:r>
              <a:rPr lang="en-US" altLang="en-US" dirty="0" smtClean="0">
                <a:hlinkClick r:id="rId3"/>
              </a:rPr>
              <a:t>http://www.consumerfinance.gov/complaint/</a:t>
            </a:r>
            <a:endParaRPr lang="en-US" altLang="en-US" dirty="0" smtClean="0"/>
          </a:p>
          <a:p>
            <a:r>
              <a:rPr lang="en-US" altLang="en-US" dirty="0" smtClean="0"/>
              <a:t>Your identity is one of the most important assets you must protect. Use </a:t>
            </a:r>
            <a:r>
              <a:rPr lang="en-US" altLang="en-US" b="1" i="1" dirty="0" smtClean="0"/>
              <a:t>Tool 2: Protecting your identity </a:t>
            </a:r>
            <a:r>
              <a:rPr lang="en-US" altLang="en-US" dirty="0" smtClean="0"/>
              <a:t>to ensure you are taking all steps possible to keep your identity safe.</a:t>
            </a:r>
          </a:p>
          <a:p>
            <a:r>
              <a:rPr lang="en-US" altLang="en-US" dirty="0" smtClean="0"/>
              <a:t>When applying for financial products or services, be aware of red flags. Use </a:t>
            </a:r>
            <a:r>
              <a:rPr lang="en-US" altLang="en-US" b="1" i="1" dirty="0" smtClean="0"/>
              <a:t>Tool 3: Red flags </a:t>
            </a:r>
            <a:r>
              <a:rPr lang="en-US" altLang="en-US" dirty="0" smtClean="0"/>
              <a:t>to become familiar with common red flags.</a:t>
            </a:r>
          </a:p>
          <a:p>
            <a:r>
              <a:rPr lang="en-US" altLang="en-US" dirty="0" smtClean="0"/>
              <a:t>If you are interested in learning more about consumer protection laws, use </a:t>
            </a:r>
            <a:r>
              <a:rPr lang="en-US" altLang="en-US" b="1" i="1" dirty="0" smtClean="0"/>
              <a:t>Tool 4: Learning more about consumer protection</a:t>
            </a:r>
            <a:r>
              <a:rPr lang="en-US" altLang="en-US" dirty="0" smtClean="0"/>
              <a:t>.</a:t>
            </a:r>
            <a:endParaRPr lang="en-US" altLang="en-US" dirty="0"/>
          </a:p>
        </p:txBody>
      </p:sp>
    </p:spTree>
    <p:extLst>
      <p:ext uri="{BB962C8B-B14F-4D97-AF65-F5344CB8AC3E}">
        <p14:creationId xmlns:p14="http://schemas.microsoft.com/office/powerpoint/2010/main" val="935303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Money, Your Goals</a:t>
            </a:r>
            <a:endParaRPr lang="en-US" dirty="0"/>
          </a:p>
        </p:txBody>
      </p:sp>
      <p:sp>
        <p:nvSpPr>
          <p:cNvPr id="3" name="Subtitle 2"/>
          <p:cNvSpPr>
            <a:spLocks noGrp="1"/>
          </p:cNvSpPr>
          <p:nvPr>
            <p:ph type="subTitle" idx="1"/>
          </p:nvPr>
        </p:nvSpPr>
        <p:spPr/>
        <p:txBody>
          <a:bodyPr/>
          <a:lstStyle/>
          <a:p>
            <a:r>
              <a:rPr lang="en-US" dirty="0" smtClean="0"/>
              <a:t>Financial Empowerment and Elders</a:t>
            </a:r>
            <a:endParaRPr lang="en-US" dirty="0"/>
          </a:p>
        </p:txBody>
      </p:sp>
    </p:spTree>
    <p:extLst>
      <p:ext uri="{BB962C8B-B14F-4D97-AF65-F5344CB8AC3E}">
        <p14:creationId xmlns:p14="http://schemas.microsoft.com/office/powerpoint/2010/main" val="2018977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elder financial exploitation?</a:t>
            </a:r>
            <a:endParaRPr lang="en-US" dirty="0"/>
          </a:p>
        </p:txBody>
      </p:sp>
      <p:sp>
        <p:nvSpPr>
          <p:cNvPr id="3" name="Content Placeholder 2"/>
          <p:cNvSpPr>
            <a:spLocks noGrp="1"/>
          </p:cNvSpPr>
          <p:nvPr>
            <p:ph sz="half" idx="1"/>
          </p:nvPr>
        </p:nvSpPr>
        <p:spPr/>
        <p:txBody>
          <a:bodyPr/>
          <a:lstStyle/>
          <a:p>
            <a:r>
              <a:rPr lang="en-US" dirty="0"/>
              <a:t>Elder financial exploitation is the illegal or improper use of an older </a:t>
            </a:r>
            <a:r>
              <a:rPr lang="en-US" dirty="0" smtClean="0"/>
              <a:t>person’s:</a:t>
            </a:r>
          </a:p>
          <a:p>
            <a:pPr lvl="1"/>
            <a:r>
              <a:rPr lang="en-US" dirty="0" smtClean="0"/>
              <a:t>funds</a:t>
            </a:r>
            <a:r>
              <a:rPr lang="en-US" dirty="0"/>
              <a:t>,</a:t>
            </a:r>
          </a:p>
          <a:p>
            <a:pPr lvl="1"/>
            <a:r>
              <a:rPr lang="en-US" dirty="0"/>
              <a:t>p</a:t>
            </a:r>
            <a:r>
              <a:rPr lang="en-US" dirty="0" smtClean="0"/>
              <a:t>roperty, or</a:t>
            </a:r>
          </a:p>
          <a:p>
            <a:pPr lvl="1"/>
            <a:r>
              <a:rPr lang="en-US" dirty="0" smtClean="0"/>
              <a:t>assets</a:t>
            </a:r>
            <a:r>
              <a:rPr lang="en-US" dirty="0"/>
              <a:t>. </a:t>
            </a:r>
            <a:endParaRPr lang="en-US" dirty="0" smtClean="0"/>
          </a:p>
          <a:p>
            <a:endParaRPr lang="en-US" dirty="0"/>
          </a:p>
          <a:p>
            <a:r>
              <a:rPr lang="en-US" dirty="0" smtClean="0"/>
              <a:t>This </a:t>
            </a:r>
            <a:r>
              <a:rPr lang="en-US" dirty="0"/>
              <a:t>can occur through fraud or scams, or when caregivers</a:t>
            </a:r>
            <a:r>
              <a:rPr lang="en-US" dirty="0" smtClean="0"/>
              <a:t>, family </a:t>
            </a:r>
            <a:r>
              <a:rPr lang="en-US" dirty="0"/>
              <a:t>members, or others improperly use an elder’s financial resources.</a:t>
            </a:r>
          </a:p>
          <a:p>
            <a:endParaRPr lang="en-US" dirty="0"/>
          </a:p>
        </p:txBody>
      </p:sp>
    </p:spTree>
    <p:extLst>
      <p:ext uri="{BB962C8B-B14F-4D97-AF65-F5344CB8AC3E}">
        <p14:creationId xmlns:p14="http://schemas.microsoft.com/office/powerpoint/2010/main" val="3203929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itle 1"/>
          <p:cNvSpPr>
            <a:spLocks noGrp="1"/>
          </p:cNvSpPr>
          <p:nvPr>
            <p:ph type="title"/>
          </p:nvPr>
        </p:nvSpPr>
        <p:spPr>
          <a:xfrm>
            <a:off x="554038" y="274638"/>
            <a:ext cx="8035925" cy="742950"/>
          </a:xfrm>
        </p:spPr>
        <p:txBody>
          <a:bodyPr/>
          <a:lstStyle/>
          <a:p>
            <a:r>
              <a:rPr lang="en-US" altLang="en-US" dirty="0" smtClean="0"/>
              <a:t>Financial empowerment and elders</a:t>
            </a:r>
          </a:p>
        </p:txBody>
      </p:sp>
      <p:sp>
        <p:nvSpPr>
          <p:cNvPr id="437251" name="Content Placeholder 2"/>
          <p:cNvSpPr>
            <a:spLocks noGrp="1"/>
          </p:cNvSpPr>
          <p:nvPr>
            <p:ph idx="1"/>
          </p:nvPr>
        </p:nvSpPr>
        <p:spPr>
          <a:xfrm>
            <a:off x="457200" y="1350963"/>
            <a:ext cx="8132763" cy="4525962"/>
          </a:xfrm>
        </p:spPr>
        <p:txBody>
          <a:bodyPr/>
          <a:lstStyle/>
          <a:p>
            <a:pPr marL="0" indent="0">
              <a:lnSpc>
                <a:spcPct val="140000"/>
              </a:lnSpc>
              <a:buFont typeface="Wingdings" panose="05000000000000000000" pitchFamily="2" charset="2"/>
              <a:buNone/>
            </a:pPr>
            <a:r>
              <a:rPr lang="en-US" altLang="en-US" i="1" dirty="0" smtClean="0"/>
              <a:t>The traditional value of respect for elders is not a guarantee against elder financial exploitation. </a:t>
            </a:r>
            <a:r>
              <a:rPr lang="en-US" altLang="en-US" i="1" dirty="0"/>
              <a:t>B</a:t>
            </a:r>
            <a:r>
              <a:rPr lang="en-US" altLang="en-US" i="1" dirty="0" smtClean="0"/>
              <a:t>ut that value can be used to encourage community members to learn about all types of elder abuse and empower everyone to take action to prevent and report these crimes.</a:t>
            </a:r>
          </a:p>
        </p:txBody>
      </p:sp>
    </p:spTree>
    <p:extLst>
      <p:ext uri="{BB962C8B-B14F-4D97-AF65-F5344CB8AC3E}">
        <p14:creationId xmlns:p14="http://schemas.microsoft.com/office/powerpoint/2010/main" val="38989464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itle 1"/>
          <p:cNvSpPr>
            <a:spLocks noGrp="1"/>
          </p:cNvSpPr>
          <p:nvPr>
            <p:ph type="title"/>
          </p:nvPr>
        </p:nvSpPr>
        <p:spPr>
          <a:xfrm>
            <a:off x="554038" y="274638"/>
            <a:ext cx="8035925" cy="742950"/>
          </a:xfrm>
        </p:spPr>
        <p:txBody>
          <a:bodyPr/>
          <a:lstStyle/>
          <a:p>
            <a:r>
              <a:rPr lang="en-US" altLang="en-US" dirty="0" smtClean="0"/>
              <a:t>Financial empowerment and elders</a:t>
            </a:r>
          </a:p>
        </p:txBody>
      </p:sp>
      <p:sp>
        <p:nvSpPr>
          <p:cNvPr id="3" name="Content Placeholder 2"/>
          <p:cNvSpPr>
            <a:spLocks noGrp="1"/>
          </p:cNvSpPr>
          <p:nvPr>
            <p:ph sz="half" idx="1"/>
          </p:nvPr>
        </p:nvSpPr>
        <p:spPr>
          <a:xfrm>
            <a:off x="457200" y="1350963"/>
            <a:ext cx="8132763" cy="4525962"/>
          </a:xfrm>
        </p:spPr>
        <p:txBody>
          <a:bodyPr/>
          <a:lstStyle/>
          <a:p>
            <a:pPr marL="0" indent="0">
              <a:buFont typeface="Wingdings" panose="05000000000000000000" pitchFamily="2" charset="2"/>
              <a:buNone/>
              <a:defRPr/>
            </a:pPr>
            <a:r>
              <a:rPr lang="en-US" dirty="0" smtClean="0"/>
              <a:t>Three tools in </a:t>
            </a:r>
            <a:r>
              <a:rPr lang="en-US" i="1" dirty="0" smtClean="0"/>
              <a:t>Focus on Native Communities</a:t>
            </a:r>
            <a:r>
              <a:rPr lang="en-US" dirty="0" smtClean="0"/>
              <a:t>:</a:t>
            </a:r>
          </a:p>
          <a:p>
            <a:pPr marL="454025" indent="-457200">
              <a:buFont typeface="+mj-lt"/>
              <a:buAutoNum type="arabicPeriod"/>
              <a:defRPr/>
            </a:pPr>
            <a:r>
              <a:rPr lang="en-US" dirty="0" smtClean="0"/>
              <a:t>Identifying elder financial exploitation.</a:t>
            </a:r>
          </a:p>
          <a:p>
            <a:pPr marL="454025" indent="-457200">
              <a:buFont typeface="+mj-lt"/>
              <a:buAutoNum type="arabicPeriod"/>
              <a:defRPr/>
            </a:pPr>
            <a:r>
              <a:rPr lang="en-US" dirty="0" smtClean="0"/>
              <a:t>Getting help for elder financial exploitation.</a:t>
            </a:r>
          </a:p>
          <a:p>
            <a:pPr marL="454025" indent="-457200">
              <a:buFont typeface="+mj-lt"/>
              <a:buAutoNum type="arabicPeriod"/>
              <a:defRPr/>
            </a:pPr>
            <a:r>
              <a:rPr lang="en-US" dirty="0" smtClean="0"/>
              <a:t>Preventing elder financial exploitation.</a:t>
            </a:r>
            <a:endParaRPr lang="en-US" dirty="0"/>
          </a:p>
        </p:txBody>
      </p:sp>
    </p:spTree>
    <p:extLst>
      <p:ext uri="{BB962C8B-B14F-4D97-AF65-F5344CB8AC3E}">
        <p14:creationId xmlns:p14="http://schemas.microsoft.com/office/powerpoint/2010/main" val="36885395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elder financial exploitation</a:t>
            </a:r>
          </a:p>
        </p:txBody>
      </p:sp>
      <p:sp>
        <p:nvSpPr>
          <p:cNvPr id="3" name="Content Placeholder 2"/>
          <p:cNvSpPr>
            <a:spLocks noGrp="1"/>
          </p:cNvSpPr>
          <p:nvPr>
            <p:ph sz="half" idx="1"/>
          </p:nvPr>
        </p:nvSpPr>
        <p:spPr>
          <a:xfrm>
            <a:off x="457200" y="1350183"/>
            <a:ext cx="4050792" cy="4525963"/>
          </a:xfrm>
        </p:spPr>
        <p:txBody>
          <a:bodyPr>
            <a:normAutofit fontScale="85000" lnSpcReduction="10000"/>
          </a:bodyPr>
          <a:lstStyle/>
          <a:p>
            <a:r>
              <a:rPr lang="en-US" dirty="0"/>
              <a:t>Use this checklist to educate community members about elder financial exploitation. </a:t>
            </a:r>
            <a:endParaRPr lang="en-US" dirty="0" smtClean="0"/>
          </a:p>
          <a:p>
            <a:r>
              <a:rPr lang="en-US" dirty="0"/>
              <a:t>It can be used one-on-one if someone expresses concern about an elder and his or her living conditions, care, or financial situation</a:t>
            </a:r>
            <a:r>
              <a:rPr lang="en-US" dirty="0" smtClean="0"/>
              <a:t>.</a:t>
            </a:r>
          </a:p>
          <a:p>
            <a:r>
              <a:rPr lang="en-US" dirty="0"/>
              <a:t>Responses to the questions included in the checklist can help you or the individual you are working with get assistance.</a:t>
            </a:r>
          </a:p>
        </p:txBody>
      </p:sp>
      <p:pic>
        <p:nvPicPr>
          <p:cNvPr id="4" name="Picture 3" descr="Screenshot of Identifying Elder Financial Exploitation tool in Focus on Native Communiites"/>
          <p:cNvPicPr>
            <a:picLocks noChangeAspect="1"/>
          </p:cNvPicPr>
          <p:nvPr/>
        </p:nvPicPr>
        <p:blipFill>
          <a:blip r:embed="rId3"/>
          <a:stretch>
            <a:fillRect/>
          </a:stretch>
        </p:blipFill>
        <p:spPr>
          <a:xfrm>
            <a:off x="4919472" y="1350183"/>
            <a:ext cx="3670889" cy="4896071"/>
          </a:xfrm>
          <a:prstGeom prst="rect">
            <a:avLst/>
          </a:prstGeom>
          <a:ln>
            <a:solidFill>
              <a:schemeClr val="accent1"/>
            </a:solidFill>
          </a:ln>
        </p:spPr>
      </p:pic>
    </p:spTree>
    <p:extLst>
      <p:ext uri="{BB962C8B-B14F-4D97-AF65-F5344CB8AC3E}">
        <p14:creationId xmlns:p14="http://schemas.microsoft.com/office/powerpoint/2010/main" val="31299216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help for elder financial exploitation</a:t>
            </a:r>
          </a:p>
        </p:txBody>
      </p:sp>
      <p:sp>
        <p:nvSpPr>
          <p:cNvPr id="3" name="Content Placeholder 2"/>
          <p:cNvSpPr>
            <a:spLocks noGrp="1"/>
          </p:cNvSpPr>
          <p:nvPr>
            <p:ph sz="half" idx="1"/>
          </p:nvPr>
        </p:nvSpPr>
        <p:spPr>
          <a:xfrm>
            <a:off x="457200" y="1350183"/>
            <a:ext cx="4050792" cy="4525963"/>
          </a:xfrm>
        </p:spPr>
        <p:txBody>
          <a:bodyPr/>
          <a:lstStyle/>
          <a:p>
            <a:r>
              <a:rPr lang="en-US" dirty="0" smtClean="0"/>
              <a:t>This is a </a:t>
            </a:r>
            <a:r>
              <a:rPr lang="en-US" dirty="0"/>
              <a:t>list of resources that may help if you suspect that an elder has been the victim of financial abuse or exploitation. </a:t>
            </a:r>
            <a:endParaRPr lang="en-US" dirty="0" smtClean="0"/>
          </a:p>
          <a:p>
            <a:pPr marL="0" indent="0">
              <a:buNone/>
            </a:pPr>
            <a:endParaRPr lang="en-US" dirty="0"/>
          </a:p>
        </p:txBody>
      </p:sp>
      <p:pic>
        <p:nvPicPr>
          <p:cNvPr id="5" name="Picture 4" descr="Screenshot of Getting Help For Elder Financial Exploitation tool in Focus on Native Communiites"/>
          <p:cNvPicPr>
            <a:picLocks noChangeAspect="1"/>
          </p:cNvPicPr>
          <p:nvPr/>
        </p:nvPicPr>
        <p:blipFill>
          <a:blip r:embed="rId3"/>
          <a:stretch>
            <a:fillRect/>
          </a:stretch>
        </p:blipFill>
        <p:spPr>
          <a:xfrm>
            <a:off x="4787279" y="1350183"/>
            <a:ext cx="3803082" cy="4858162"/>
          </a:xfrm>
          <a:prstGeom prst="rect">
            <a:avLst/>
          </a:prstGeom>
          <a:ln>
            <a:solidFill>
              <a:schemeClr val="accent1"/>
            </a:solidFill>
          </a:ln>
        </p:spPr>
      </p:pic>
    </p:spTree>
    <p:extLst>
      <p:ext uri="{BB962C8B-B14F-4D97-AF65-F5344CB8AC3E}">
        <p14:creationId xmlns:p14="http://schemas.microsoft.com/office/powerpoint/2010/main" val="30221020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elder financial exploitation</a:t>
            </a:r>
          </a:p>
        </p:txBody>
      </p:sp>
      <p:sp>
        <p:nvSpPr>
          <p:cNvPr id="3" name="Content Placeholder 2"/>
          <p:cNvSpPr>
            <a:spLocks noGrp="1"/>
          </p:cNvSpPr>
          <p:nvPr>
            <p:ph sz="half" idx="1"/>
          </p:nvPr>
        </p:nvSpPr>
        <p:spPr>
          <a:xfrm>
            <a:off x="457200" y="1350183"/>
            <a:ext cx="4050792" cy="4525963"/>
          </a:xfrm>
        </p:spPr>
        <p:txBody>
          <a:bodyPr>
            <a:normAutofit fontScale="92500"/>
          </a:bodyPr>
          <a:lstStyle/>
          <a:p>
            <a:r>
              <a:rPr lang="en-US" dirty="0"/>
              <a:t>Preventing elder financial exploitation takes a coordinated community </a:t>
            </a:r>
            <a:r>
              <a:rPr lang="en-US" dirty="0" smtClean="0"/>
              <a:t>response. </a:t>
            </a:r>
          </a:p>
          <a:p>
            <a:r>
              <a:rPr lang="en-US" dirty="0" smtClean="0"/>
              <a:t>Use </a:t>
            </a:r>
            <a:r>
              <a:rPr lang="en-US" dirty="0"/>
              <a:t>this tool </a:t>
            </a:r>
            <a:r>
              <a:rPr lang="en-US" dirty="0" smtClean="0"/>
              <a:t>to </a:t>
            </a:r>
            <a:r>
              <a:rPr lang="en-US" dirty="0"/>
              <a:t>start engaging community members in protecting elders. </a:t>
            </a:r>
            <a:endParaRPr lang="en-US" dirty="0" smtClean="0"/>
          </a:p>
          <a:p>
            <a:r>
              <a:rPr lang="en-US" dirty="0" smtClean="0"/>
              <a:t>The </a:t>
            </a:r>
            <a:r>
              <a:rPr lang="en-US" dirty="0"/>
              <a:t>tool contains both strategies for communities to use and actions for elders and their trusted family members to </a:t>
            </a:r>
            <a:r>
              <a:rPr lang="en-US" dirty="0" smtClean="0"/>
              <a:t>take.</a:t>
            </a:r>
          </a:p>
          <a:p>
            <a:pPr marL="0" indent="0">
              <a:buNone/>
            </a:pPr>
            <a:endParaRPr lang="en-US" dirty="0"/>
          </a:p>
        </p:txBody>
      </p:sp>
      <p:pic>
        <p:nvPicPr>
          <p:cNvPr id="6" name="Picture 5" descr="Screenshot of Preventing Elder Financial Exploitation tool in Focus on Native Communiites"/>
          <p:cNvPicPr>
            <a:picLocks noChangeAspect="1"/>
          </p:cNvPicPr>
          <p:nvPr/>
        </p:nvPicPr>
        <p:blipFill>
          <a:blip r:embed="rId3"/>
          <a:stretch>
            <a:fillRect/>
          </a:stretch>
        </p:blipFill>
        <p:spPr>
          <a:xfrm>
            <a:off x="4448698" y="1350183"/>
            <a:ext cx="4141663" cy="5065308"/>
          </a:xfrm>
          <a:prstGeom prst="rect">
            <a:avLst/>
          </a:prstGeom>
          <a:ln>
            <a:solidFill>
              <a:schemeClr val="accent1"/>
            </a:solidFill>
          </a:ln>
        </p:spPr>
      </p:pic>
    </p:spTree>
    <p:extLst>
      <p:ext uri="{BB962C8B-B14F-4D97-AF65-F5344CB8AC3E}">
        <p14:creationId xmlns:p14="http://schemas.microsoft.com/office/powerpoint/2010/main" val="427319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over of Focus on Native Communiti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50" y="1376198"/>
            <a:ext cx="344646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5" descr="Table of Contents of Focus on Native Communiti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1376198"/>
            <a:ext cx="39243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a:t>Focus on Native </a:t>
            </a:r>
            <a:r>
              <a:rPr lang="en-US" dirty="0" smtClean="0"/>
              <a:t>Communities</a:t>
            </a:r>
            <a:endParaRPr lang="en-US" dirty="0"/>
          </a:p>
        </p:txBody>
      </p:sp>
    </p:spTree>
    <p:extLst>
      <p:ext uri="{BB962C8B-B14F-4D97-AF65-F5344CB8AC3E}">
        <p14:creationId xmlns:p14="http://schemas.microsoft.com/office/powerpoint/2010/main" val="19874791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Closing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647227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itle 1"/>
          <p:cNvSpPr>
            <a:spLocks noGrp="1"/>
          </p:cNvSpPr>
          <p:nvPr>
            <p:ph type="title"/>
          </p:nvPr>
        </p:nvSpPr>
        <p:spPr>
          <a:xfrm>
            <a:off x="554038" y="274638"/>
            <a:ext cx="8035925" cy="742950"/>
          </a:xfrm>
        </p:spPr>
        <p:txBody>
          <a:bodyPr/>
          <a:lstStyle/>
          <a:p>
            <a:pPr eaLnBrk="1" hangingPunct="1"/>
            <a:r>
              <a:rPr lang="en-US" altLang="en-US" dirty="0" smtClean="0">
                <a:solidFill>
                  <a:srgbClr val="3B3C3E"/>
                </a:solidFill>
              </a:rPr>
              <a:t>Closing</a:t>
            </a:r>
          </a:p>
        </p:txBody>
      </p:sp>
      <p:sp>
        <p:nvSpPr>
          <p:cNvPr id="476163" name="Content Placeholder 2"/>
          <p:cNvSpPr>
            <a:spLocks noGrp="1"/>
          </p:cNvSpPr>
          <p:nvPr>
            <p:ph idx="1"/>
          </p:nvPr>
        </p:nvSpPr>
        <p:spPr>
          <a:xfrm>
            <a:off x="457200" y="1350963"/>
            <a:ext cx="8132763" cy="4525962"/>
          </a:xfrm>
        </p:spPr>
        <p:txBody>
          <a:bodyPr>
            <a:normAutofit lnSpcReduction="10000"/>
          </a:bodyPr>
          <a:lstStyle/>
          <a:p>
            <a:r>
              <a:rPr lang="en-US" dirty="0"/>
              <a:t>Visit </a:t>
            </a:r>
            <a:r>
              <a:rPr lang="en-US" dirty="0">
                <a:hlinkClick r:id="rId3"/>
              </a:rPr>
              <a:t>http://</a:t>
            </a:r>
            <a:r>
              <a:rPr lang="en-US" dirty="0" smtClean="0">
                <a:hlinkClick r:id="rId3"/>
              </a:rPr>
              <a:t>www.consumerfinance.gov/educational-resources/your-money-your-goals</a:t>
            </a:r>
            <a:r>
              <a:rPr lang="en-US" dirty="0" smtClean="0"/>
              <a:t> </a:t>
            </a:r>
            <a:r>
              <a:rPr lang="en-US" dirty="0"/>
              <a:t>to</a:t>
            </a:r>
          </a:p>
          <a:p>
            <a:pPr lvl="1"/>
            <a:r>
              <a:rPr lang="en-US" dirty="0"/>
              <a:t>Download </a:t>
            </a:r>
            <a:r>
              <a:rPr lang="en-US" i="1" dirty="0"/>
              <a:t>Focus on </a:t>
            </a:r>
            <a:r>
              <a:rPr lang="en-US" i="1" dirty="0" smtClean="0"/>
              <a:t>Native Communities</a:t>
            </a:r>
            <a:endParaRPr lang="en-US" dirty="0"/>
          </a:p>
          <a:p>
            <a:pPr lvl="1"/>
            <a:r>
              <a:rPr lang="en-US" dirty="0"/>
              <a:t>Order and download the </a:t>
            </a:r>
            <a:r>
              <a:rPr lang="en-US" i="1" dirty="0"/>
              <a:t>Your Money, Your Goals </a:t>
            </a:r>
            <a:r>
              <a:rPr lang="en-US" dirty="0"/>
              <a:t>toolkit and other materials</a:t>
            </a:r>
          </a:p>
          <a:p>
            <a:pPr lvl="1"/>
            <a:r>
              <a:rPr lang="en-US" dirty="0"/>
              <a:t>Sign up to receive</a:t>
            </a:r>
            <a:r>
              <a:rPr lang="en-US" i="1" dirty="0"/>
              <a:t> Your Money, Your Goals</a:t>
            </a:r>
            <a:r>
              <a:rPr lang="en-US" dirty="0"/>
              <a:t> email updates</a:t>
            </a:r>
          </a:p>
          <a:p>
            <a:r>
              <a:rPr lang="en-US" dirty="0"/>
              <a:t>Let us know what you think!</a:t>
            </a:r>
          </a:p>
          <a:p>
            <a:pPr lvl="1"/>
            <a:r>
              <a:rPr lang="en-US" dirty="0"/>
              <a:t>Let us know how you use </a:t>
            </a:r>
            <a:r>
              <a:rPr lang="en-US" i="1" dirty="0"/>
              <a:t>Focus on </a:t>
            </a:r>
            <a:r>
              <a:rPr lang="en-US" i="1" dirty="0" smtClean="0"/>
              <a:t>Native Communities </a:t>
            </a:r>
            <a:r>
              <a:rPr lang="en-US" dirty="0"/>
              <a:t>with the people that you serve</a:t>
            </a:r>
          </a:p>
          <a:p>
            <a:pPr lvl="1"/>
            <a:r>
              <a:rPr lang="en-US" dirty="0"/>
              <a:t>News of your successes and constructive feedback helps the CFPB to develop new resources and enhance existing resources</a:t>
            </a:r>
          </a:p>
          <a:p>
            <a:pPr lvl="1"/>
            <a:r>
              <a:rPr lang="en-US" dirty="0"/>
              <a:t>Email </a:t>
            </a:r>
            <a:r>
              <a:rPr lang="en-US" dirty="0">
                <a:hlinkClick r:id="rId4"/>
              </a:rPr>
              <a:t>YourMoneyYourGoals@cfpb.gov</a:t>
            </a:r>
            <a:endParaRPr lang="en-US" dirty="0"/>
          </a:p>
        </p:txBody>
      </p:sp>
    </p:spTree>
    <p:extLst>
      <p:ext uri="{BB962C8B-B14F-4D97-AF65-F5344CB8AC3E}">
        <p14:creationId xmlns:p14="http://schemas.microsoft.com/office/powerpoint/2010/main" val="28236230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sz="half" idx="1"/>
          </p:nvPr>
        </p:nvSpPr>
        <p:spPr/>
        <p:txBody>
          <a:bodyPr/>
          <a:lstStyle/>
          <a:p>
            <a:pPr marL="171450" indent="-171450">
              <a:buFont typeface="Arial"/>
              <a:buChar char="•"/>
            </a:pPr>
            <a:r>
              <a:rPr lang="en-US" sz="2400" dirty="0"/>
              <a:t>How </a:t>
            </a:r>
            <a:r>
              <a:rPr lang="en-US" sz="2400" dirty="0" smtClean="0"/>
              <a:t>do you think you will use this information your community?</a:t>
            </a:r>
            <a:endParaRPr lang="en-US" sz="2400" dirty="0"/>
          </a:p>
          <a:p>
            <a:pPr marL="400050" lvl="1" indent="0">
              <a:buNone/>
            </a:pPr>
            <a:r>
              <a:rPr lang="en-US" sz="2000" dirty="0"/>
              <a:t>OR</a:t>
            </a:r>
          </a:p>
          <a:p>
            <a:pPr marL="171450" indent="-171450">
              <a:buFont typeface="Arial"/>
              <a:buChar char="•"/>
            </a:pPr>
            <a:r>
              <a:rPr lang="en-US" sz="2400" dirty="0" smtClean="0"/>
              <a:t>What is the most important </a:t>
            </a:r>
            <a:r>
              <a:rPr lang="en-US" sz="2400" dirty="0"/>
              <a:t>thing </a:t>
            </a:r>
            <a:r>
              <a:rPr lang="en-US" sz="2400" dirty="0" smtClean="0"/>
              <a:t>you </a:t>
            </a:r>
            <a:r>
              <a:rPr lang="en-US" sz="2400" dirty="0"/>
              <a:t>are taking away from </a:t>
            </a:r>
            <a:r>
              <a:rPr lang="en-US" sz="2400" dirty="0" smtClean="0"/>
              <a:t>this training?</a:t>
            </a:r>
            <a:endParaRPr lang="en-US" sz="2400" dirty="0"/>
          </a:p>
          <a:p>
            <a:endParaRPr lang="en-US" dirty="0"/>
          </a:p>
        </p:txBody>
      </p:sp>
    </p:spTree>
    <p:extLst>
      <p:ext uri="{BB962C8B-B14F-4D97-AF65-F5344CB8AC3E}">
        <p14:creationId xmlns:p14="http://schemas.microsoft.com/office/powerpoint/2010/main" val="3988836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3109" y="2996623"/>
            <a:ext cx="7309555" cy="1615336"/>
          </a:xfrm>
        </p:spPr>
        <p:txBody>
          <a:bodyPr/>
          <a:lstStyle/>
          <a:p>
            <a:r>
              <a:rPr lang="en-US" sz="4000" dirty="0" smtClean="0"/>
              <a:t>Contact us: </a:t>
            </a:r>
            <a:r>
              <a:rPr lang="en-US" sz="3600" dirty="0" smtClean="0"/>
              <a:t>YourMoneyYourGoals@cfpb.gov</a:t>
            </a:r>
            <a:endParaRPr lang="en-US" sz="3600" dirty="0"/>
          </a:p>
        </p:txBody>
      </p:sp>
      <p:sp>
        <p:nvSpPr>
          <p:cNvPr id="3" name="Title 2"/>
          <p:cNvSpPr>
            <a:spLocks noGrp="1"/>
          </p:cNvSpPr>
          <p:nvPr>
            <p:ph type="ctrTitle"/>
          </p:nvPr>
        </p:nvSpPr>
        <p:spPr/>
        <p:txBody>
          <a:bodyPr>
            <a:noAutofit/>
          </a:bodyPr>
          <a:lstStyle/>
          <a:p>
            <a:r>
              <a:rPr lang="en-US" sz="4600" dirty="0" smtClean="0"/>
              <a:t>Thank you!</a:t>
            </a:r>
            <a:endParaRPr lang="en-US" sz="4600" dirty="0"/>
          </a:p>
        </p:txBody>
      </p:sp>
    </p:spTree>
    <p:extLst>
      <p:ext uri="{BB962C8B-B14F-4D97-AF65-F5344CB8AC3E}">
        <p14:creationId xmlns:p14="http://schemas.microsoft.com/office/powerpoint/2010/main" val="4025636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Money, Your Goals resources</a:t>
            </a:r>
            <a:endParaRPr lang="en-US" dirty="0"/>
          </a:p>
        </p:txBody>
      </p:sp>
      <p:sp>
        <p:nvSpPr>
          <p:cNvPr id="5" name="Content Placeholder 4"/>
          <p:cNvSpPr>
            <a:spLocks noGrp="1"/>
          </p:cNvSpPr>
          <p:nvPr>
            <p:ph idx="1"/>
          </p:nvPr>
        </p:nvSpPr>
        <p:spPr>
          <a:xfrm>
            <a:off x="553641" y="1524000"/>
            <a:ext cx="4042422" cy="4106412"/>
          </a:xfrm>
        </p:spPr>
        <p:txBody>
          <a:bodyPr/>
          <a:lstStyle/>
          <a:p>
            <a:pPr marL="285750" indent="-285750">
              <a:buFont typeface="Arial"/>
              <a:buChar char="•"/>
            </a:pPr>
            <a:r>
              <a:rPr lang="en-US" dirty="0" smtClean="0"/>
              <a:t>Your Money, Your Goals Toolkit</a:t>
            </a:r>
          </a:p>
          <a:p>
            <a:pPr marL="285750" indent="-285750">
              <a:buFont typeface="Arial"/>
              <a:buChar char="•"/>
            </a:pPr>
            <a:r>
              <a:rPr lang="en-US" dirty="0" smtClean="0"/>
              <a:t>Your Money, Your Goals Training</a:t>
            </a:r>
            <a:endParaRPr lang="en-US" dirty="0"/>
          </a:p>
          <a:p>
            <a:pPr marL="285750" indent="-285750">
              <a:buFont typeface="Arial"/>
              <a:buChar char="•"/>
            </a:pPr>
            <a:r>
              <a:rPr lang="en-US" dirty="0"/>
              <a:t>Implementation </a:t>
            </a:r>
            <a:r>
              <a:rPr lang="en-US" dirty="0" smtClean="0"/>
              <a:t>guide</a:t>
            </a:r>
            <a:endParaRPr lang="en-US" dirty="0"/>
          </a:p>
          <a:p>
            <a:pPr marL="285750" indent="-285750">
              <a:buFont typeface="Arial"/>
              <a:buChar char="•"/>
            </a:pPr>
            <a:r>
              <a:rPr lang="en-US" dirty="0" smtClean="0"/>
              <a:t>Focus </a:t>
            </a:r>
            <a:r>
              <a:rPr lang="en-US" dirty="0"/>
              <a:t>on </a:t>
            </a:r>
            <a:r>
              <a:rPr lang="en-US" dirty="0" smtClean="0"/>
              <a:t>Reentry</a:t>
            </a:r>
          </a:p>
          <a:p>
            <a:pPr marL="285750" indent="-285750">
              <a:buFont typeface="Arial"/>
              <a:buChar char="•"/>
            </a:pPr>
            <a:r>
              <a:rPr lang="en-US" dirty="0" smtClean="0"/>
              <a:t>Focus on Persons with Disabilities</a:t>
            </a:r>
          </a:p>
          <a:p>
            <a:pPr marL="285750" indent="-285750">
              <a:buFont typeface="Arial"/>
              <a:buChar char="•"/>
            </a:pPr>
            <a:r>
              <a:rPr lang="en-US" dirty="0" smtClean="0"/>
              <a:t>Behind on bills?</a:t>
            </a:r>
            <a:endParaRPr lang="en-US" dirty="0"/>
          </a:p>
        </p:txBody>
      </p:sp>
      <p:pic>
        <p:nvPicPr>
          <p:cNvPr id="4" name="Picture 3" descr="Cover of Your Money, Your Goals"/>
          <p:cNvPicPr>
            <a:picLocks noChangeAspect="1"/>
          </p:cNvPicPr>
          <p:nvPr/>
        </p:nvPicPr>
        <p:blipFill>
          <a:blip r:embed="rId3"/>
          <a:stretch>
            <a:fillRect/>
          </a:stretch>
        </p:blipFill>
        <p:spPr>
          <a:xfrm>
            <a:off x="4981074" y="1524000"/>
            <a:ext cx="3710008" cy="4716112"/>
          </a:xfrm>
          <a:prstGeom prst="rect">
            <a:avLst/>
          </a:prstGeom>
          <a:ln>
            <a:solidFill>
              <a:schemeClr val="bg1">
                <a:lumMod val="85000"/>
              </a:schemeClr>
            </a:solidFill>
          </a:ln>
        </p:spPr>
      </p:pic>
    </p:spTree>
    <p:extLst>
      <p:ext uri="{BB962C8B-B14F-4D97-AF65-F5344CB8AC3E}">
        <p14:creationId xmlns:p14="http://schemas.microsoft.com/office/powerpoint/2010/main" val="328606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dirty="0" smtClean="0"/>
              <a:t>Your Money, Your Goals</a:t>
            </a:r>
          </a:p>
        </p:txBody>
      </p:sp>
      <p:pic>
        <p:nvPicPr>
          <p:cNvPr id="1026" name="Picture 1" descr="screenshot of CFPB Your Money, Your Goals landing page"/>
          <p:cNvPicPr>
            <a:picLocks noChangeAspect="1" noChangeArrowheads="1"/>
          </p:cNvPicPr>
          <p:nvPr/>
        </p:nvPicPr>
        <p:blipFill rotWithShape="1">
          <a:blip r:embed="rId3">
            <a:extLst>
              <a:ext uri="{28A0092B-C50C-407E-A947-70E740481C1C}">
                <a14:useLocalDpi xmlns:a14="http://schemas.microsoft.com/office/drawing/2010/main" val="0"/>
              </a:ext>
            </a:extLst>
          </a:blip>
          <a:srcRect l="7826" t="13922" r="10818"/>
          <a:stretch/>
        </p:blipFill>
        <p:spPr bwMode="auto">
          <a:xfrm>
            <a:off x="149306" y="1689313"/>
            <a:ext cx="8845389" cy="488489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21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FPB 2014 1">
      <a:dk1>
        <a:srgbClr val="101820"/>
      </a:dk1>
      <a:lt1>
        <a:srgbClr val="FFFFFF"/>
      </a:lt1>
      <a:dk2>
        <a:srgbClr val="2CB34A"/>
      </a:dk2>
      <a:lt2>
        <a:srgbClr val="ADDC91"/>
      </a:lt2>
      <a:accent1>
        <a:srgbClr val="DBEDD4"/>
      </a:accent1>
      <a:accent2>
        <a:srgbClr val="75787B"/>
      </a:accent2>
      <a:accent3>
        <a:srgbClr val="BABBBD"/>
      </a:accent3>
      <a:accent4>
        <a:srgbClr val="005E5D"/>
      </a:accent4>
      <a:accent5>
        <a:srgbClr val="0072CE"/>
      </a:accent5>
      <a:accent6>
        <a:srgbClr val="796E65"/>
      </a:accent6>
      <a:hlink>
        <a:srgbClr val="0072CE"/>
      </a:hlink>
      <a:folHlink>
        <a:srgbClr val="0072CE"/>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30845</TotalTime>
  <Words>11841</Words>
  <Application>Microsoft Office PowerPoint</Application>
  <PresentationFormat>On-screen Show (4:3)</PresentationFormat>
  <Paragraphs>1297</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Focus on Native Communities</vt:lpstr>
      <vt:lpstr>DISCLAIMER</vt:lpstr>
      <vt:lpstr>Training purpose</vt:lpstr>
      <vt:lpstr>Training objectives</vt:lpstr>
      <vt:lpstr>Introductions</vt:lpstr>
      <vt:lpstr>Focus on  Native Communities</vt:lpstr>
      <vt:lpstr>Focus on Native Communities</vt:lpstr>
      <vt:lpstr>Your Money, Your Goals resources</vt:lpstr>
      <vt:lpstr>Your Money, Your Goals</vt:lpstr>
      <vt:lpstr>Your Money, Your Goals and Focus on Native Communities</vt:lpstr>
      <vt:lpstr>Benefits of Your Money, Your Goals</vt:lpstr>
      <vt:lpstr>Benefits of Your Money, Your Goals</vt:lpstr>
      <vt:lpstr>Benefits of Your Money, Your Goals</vt:lpstr>
      <vt:lpstr>Organization of Your Money, Your Goals</vt:lpstr>
      <vt:lpstr>Organization of Introduction to Your Money, Your Goals</vt:lpstr>
      <vt:lpstr>Organization of Your Money, Your Goals</vt:lpstr>
      <vt:lpstr>Organization of Your Money, Your Goals</vt:lpstr>
      <vt:lpstr>Organization of Your Money, Your Goals</vt:lpstr>
      <vt:lpstr>Focus on Native Communities companion guide contents</vt:lpstr>
      <vt:lpstr>Focus on Native Communities companion guide contents, continued</vt:lpstr>
      <vt:lpstr>Using Your Money, Your Goals and Focus on Native Communities—One-on-one</vt:lpstr>
      <vt:lpstr>Using Your Money, Your Goals and Focus on Native Communities—Group settings</vt:lpstr>
      <vt:lpstr>Integrating Your Money, Your Goals</vt:lpstr>
      <vt:lpstr>Your Money, Your Goals</vt:lpstr>
      <vt:lpstr>Module 1: Setting goals and planning for large purchases</vt:lpstr>
      <vt:lpstr>Module 1: Setting goals and planning for large purchases</vt:lpstr>
      <vt:lpstr>Native Communities Tool: Using values to set goals </vt:lpstr>
      <vt:lpstr>Native Communities Tool: Using values to set goals </vt:lpstr>
      <vt:lpstr>Using values to set goals</vt:lpstr>
      <vt:lpstr> Native Communities Tool: Using values to set goals </vt:lpstr>
      <vt:lpstr>Native Communities Tool: Using values to set goals </vt:lpstr>
      <vt:lpstr>Module 2: Saving for emergencies, bills, and goals</vt:lpstr>
      <vt:lpstr>Module 2: Saving for emergencies, bills, and goals</vt:lpstr>
      <vt:lpstr>Native Communities Tool: Savings and asset limits in Native Communities </vt:lpstr>
      <vt:lpstr>Native Communities Tool: Savings and asset limits in Native Communities </vt:lpstr>
      <vt:lpstr>Module 3: Tracking and managing income and benefits</vt:lpstr>
      <vt:lpstr>Module 3: Tracking and managing income and benefits</vt:lpstr>
      <vt:lpstr>Native Communities Tool: Making the most of the IIM</vt:lpstr>
      <vt:lpstr>Native Communities Tool: Making the most of the IIM</vt:lpstr>
      <vt:lpstr>Paying bills and other expenses</vt:lpstr>
      <vt:lpstr>Module 4: Paying bills and other expenses</vt:lpstr>
      <vt:lpstr>Module 5: Getting through the month</vt:lpstr>
      <vt:lpstr>Module 5: Getting through the month</vt:lpstr>
      <vt:lpstr>Cash flow budget</vt:lpstr>
      <vt:lpstr>Cash flow budget</vt:lpstr>
      <vt:lpstr>Annual planning tool</vt:lpstr>
      <vt:lpstr>Annual planning tool</vt:lpstr>
      <vt:lpstr>Annual planning tool</vt:lpstr>
      <vt:lpstr>Module 6: Dealing with debt?</vt:lpstr>
      <vt:lpstr>What is debt?</vt:lpstr>
      <vt:lpstr>Module 6: Dealing with debt</vt:lpstr>
      <vt:lpstr>Module 7: Understanding credit reports and scores</vt:lpstr>
      <vt:lpstr>Module 7: Understanding credit reports and scores</vt:lpstr>
      <vt:lpstr>Getting free, annual credit reports</vt:lpstr>
      <vt:lpstr>Getting your report online</vt:lpstr>
      <vt:lpstr>Getting your report by mail   Download and complete the Annual Credit Report Form and mail it to:   Annual Credit Report Request Service P.O. Box 105281 Atlanta, GA 30348-5281 https://www.annualcreditreport.com/manualRequestForm.action  </vt:lpstr>
      <vt:lpstr>Module 7: Understanding credit reports and scores</vt:lpstr>
      <vt:lpstr>Module 8: Money services, cards, accounts, and loans: Finding what works for you </vt:lpstr>
      <vt:lpstr>Module 8: Money services, cards, accounts, and loans: Finding what works for you </vt:lpstr>
      <vt:lpstr>Module 8: Money services, cards, accounts, and loans: Finding what works for you </vt:lpstr>
      <vt:lpstr>Module 9: Protecting your money</vt:lpstr>
      <vt:lpstr>Module 9: Protecting your money</vt:lpstr>
      <vt:lpstr>Your Money, Your Goals</vt:lpstr>
      <vt:lpstr>What is elder financial exploitation?</vt:lpstr>
      <vt:lpstr>Financial empowerment and elders</vt:lpstr>
      <vt:lpstr>Financial empowerment and elders</vt:lpstr>
      <vt:lpstr>Identifying elder financial exploitation</vt:lpstr>
      <vt:lpstr>Getting help for elder financial exploitation</vt:lpstr>
      <vt:lpstr>Preventing elder financial exploitation</vt:lpstr>
      <vt:lpstr>Closing</vt:lpstr>
      <vt:lpstr>Closing</vt:lpstr>
      <vt:lpstr>Closing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Native Communities Abridged Presentation</dc:title>
  <dc:creator>CFPB</dc:creator>
  <cp:lastModifiedBy>Avery, Patricia (CFPB)</cp:lastModifiedBy>
  <cp:revision>931</cp:revision>
  <cp:lastPrinted>2017-05-15T15:04:13Z</cp:lastPrinted>
  <dcterms:created xsi:type="dcterms:W3CDTF">2012-11-19T20:41:22Z</dcterms:created>
  <dcterms:modified xsi:type="dcterms:W3CDTF">2017-06-09T18:52:29Z</dcterms:modified>
</cp:coreProperties>
</file>