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Lst>
  <p:notesMasterIdLst>
    <p:notesMasterId r:id="rId44"/>
  </p:notesMasterIdLst>
  <p:sldIdLst>
    <p:sldId id="257" r:id="rId3"/>
    <p:sldId id="442" r:id="rId4"/>
    <p:sldId id="460" r:id="rId5"/>
    <p:sldId id="790" r:id="rId6"/>
    <p:sldId id="393" r:id="rId7"/>
    <p:sldId id="320" r:id="rId8"/>
    <p:sldId id="322" r:id="rId9"/>
    <p:sldId id="313" r:id="rId10"/>
    <p:sldId id="319" r:id="rId11"/>
    <p:sldId id="329" r:id="rId12"/>
    <p:sldId id="795" r:id="rId13"/>
    <p:sldId id="794" r:id="rId14"/>
    <p:sldId id="796" r:id="rId15"/>
    <p:sldId id="793" r:id="rId16"/>
    <p:sldId id="461" r:id="rId17"/>
    <p:sldId id="780" r:id="rId18"/>
    <p:sldId id="321" r:id="rId19"/>
    <p:sldId id="799" r:id="rId20"/>
    <p:sldId id="418" r:id="rId21"/>
    <p:sldId id="327" r:id="rId22"/>
    <p:sldId id="342" r:id="rId23"/>
    <p:sldId id="429" r:id="rId24"/>
    <p:sldId id="430" r:id="rId25"/>
    <p:sldId id="431" r:id="rId26"/>
    <p:sldId id="432" r:id="rId27"/>
    <p:sldId id="433" r:id="rId28"/>
    <p:sldId id="797" r:id="rId29"/>
    <p:sldId id="760" r:id="rId30"/>
    <p:sldId id="328" r:id="rId31"/>
    <p:sldId id="784" r:id="rId32"/>
    <p:sldId id="330" r:id="rId33"/>
    <p:sldId id="785" r:id="rId34"/>
    <p:sldId id="761" r:id="rId35"/>
    <p:sldId id="788" r:id="rId36"/>
    <p:sldId id="744" r:id="rId37"/>
    <p:sldId id="792" r:id="rId38"/>
    <p:sldId id="791" r:id="rId39"/>
    <p:sldId id="782" r:id="rId40"/>
    <p:sldId id="798" r:id="rId41"/>
    <p:sldId id="578" r:id="rId42"/>
    <p:sldId id="77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p:restoredTop sz="82936"/>
  </p:normalViewPr>
  <p:slideViewPr>
    <p:cSldViewPr snapToGrid="0" snapToObjects="1">
      <p:cViewPr varScale="1">
        <p:scale>
          <a:sx n="95" d="100"/>
          <a:sy n="95" d="100"/>
        </p:scale>
        <p:origin x="1158" y="9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198B1A-D4FC-7040-B187-1552D9F8F9AA}" type="doc">
      <dgm:prSet loTypeId="urn:microsoft.com/office/officeart/2005/8/layout/list1" loCatId="" qsTypeId="urn:microsoft.com/office/officeart/2005/8/quickstyle/simple5" qsCatId="simple" csTypeId="urn:microsoft.com/office/officeart/2005/8/colors/accent1_2" csCatId="accent1" phldr="1"/>
      <dgm:spPr/>
      <dgm:t>
        <a:bodyPr/>
        <a:lstStyle/>
        <a:p>
          <a:endParaRPr lang="en-US"/>
        </a:p>
      </dgm:t>
    </dgm:pt>
    <dgm:pt modelId="{D77B6BCA-958E-A04F-AB1F-1721C37B619A}">
      <dgm:prSet phldrT="[Text]" custT="1">
        <dgm:style>
          <a:lnRef idx="3">
            <a:schemeClr val="lt1"/>
          </a:lnRef>
          <a:fillRef idx="1">
            <a:schemeClr val="accent4"/>
          </a:fillRef>
          <a:effectRef idx="1">
            <a:schemeClr val="accent4"/>
          </a:effectRef>
          <a:fontRef idx="minor">
            <a:schemeClr val="lt1"/>
          </a:fontRef>
        </dgm:style>
      </dgm:prSet>
      <dgm:spPr/>
      <dgm:t>
        <a:bodyPr/>
        <a:lstStyle/>
        <a:p>
          <a:pPr algn="ctr">
            <a:lnSpc>
              <a:spcPct val="100000"/>
            </a:lnSpc>
            <a:spcAft>
              <a:spcPts val="600"/>
            </a:spcAft>
          </a:pPr>
          <a:r>
            <a:rPr lang="en-US" sz="2800" b="1" baseline="0" dirty="0">
              <a:effectLst>
                <a:outerShdw blurRad="38100" dist="38100" dir="2700000" algn="tl">
                  <a:srgbClr val="000000">
                    <a:alpha val="43137"/>
                  </a:srgbClr>
                </a:outerShdw>
              </a:effectLst>
            </a:rPr>
            <a:t>Stage 1: CBPR Conceptual Model</a:t>
          </a:r>
        </a:p>
        <a:p>
          <a:pPr algn="ctr">
            <a:lnSpc>
              <a:spcPct val="100000"/>
            </a:lnSpc>
            <a:spcAft>
              <a:spcPts val="600"/>
            </a:spcAft>
          </a:pPr>
          <a:r>
            <a:rPr lang="en-US" sz="2400" b="1" baseline="0" dirty="0">
              <a:effectLst>
                <a:outerShdw blurRad="38100" dist="38100" dir="2700000" algn="tl">
                  <a:srgbClr val="000000">
                    <a:alpha val="43137"/>
                  </a:srgbClr>
                </a:outerShdw>
              </a:effectLst>
            </a:rPr>
            <a:t>2006-2009 NIMHD Funding </a:t>
          </a:r>
        </a:p>
        <a:p>
          <a:pPr algn="ctr">
            <a:lnSpc>
              <a:spcPct val="90000"/>
            </a:lnSpc>
            <a:spcAft>
              <a:spcPct val="35000"/>
            </a:spcAft>
          </a:pPr>
          <a:r>
            <a:rPr lang="en-US" sz="2000" b="1" baseline="0" dirty="0">
              <a:effectLst>
                <a:outerShdw blurRad="38100" dist="38100" dir="2700000" algn="tl">
                  <a:srgbClr val="000000">
                    <a:alpha val="43137"/>
                  </a:srgbClr>
                </a:outerShdw>
              </a:effectLst>
            </a:rPr>
            <a:t>(Led by Nina Wallerstein, Bonnie Duran UNM)</a:t>
          </a:r>
          <a:endParaRPr lang="en-US" sz="2000" b="1" dirty="0">
            <a:effectLst>
              <a:outerShdw blurRad="38100" dist="38100" dir="2700000" algn="tl">
                <a:srgbClr val="000000">
                  <a:alpha val="43137"/>
                </a:srgbClr>
              </a:outerShdw>
            </a:effectLst>
          </a:endParaRPr>
        </a:p>
      </dgm:t>
    </dgm:pt>
    <dgm:pt modelId="{BE391048-E0C3-E54A-983B-A7D7F684F23B}" type="parTrans" cxnId="{B114FCC7-9D0D-F44E-9DEA-76BBEB11FCF2}">
      <dgm:prSet/>
      <dgm:spPr/>
      <dgm:t>
        <a:bodyPr/>
        <a:lstStyle/>
        <a:p>
          <a:endParaRPr lang="en-US"/>
        </a:p>
      </dgm:t>
    </dgm:pt>
    <dgm:pt modelId="{9FAB6042-E9D8-BA4F-9097-DD53983000BC}" type="sibTrans" cxnId="{B114FCC7-9D0D-F44E-9DEA-76BBEB11FCF2}">
      <dgm:prSet/>
      <dgm:spPr/>
      <dgm:t>
        <a:bodyPr/>
        <a:lstStyle/>
        <a:p>
          <a:endParaRPr lang="en-US"/>
        </a:p>
      </dgm:t>
    </dgm:pt>
    <dgm:pt modelId="{82617F62-3378-BF4C-A850-E8132FB66681}">
      <dgm:prSet phldrT="[Text]" custT="1">
        <dgm:style>
          <a:lnRef idx="3">
            <a:schemeClr val="lt1"/>
          </a:lnRef>
          <a:fillRef idx="1">
            <a:schemeClr val="accent4"/>
          </a:fillRef>
          <a:effectRef idx="1">
            <a:schemeClr val="accent4"/>
          </a:effectRef>
          <a:fontRef idx="minor">
            <a:schemeClr val="lt1"/>
          </a:fontRef>
        </dgm:style>
      </dgm:prSet>
      <dgm:spPr/>
      <dgm:t>
        <a:bodyPr/>
        <a:lstStyle/>
        <a:p>
          <a:pPr algn="ctr">
            <a:spcAft>
              <a:spcPts val="576"/>
            </a:spcAft>
          </a:pPr>
          <a:r>
            <a:rPr lang="en-US" sz="2800" b="1" dirty="0">
              <a:effectLst>
                <a:outerShdw blurRad="38100" dist="38100" dir="2700000" algn="tl">
                  <a:srgbClr val="000000">
                    <a:alpha val="43137"/>
                  </a:srgbClr>
                </a:outerShdw>
              </a:effectLst>
            </a:rPr>
            <a:t>Stage 2: Surveys / Case Studies</a:t>
          </a:r>
        </a:p>
        <a:p>
          <a:pPr algn="ctr">
            <a:spcAft>
              <a:spcPts val="576"/>
            </a:spcAft>
          </a:pPr>
          <a:r>
            <a:rPr lang="en-US" sz="1900" dirty="0">
              <a:effectLst>
                <a:outerShdw blurRad="38100" dist="38100" dir="2700000" algn="tl">
                  <a:srgbClr val="000000">
                    <a:alpha val="43137"/>
                  </a:srgbClr>
                </a:outerShdw>
              </a:effectLst>
            </a:rPr>
            <a:t> </a:t>
          </a:r>
          <a:r>
            <a:rPr lang="en-US" sz="2300" b="1" dirty="0">
              <a:effectLst>
                <a:outerShdw blurRad="38100" dist="38100" dir="2700000" algn="tl">
                  <a:srgbClr val="000000">
                    <a:alpha val="43137"/>
                  </a:srgbClr>
                </a:outerShdw>
              </a:effectLst>
            </a:rPr>
            <a:t>2009-2013</a:t>
          </a:r>
          <a:r>
            <a:rPr lang="en-US" sz="2300" b="1" baseline="0" dirty="0">
              <a:effectLst>
                <a:outerShdw blurRad="38100" dist="38100" dir="2700000" algn="tl">
                  <a:srgbClr val="000000">
                    <a:alpha val="43137"/>
                  </a:srgbClr>
                </a:outerShdw>
              </a:effectLst>
            </a:rPr>
            <a:t> Research for Improved Health</a:t>
          </a:r>
        </a:p>
        <a:p>
          <a:pPr algn="ctr">
            <a:spcAft>
              <a:spcPct val="35000"/>
            </a:spcAft>
          </a:pPr>
          <a:r>
            <a:rPr lang="en-US" sz="1900" b="1" baseline="0" dirty="0">
              <a:effectLst>
                <a:outerShdw blurRad="38100" dist="38100" dir="2700000" algn="tl">
                  <a:srgbClr val="000000">
                    <a:alpha val="43137"/>
                  </a:srgbClr>
                </a:outerShdw>
              </a:effectLst>
            </a:rPr>
            <a:t>(co-led by NCAI, Bonnie Duran, Nina Wallerstein)</a:t>
          </a:r>
          <a:endParaRPr lang="en-US" sz="1900" dirty="0">
            <a:effectLst>
              <a:outerShdw blurRad="38100" dist="38100" dir="2700000" algn="tl">
                <a:srgbClr val="000000">
                  <a:alpha val="43137"/>
                </a:srgbClr>
              </a:outerShdw>
            </a:effectLst>
          </a:endParaRPr>
        </a:p>
      </dgm:t>
    </dgm:pt>
    <dgm:pt modelId="{6A08ED8C-E1DB-6F40-A4F3-0CE1C5532EB0}" type="parTrans" cxnId="{5F9E8FF5-1C9A-7A46-A8A7-E72D754ABBB5}">
      <dgm:prSet/>
      <dgm:spPr/>
      <dgm:t>
        <a:bodyPr/>
        <a:lstStyle/>
        <a:p>
          <a:endParaRPr lang="en-US"/>
        </a:p>
      </dgm:t>
    </dgm:pt>
    <dgm:pt modelId="{16CFE5B2-3BB3-384B-AE82-F7B5AECB525D}" type="sibTrans" cxnId="{5F9E8FF5-1C9A-7A46-A8A7-E72D754ABBB5}">
      <dgm:prSet/>
      <dgm:spPr/>
      <dgm:t>
        <a:bodyPr/>
        <a:lstStyle/>
        <a:p>
          <a:endParaRPr lang="en-US"/>
        </a:p>
      </dgm:t>
    </dgm:pt>
    <dgm:pt modelId="{DCC93E5C-AB72-D14E-98EB-692B2C6CB902}">
      <dgm:prSet phldrT="[Text]" custT="1">
        <dgm:style>
          <a:lnRef idx="3">
            <a:schemeClr val="lt1"/>
          </a:lnRef>
          <a:fillRef idx="1">
            <a:schemeClr val="accent4"/>
          </a:fillRef>
          <a:effectRef idx="1">
            <a:schemeClr val="accent4"/>
          </a:effectRef>
          <a:fontRef idx="minor">
            <a:schemeClr val="lt1"/>
          </a:fontRef>
        </dgm:style>
      </dgm:prSet>
      <dgm:spPr/>
      <dgm:t>
        <a:bodyPr/>
        <a:lstStyle/>
        <a:p>
          <a:pPr algn="ctr">
            <a:spcAft>
              <a:spcPts val="576"/>
            </a:spcAft>
          </a:pPr>
          <a:r>
            <a:rPr lang="en-US" sz="2800" b="1" dirty="0">
              <a:effectLst>
                <a:outerShdw blurRad="38100" dist="38100" dir="2700000" algn="tl">
                  <a:srgbClr val="000000">
                    <a:alpha val="43137"/>
                  </a:srgbClr>
                </a:outerShdw>
              </a:effectLst>
            </a:rPr>
            <a:t>Stage 3: New Measures</a:t>
          </a:r>
          <a:r>
            <a:rPr lang="en-US" sz="2800" b="1" baseline="0" dirty="0">
              <a:effectLst>
                <a:outerShdw blurRad="38100" dist="38100" dir="2700000" algn="tl">
                  <a:srgbClr val="000000">
                    <a:alpha val="43137"/>
                  </a:srgbClr>
                </a:outerShdw>
              </a:effectLst>
            </a:rPr>
            <a:t> &amp; Tools</a:t>
          </a:r>
        </a:p>
        <a:p>
          <a:pPr algn="ctr">
            <a:spcAft>
              <a:spcPts val="576"/>
            </a:spcAft>
          </a:pPr>
          <a:r>
            <a:rPr lang="en-US" sz="2400" b="1" baseline="0" dirty="0">
              <a:effectLst>
                <a:outerShdw blurRad="38100" dist="38100" dir="2700000" algn="tl">
                  <a:srgbClr val="000000">
                    <a:alpha val="43137"/>
                  </a:srgbClr>
                </a:outerShdw>
              </a:effectLst>
            </a:rPr>
            <a:t>2015-2020 Engage for Equity (E2)</a:t>
          </a:r>
        </a:p>
        <a:p>
          <a:pPr algn="ctr">
            <a:spcAft>
              <a:spcPct val="35000"/>
            </a:spcAft>
          </a:pPr>
          <a:r>
            <a:rPr lang="en-US" sz="2000" b="1" baseline="0" dirty="0">
              <a:effectLst>
                <a:outerShdw blurRad="38100" dist="38100" dir="2700000" algn="tl">
                  <a:srgbClr val="000000">
                    <a:alpha val="43137"/>
                  </a:srgbClr>
                </a:outerShdw>
              </a:effectLst>
            </a:rPr>
            <a:t>(Led by Nina Wallerstein John Oetzel Bonnie Duran)</a:t>
          </a:r>
          <a:endParaRPr lang="en-US" sz="2000" b="1" dirty="0">
            <a:effectLst>
              <a:outerShdw blurRad="38100" dist="38100" dir="2700000" algn="tl">
                <a:srgbClr val="000000">
                  <a:alpha val="43137"/>
                </a:srgbClr>
              </a:outerShdw>
            </a:effectLst>
          </a:endParaRPr>
        </a:p>
      </dgm:t>
    </dgm:pt>
    <dgm:pt modelId="{760D1D3C-AA2D-1342-8347-B2AEFEF76F97}" type="parTrans" cxnId="{B106DB91-3472-A44B-A650-A4B120D1106C}">
      <dgm:prSet/>
      <dgm:spPr/>
      <dgm:t>
        <a:bodyPr/>
        <a:lstStyle/>
        <a:p>
          <a:endParaRPr lang="en-US"/>
        </a:p>
      </dgm:t>
    </dgm:pt>
    <dgm:pt modelId="{491F5734-3D1D-BB40-9A1B-1CCE304BB7BD}" type="sibTrans" cxnId="{B106DB91-3472-A44B-A650-A4B120D1106C}">
      <dgm:prSet/>
      <dgm:spPr/>
      <dgm:t>
        <a:bodyPr/>
        <a:lstStyle/>
        <a:p>
          <a:endParaRPr lang="en-US"/>
        </a:p>
      </dgm:t>
    </dgm:pt>
    <dgm:pt modelId="{C6F0B0EA-8375-554A-A467-962B7C8C296F}" type="pres">
      <dgm:prSet presAssocID="{F7198B1A-D4FC-7040-B187-1552D9F8F9AA}" presName="linear" presStyleCnt="0">
        <dgm:presLayoutVars>
          <dgm:dir/>
          <dgm:animLvl val="lvl"/>
          <dgm:resizeHandles val="exact"/>
        </dgm:presLayoutVars>
      </dgm:prSet>
      <dgm:spPr/>
      <dgm:t>
        <a:bodyPr/>
        <a:lstStyle/>
        <a:p>
          <a:endParaRPr lang="en-US"/>
        </a:p>
      </dgm:t>
    </dgm:pt>
    <dgm:pt modelId="{CA3E039E-F491-3D48-A317-B6B0005DEC3A}" type="pres">
      <dgm:prSet presAssocID="{D77B6BCA-958E-A04F-AB1F-1721C37B619A}" presName="parentLin" presStyleCnt="0"/>
      <dgm:spPr/>
    </dgm:pt>
    <dgm:pt modelId="{FB77AB92-55BE-C241-BC7B-6EF34E2B9995}" type="pres">
      <dgm:prSet presAssocID="{D77B6BCA-958E-A04F-AB1F-1721C37B619A}" presName="parentLeftMargin" presStyleLbl="node1" presStyleIdx="0" presStyleCnt="3"/>
      <dgm:spPr/>
      <dgm:t>
        <a:bodyPr/>
        <a:lstStyle/>
        <a:p>
          <a:endParaRPr lang="en-US"/>
        </a:p>
      </dgm:t>
    </dgm:pt>
    <dgm:pt modelId="{247D6A4E-1281-B342-ABD9-9305274BEBC1}" type="pres">
      <dgm:prSet presAssocID="{D77B6BCA-958E-A04F-AB1F-1721C37B619A}" presName="parentText" presStyleLbl="node1" presStyleIdx="0" presStyleCnt="3" custScaleX="142857" custScaleY="247516" custLinFactNeighborX="-33178" custLinFactNeighborY="-7990">
        <dgm:presLayoutVars>
          <dgm:chMax val="0"/>
          <dgm:bulletEnabled val="1"/>
        </dgm:presLayoutVars>
      </dgm:prSet>
      <dgm:spPr/>
      <dgm:t>
        <a:bodyPr/>
        <a:lstStyle/>
        <a:p>
          <a:endParaRPr lang="en-US"/>
        </a:p>
      </dgm:t>
    </dgm:pt>
    <dgm:pt modelId="{8CD3E561-9572-BD48-8675-3031FD1E09F2}" type="pres">
      <dgm:prSet presAssocID="{D77B6BCA-958E-A04F-AB1F-1721C37B619A}" presName="negativeSpace" presStyleCnt="0"/>
      <dgm:spPr/>
    </dgm:pt>
    <dgm:pt modelId="{5B30DC7D-A830-4C44-AF13-98AFC16FDFAC}" type="pres">
      <dgm:prSet presAssocID="{D77B6BCA-958E-A04F-AB1F-1721C37B619A}" presName="childText" presStyleLbl="conFgAcc1" presStyleIdx="0" presStyleCnt="3" custLinFactY="-11966" custLinFactNeighborY="-100000">
        <dgm:presLayoutVars>
          <dgm:bulletEnabled val="1"/>
        </dgm:presLayoutVars>
      </dgm:prSet>
      <dgm:spPr/>
    </dgm:pt>
    <dgm:pt modelId="{48D6C2EF-DE7E-724B-8F12-08667B1EE719}" type="pres">
      <dgm:prSet presAssocID="{9FAB6042-E9D8-BA4F-9097-DD53983000BC}" presName="spaceBetweenRectangles" presStyleCnt="0"/>
      <dgm:spPr/>
    </dgm:pt>
    <dgm:pt modelId="{573049FD-40C6-4E42-BC3E-962369EBAE81}" type="pres">
      <dgm:prSet presAssocID="{82617F62-3378-BF4C-A850-E8132FB66681}" presName="parentLin" presStyleCnt="0"/>
      <dgm:spPr/>
    </dgm:pt>
    <dgm:pt modelId="{375DBE79-EC86-C849-A6C4-47BF40D9AE24}" type="pres">
      <dgm:prSet presAssocID="{82617F62-3378-BF4C-A850-E8132FB66681}" presName="parentLeftMargin" presStyleLbl="node1" presStyleIdx="0" presStyleCnt="3"/>
      <dgm:spPr/>
      <dgm:t>
        <a:bodyPr/>
        <a:lstStyle/>
        <a:p>
          <a:endParaRPr lang="en-US"/>
        </a:p>
      </dgm:t>
    </dgm:pt>
    <dgm:pt modelId="{BE3B3380-91C0-2943-8DD7-8065EF5B709C}" type="pres">
      <dgm:prSet presAssocID="{82617F62-3378-BF4C-A850-E8132FB66681}" presName="parentText" presStyleLbl="node1" presStyleIdx="1" presStyleCnt="3" custScaleX="169116" custScaleY="292489" custLinFactNeighborX="-65572" custLinFactNeighborY="12004">
        <dgm:presLayoutVars>
          <dgm:chMax val="0"/>
          <dgm:bulletEnabled val="1"/>
        </dgm:presLayoutVars>
      </dgm:prSet>
      <dgm:spPr/>
      <dgm:t>
        <a:bodyPr/>
        <a:lstStyle/>
        <a:p>
          <a:endParaRPr lang="en-US"/>
        </a:p>
      </dgm:t>
    </dgm:pt>
    <dgm:pt modelId="{D1A603BF-CE29-3E41-97EF-9FC7F6AE1E69}" type="pres">
      <dgm:prSet presAssocID="{82617F62-3378-BF4C-A850-E8132FB66681}" presName="negativeSpace" presStyleCnt="0"/>
      <dgm:spPr/>
    </dgm:pt>
    <dgm:pt modelId="{7C8B39BC-F112-714C-85C3-28CB87986D11}" type="pres">
      <dgm:prSet presAssocID="{82617F62-3378-BF4C-A850-E8132FB66681}" presName="childText" presStyleLbl="conFgAcc1" presStyleIdx="1" presStyleCnt="3" custLinFactNeighborY="65620">
        <dgm:presLayoutVars>
          <dgm:bulletEnabled val="1"/>
        </dgm:presLayoutVars>
      </dgm:prSet>
      <dgm:spPr/>
    </dgm:pt>
    <dgm:pt modelId="{9F64AB77-6A5F-2B49-A835-96BF82F567AF}" type="pres">
      <dgm:prSet presAssocID="{16CFE5B2-3BB3-384B-AE82-F7B5AECB525D}" presName="spaceBetweenRectangles" presStyleCnt="0"/>
      <dgm:spPr/>
    </dgm:pt>
    <dgm:pt modelId="{A7801043-E306-924C-A192-CEFDDF3F67A5}" type="pres">
      <dgm:prSet presAssocID="{DCC93E5C-AB72-D14E-98EB-692B2C6CB902}" presName="parentLin" presStyleCnt="0"/>
      <dgm:spPr/>
    </dgm:pt>
    <dgm:pt modelId="{2A525B12-B092-6B43-9D6A-3C6BC364147C}" type="pres">
      <dgm:prSet presAssocID="{DCC93E5C-AB72-D14E-98EB-692B2C6CB902}" presName="parentLeftMargin" presStyleLbl="node1" presStyleIdx="1" presStyleCnt="3"/>
      <dgm:spPr/>
      <dgm:t>
        <a:bodyPr/>
        <a:lstStyle/>
        <a:p>
          <a:endParaRPr lang="en-US"/>
        </a:p>
      </dgm:t>
    </dgm:pt>
    <dgm:pt modelId="{0651439E-C221-E545-85E1-9ABC3567847E}" type="pres">
      <dgm:prSet presAssocID="{DCC93E5C-AB72-D14E-98EB-692B2C6CB902}" presName="parentText" presStyleLbl="node1" presStyleIdx="2" presStyleCnt="3" custScaleX="161864" custScaleY="308940" custLinFactNeighborX="-19093" custLinFactNeighborY="43356">
        <dgm:presLayoutVars>
          <dgm:chMax val="0"/>
          <dgm:bulletEnabled val="1"/>
        </dgm:presLayoutVars>
      </dgm:prSet>
      <dgm:spPr/>
      <dgm:t>
        <a:bodyPr/>
        <a:lstStyle/>
        <a:p>
          <a:endParaRPr lang="en-US"/>
        </a:p>
      </dgm:t>
    </dgm:pt>
    <dgm:pt modelId="{A7CC5039-DCF0-CC48-AE32-4F90171A328E}" type="pres">
      <dgm:prSet presAssocID="{DCC93E5C-AB72-D14E-98EB-692B2C6CB902}" presName="negativeSpace" presStyleCnt="0"/>
      <dgm:spPr/>
    </dgm:pt>
    <dgm:pt modelId="{9E1519DB-F871-F644-A8EF-331A5198C7C6}" type="pres">
      <dgm:prSet presAssocID="{DCC93E5C-AB72-D14E-98EB-692B2C6CB902}" presName="childText" presStyleLbl="conFgAcc1" presStyleIdx="2" presStyleCnt="3" custLinFactNeighborY="74662">
        <dgm:presLayoutVars>
          <dgm:bulletEnabled val="1"/>
        </dgm:presLayoutVars>
      </dgm:prSet>
      <dgm:spPr/>
    </dgm:pt>
  </dgm:ptLst>
  <dgm:cxnLst>
    <dgm:cxn modelId="{10E117DC-5D7D-DA49-8CE9-1E8C1C864049}" type="presOf" srcId="{82617F62-3378-BF4C-A850-E8132FB66681}" destId="{BE3B3380-91C0-2943-8DD7-8065EF5B709C}" srcOrd="1" destOrd="0" presId="urn:microsoft.com/office/officeart/2005/8/layout/list1"/>
    <dgm:cxn modelId="{54D45FBC-2CC0-8A43-B6F5-D363DF6A0CD6}" type="presOf" srcId="{82617F62-3378-BF4C-A850-E8132FB66681}" destId="{375DBE79-EC86-C849-A6C4-47BF40D9AE24}" srcOrd="0" destOrd="0" presId="urn:microsoft.com/office/officeart/2005/8/layout/list1"/>
    <dgm:cxn modelId="{5F9E8FF5-1C9A-7A46-A8A7-E72D754ABBB5}" srcId="{F7198B1A-D4FC-7040-B187-1552D9F8F9AA}" destId="{82617F62-3378-BF4C-A850-E8132FB66681}" srcOrd="1" destOrd="0" parTransId="{6A08ED8C-E1DB-6F40-A4F3-0CE1C5532EB0}" sibTransId="{16CFE5B2-3BB3-384B-AE82-F7B5AECB525D}"/>
    <dgm:cxn modelId="{E95238EA-33FC-CE42-8933-F6A24B09CF23}" type="presOf" srcId="{DCC93E5C-AB72-D14E-98EB-692B2C6CB902}" destId="{0651439E-C221-E545-85E1-9ABC3567847E}" srcOrd="1" destOrd="0" presId="urn:microsoft.com/office/officeart/2005/8/layout/list1"/>
    <dgm:cxn modelId="{47109D0A-EA10-1F44-8EEE-307EEC561D34}" type="presOf" srcId="{F7198B1A-D4FC-7040-B187-1552D9F8F9AA}" destId="{C6F0B0EA-8375-554A-A467-962B7C8C296F}" srcOrd="0" destOrd="0" presId="urn:microsoft.com/office/officeart/2005/8/layout/list1"/>
    <dgm:cxn modelId="{5027B159-266E-0E45-B15A-AEAEBE11BAE9}" type="presOf" srcId="{D77B6BCA-958E-A04F-AB1F-1721C37B619A}" destId="{247D6A4E-1281-B342-ABD9-9305274BEBC1}" srcOrd="1" destOrd="0" presId="urn:microsoft.com/office/officeart/2005/8/layout/list1"/>
    <dgm:cxn modelId="{61D91D51-2467-A24D-B5A6-9BBF99638CFE}" type="presOf" srcId="{D77B6BCA-958E-A04F-AB1F-1721C37B619A}" destId="{FB77AB92-55BE-C241-BC7B-6EF34E2B9995}" srcOrd="0" destOrd="0" presId="urn:microsoft.com/office/officeart/2005/8/layout/list1"/>
    <dgm:cxn modelId="{B106DB91-3472-A44B-A650-A4B120D1106C}" srcId="{F7198B1A-D4FC-7040-B187-1552D9F8F9AA}" destId="{DCC93E5C-AB72-D14E-98EB-692B2C6CB902}" srcOrd="2" destOrd="0" parTransId="{760D1D3C-AA2D-1342-8347-B2AEFEF76F97}" sibTransId="{491F5734-3D1D-BB40-9A1B-1CCE304BB7BD}"/>
    <dgm:cxn modelId="{B114FCC7-9D0D-F44E-9DEA-76BBEB11FCF2}" srcId="{F7198B1A-D4FC-7040-B187-1552D9F8F9AA}" destId="{D77B6BCA-958E-A04F-AB1F-1721C37B619A}" srcOrd="0" destOrd="0" parTransId="{BE391048-E0C3-E54A-983B-A7D7F684F23B}" sibTransId="{9FAB6042-E9D8-BA4F-9097-DD53983000BC}"/>
    <dgm:cxn modelId="{B2006828-0345-BA49-B726-82FC3F113C19}" type="presOf" srcId="{DCC93E5C-AB72-D14E-98EB-692B2C6CB902}" destId="{2A525B12-B092-6B43-9D6A-3C6BC364147C}" srcOrd="0" destOrd="0" presId="urn:microsoft.com/office/officeart/2005/8/layout/list1"/>
    <dgm:cxn modelId="{8411D6F4-2404-E345-82B8-4A24872BE450}" type="presParOf" srcId="{C6F0B0EA-8375-554A-A467-962B7C8C296F}" destId="{CA3E039E-F491-3D48-A317-B6B0005DEC3A}" srcOrd="0" destOrd="0" presId="urn:microsoft.com/office/officeart/2005/8/layout/list1"/>
    <dgm:cxn modelId="{C50B5773-EC5B-2C41-B50F-251EF49AB478}" type="presParOf" srcId="{CA3E039E-F491-3D48-A317-B6B0005DEC3A}" destId="{FB77AB92-55BE-C241-BC7B-6EF34E2B9995}" srcOrd="0" destOrd="0" presId="urn:microsoft.com/office/officeart/2005/8/layout/list1"/>
    <dgm:cxn modelId="{95E7E475-F0EA-194E-937A-F2E62A4350D2}" type="presParOf" srcId="{CA3E039E-F491-3D48-A317-B6B0005DEC3A}" destId="{247D6A4E-1281-B342-ABD9-9305274BEBC1}" srcOrd="1" destOrd="0" presId="urn:microsoft.com/office/officeart/2005/8/layout/list1"/>
    <dgm:cxn modelId="{16C83F39-B346-4A44-924F-4AF9E8FB2D92}" type="presParOf" srcId="{C6F0B0EA-8375-554A-A467-962B7C8C296F}" destId="{8CD3E561-9572-BD48-8675-3031FD1E09F2}" srcOrd="1" destOrd="0" presId="urn:microsoft.com/office/officeart/2005/8/layout/list1"/>
    <dgm:cxn modelId="{C1E6225E-5601-F34C-B6E9-B4A070E10A3D}" type="presParOf" srcId="{C6F0B0EA-8375-554A-A467-962B7C8C296F}" destId="{5B30DC7D-A830-4C44-AF13-98AFC16FDFAC}" srcOrd="2" destOrd="0" presId="urn:microsoft.com/office/officeart/2005/8/layout/list1"/>
    <dgm:cxn modelId="{0E9216EA-D05A-0F4A-9FC7-C40D25DAE7BA}" type="presParOf" srcId="{C6F0B0EA-8375-554A-A467-962B7C8C296F}" destId="{48D6C2EF-DE7E-724B-8F12-08667B1EE719}" srcOrd="3" destOrd="0" presId="urn:microsoft.com/office/officeart/2005/8/layout/list1"/>
    <dgm:cxn modelId="{FFF3DAC0-E962-814B-9CA8-8FBB25E8036B}" type="presParOf" srcId="{C6F0B0EA-8375-554A-A467-962B7C8C296F}" destId="{573049FD-40C6-4E42-BC3E-962369EBAE81}" srcOrd="4" destOrd="0" presId="urn:microsoft.com/office/officeart/2005/8/layout/list1"/>
    <dgm:cxn modelId="{603F8B76-328B-7E4C-93FD-78E6473EED93}" type="presParOf" srcId="{573049FD-40C6-4E42-BC3E-962369EBAE81}" destId="{375DBE79-EC86-C849-A6C4-47BF40D9AE24}" srcOrd="0" destOrd="0" presId="urn:microsoft.com/office/officeart/2005/8/layout/list1"/>
    <dgm:cxn modelId="{3A6D473F-F4B0-0848-BEAD-D8BB92F6734A}" type="presParOf" srcId="{573049FD-40C6-4E42-BC3E-962369EBAE81}" destId="{BE3B3380-91C0-2943-8DD7-8065EF5B709C}" srcOrd="1" destOrd="0" presId="urn:microsoft.com/office/officeart/2005/8/layout/list1"/>
    <dgm:cxn modelId="{1D5C4AE5-0349-0848-BF76-4D40C7F9B19B}" type="presParOf" srcId="{C6F0B0EA-8375-554A-A467-962B7C8C296F}" destId="{D1A603BF-CE29-3E41-97EF-9FC7F6AE1E69}" srcOrd="5" destOrd="0" presId="urn:microsoft.com/office/officeart/2005/8/layout/list1"/>
    <dgm:cxn modelId="{834CC285-DD7C-E249-BA74-1B4A7E9BB933}" type="presParOf" srcId="{C6F0B0EA-8375-554A-A467-962B7C8C296F}" destId="{7C8B39BC-F112-714C-85C3-28CB87986D11}" srcOrd="6" destOrd="0" presId="urn:microsoft.com/office/officeart/2005/8/layout/list1"/>
    <dgm:cxn modelId="{87FAAA42-8644-D74D-B448-706361DC5E3E}" type="presParOf" srcId="{C6F0B0EA-8375-554A-A467-962B7C8C296F}" destId="{9F64AB77-6A5F-2B49-A835-96BF82F567AF}" srcOrd="7" destOrd="0" presId="urn:microsoft.com/office/officeart/2005/8/layout/list1"/>
    <dgm:cxn modelId="{6674AEC0-7DE9-B640-A81C-4857D20DD4DC}" type="presParOf" srcId="{C6F0B0EA-8375-554A-A467-962B7C8C296F}" destId="{A7801043-E306-924C-A192-CEFDDF3F67A5}" srcOrd="8" destOrd="0" presId="urn:microsoft.com/office/officeart/2005/8/layout/list1"/>
    <dgm:cxn modelId="{4E8949D0-6385-8041-8F88-A27C4F1E0160}" type="presParOf" srcId="{A7801043-E306-924C-A192-CEFDDF3F67A5}" destId="{2A525B12-B092-6B43-9D6A-3C6BC364147C}" srcOrd="0" destOrd="0" presId="urn:microsoft.com/office/officeart/2005/8/layout/list1"/>
    <dgm:cxn modelId="{87BEF5CD-0F43-D64C-A420-3CD9BC241B29}" type="presParOf" srcId="{A7801043-E306-924C-A192-CEFDDF3F67A5}" destId="{0651439E-C221-E545-85E1-9ABC3567847E}" srcOrd="1" destOrd="0" presId="urn:microsoft.com/office/officeart/2005/8/layout/list1"/>
    <dgm:cxn modelId="{D76466DE-E7D0-224D-BEEC-37026AC796E1}" type="presParOf" srcId="{C6F0B0EA-8375-554A-A467-962B7C8C296F}" destId="{A7CC5039-DCF0-CC48-AE32-4F90171A328E}" srcOrd="9" destOrd="0" presId="urn:microsoft.com/office/officeart/2005/8/layout/list1"/>
    <dgm:cxn modelId="{FFD57979-E8EB-4141-9FFB-EF0F9F7C6471}" type="presParOf" srcId="{C6F0B0EA-8375-554A-A467-962B7C8C296F}" destId="{9E1519DB-F871-F644-A8EF-331A5198C7C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0DC7D-A830-4C44-AF13-98AFC16FDFAC}">
      <dsp:nvSpPr>
        <dsp:cNvPr id="0" name=""/>
        <dsp:cNvSpPr/>
      </dsp:nvSpPr>
      <dsp:spPr>
        <a:xfrm>
          <a:off x="0" y="914701"/>
          <a:ext cx="11734799" cy="453600"/>
        </a:xfrm>
        <a:prstGeom prst="rect">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sp>
    <dsp:sp modelId="{247D6A4E-1281-B342-ABD9-9305274BEBC1}">
      <dsp:nvSpPr>
        <dsp:cNvPr id="0" name=""/>
        <dsp:cNvSpPr/>
      </dsp:nvSpPr>
      <dsp:spPr>
        <a:xfrm>
          <a:off x="373310" y="0"/>
          <a:ext cx="11173260" cy="1315201"/>
        </a:xfrm>
        <a:prstGeom prst="roundRect">
          <a:avLst/>
        </a:prstGeom>
        <a:solidFill>
          <a:schemeClr val="accent4"/>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310483" tIns="0" rIns="310483" bIns="0" numCol="1" spcCol="1270" anchor="ctr" anchorCtr="0">
          <a:noAutofit/>
        </a:bodyPr>
        <a:lstStyle/>
        <a:p>
          <a:pPr lvl="0" algn="ctr" defTabSz="1244600">
            <a:lnSpc>
              <a:spcPct val="100000"/>
            </a:lnSpc>
            <a:spcBef>
              <a:spcPct val="0"/>
            </a:spcBef>
            <a:spcAft>
              <a:spcPts val="600"/>
            </a:spcAft>
          </a:pPr>
          <a:r>
            <a:rPr lang="en-US" sz="2800" b="1" kern="1200" baseline="0" dirty="0">
              <a:effectLst>
                <a:outerShdw blurRad="38100" dist="38100" dir="2700000" algn="tl">
                  <a:srgbClr val="000000">
                    <a:alpha val="43137"/>
                  </a:srgbClr>
                </a:outerShdw>
              </a:effectLst>
            </a:rPr>
            <a:t>Stage 1: CBPR Conceptual Model</a:t>
          </a:r>
        </a:p>
        <a:p>
          <a:pPr lvl="0" algn="ctr" defTabSz="1244600">
            <a:lnSpc>
              <a:spcPct val="100000"/>
            </a:lnSpc>
            <a:spcBef>
              <a:spcPct val="0"/>
            </a:spcBef>
            <a:spcAft>
              <a:spcPts val="600"/>
            </a:spcAft>
          </a:pPr>
          <a:r>
            <a:rPr lang="en-US" sz="2400" b="1" kern="1200" baseline="0" dirty="0">
              <a:effectLst>
                <a:outerShdw blurRad="38100" dist="38100" dir="2700000" algn="tl">
                  <a:srgbClr val="000000">
                    <a:alpha val="43137"/>
                  </a:srgbClr>
                </a:outerShdw>
              </a:effectLst>
            </a:rPr>
            <a:t>2006-2009 NIMHD Funding </a:t>
          </a:r>
        </a:p>
        <a:p>
          <a:pPr lvl="0" algn="ctr" defTabSz="1244600">
            <a:lnSpc>
              <a:spcPct val="90000"/>
            </a:lnSpc>
            <a:spcBef>
              <a:spcPct val="0"/>
            </a:spcBef>
            <a:spcAft>
              <a:spcPct val="35000"/>
            </a:spcAft>
          </a:pPr>
          <a:r>
            <a:rPr lang="en-US" sz="2000" b="1" kern="1200" baseline="0" dirty="0">
              <a:effectLst>
                <a:outerShdw blurRad="38100" dist="38100" dir="2700000" algn="tl">
                  <a:srgbClr val="000000">
                    <a:alpha val="43137"/>
                  </a:srgbClr>
                </a:outerShdw>
              </a:effectLst>
            </a:rPr>
            <a:t>(Led by Nina Wallerstein, Bonnie Duran UNM)</a:t>
          </a:r>
          <a:endParaRPr lang="en-US" sz="2000" b="1" kern="1200" dirty="0">
            <a:effectLst>
              <a:outerShdw blurRad="38100" dist="38100" dir="2700000" algn="tl">
                <a:srgbClr val="000000">
                  <a:alpha val="43137"/>
                </a:srgbClr>
              </a:outerShdw>
            </a:effectLst>
          </a:endParaRPr>
        </a:p>
      </dsp:txBody>
      <dsp:txXfrm>
        <a:off x="437513" y="64203"/>
        <a:ext cx="11044854" cy="1186795"/>
      </dsp:txXfrm>
    </dsp:sp>
    <dsp:sp modelId="{7C8B39BC-F112-714C-85C3-28CB87986D11}">
      <dsp:nvSpPr>
        <dsp:cNvPr id="0" name=""/>
        <dsp:cNvSpPr/>
      </dsp:nvSpPr>
      <dsp:spPr>
        <a:xfrm>
          <a:off x="0" y="2969251"/>
          <a:ext cx="11734799" cy="453600"/>
        </a:xfrm>
        <a:prstGeom prst="rect">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sp>
    <dsp:sp modelId="{BE3B3380-91C0-2943-8DD7-8065EF5B709C}">
      <dsp:nvSpPr>
        <dsp:cNvPr id="0" name=""/>
        <dsp:cNvSpPr/>
      </dsp:nvSpPr>
      <dsp:spPr>
        <a:xfrm>
          <a:off x="163535" y="1680763"/>
          <a:ext cx="11246386" cy="1554169"/>
        </a:xfrm>
        <a:prstGeom prst="roundRect">
          <a:avLst/>
        </a:prstGeom>
        <a:solidFill>
          <a:schemeClr val="accent4"/>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310483" tIns="0" rIns="310483" bIns="0" numCol="1" spcCol="1270" anchor="ctr" anchorCtr="0">
          <a:noAutofit/>
        </a:bodyPr>
        <a:lstStyle/>
        <a:p>
          <a:pPr lvl="0" algn="ctr" defTabSz="1244600">
            <a:lnSpc>
              <a:spcPct val="90000"/>
            </a:lnSpc>
            <a:spcBef>
              <a:spcPct val="0"/>
            </a:spcBef>
            <a:spcAft>
              <a:spcPts val="576"/>
            </a:spcAft>
          </a:pPr>
          <a:r>
            <a:rPr lang="en-US" sz="2800" b="1" kern="1200" dirty="0">
              <a:effectLst>
                <a:outerShdw blurRad="38100" dist="38100" dir="2700000" algn="tl">
                  <a:srgbClr val="000000">
                    <a:alpha val="43137"/>
                  </a:srgbClr>
                </a:outerShdw>
              </a:effectLst>
            </a:rPr>
            <a:t>Stage 2: Surveys / Case Studies</a:t>
          </a:r>
        </a:p>
        <a:p>
          <a:pPr lvl="0" algn="ctr" defTabSz="1244600">
            <a:lnSpc>
              <a:spcPct val="90000"/>
            </a:lnSpc>
            <a:spcBef>
              <a:spcPct val="0"/>
            </a:spcBef>
            <a:spcAft>
              <a:spcPts val="576"/>
            </a:spcAft>
          </a:pPr>
          <a:r>
            <a:rPr lang="en-US" sz="1900" kern="1200" dirty="0">
              <a:effectLst>
                <a:outerShdw blurRad="38100" dist="38100" dir="2700000" algn="tl">
                  <a:srgbClr val="000000">
                    <a:alpha val="43137"/>
                  </a:srgbClr>
                </a:outerShdw>
              </a:effectLst>
            </a:rPr>
            <a:t> </a:t>
          </a:r>
          <a:r>
            <a:rPr lang="en-US" sz="2300" b="1" kern="1200" dirty="0">
              <a:effectLst>
                <a:outerShdw blurRad="38100" dist="38100" dir="2700000" algn="tl">
                  <a:srgbClr val="000000">
                    <a:alpha val="43137"/>
                  </a:srgbClr>
                </a:outerShdw>
              </a:effectLst>
            </a:rPr>
            <a:t>2009-2013</a:t>
          </a:r>
          <a:r>
            <a:rPr lang="en-US" sz="2300" b="1" kern="1200" baseline="0" dirty="0">
              <a:effectLst>
                <a:outerShdw blurRad="38100" dist="38100" dir="2700000" algn="tl">
                  <a:srgbClr val="000000">
                    <a:alpha val="43137"/>
                  </a:srgbClr>
                </a:outerShdw>
              </a:effectLst>
            </a:rPr>
            <a:t> Research for Improved Health</a:t>
          </a:r>
        </a:p>
        <a:p>
          <a:pPr lvl="0" algn="ctr" defTabSz="1244600">
            <a:lnSpc>
              <a:spcPct val="90000"/>
            </a:lnSpc>
            <a:spcBef>
              <a:spcPct val="0"/>
            </a:spcBef>
            <a:spcAft>
              <a:spcPct val="35000"/>
            </a:spcAft>
          </a:pPr>
          <a:r>
            <a:rPr lang="en-US" sz="1900" b="1" kern="1200" baseline="0" dirty="0">
              <a:effectLst>
                <a:outerShdw blurRad="38100" dist="38100" dir="2700000" algn="tl">
                  <a:srgbClr val="000000">
                    <a:alpha val="43137"/>
                  </a:srgbClr>
                </a:outerShdw>
              </a:effectLst>
            </a:rPr>
            <a:t>(co-led by NCAI, Bonnie Duran, Nina Wallerstein)</a:t>
          </a:r>
          <a:endParaRPr lang="en-US" sz="1900" kern="1200" dirty="0">
            <a:effectLst>
              <a:outerShdw blurRad="38100" dist="38100" dir="2700000" algn="tl">
                <a:srgbClr val="000000">
                  <a:alpha val="43137"/>
                </a:srgbClr>
              </a:outerShdw>
            </a:effectLst>
          </a:endParaRPr>
        </a:p>
      </dsp:txBody>
      <dsp:txXfrm>
        <a:off x="239403" y="1756631"/>
        <a:ext cx="11094650" cy="1402433"/>
      </dsp:txXfrm>
    </dsp:sp>
    <dsp:sp modelId="{9E1519DB-F871-F644-A8EF-331A5198C7C6}">
      <dsp:nvSpPr>
        <dsp:cNvPr id="0" name=""/>
        <dsp:cNvSpPr/>
      </dsp:nvSpPr>
      <dsp:spPr>
        <a:xfrm>
          <a:off x="0" y="4848830"/>
          <a:ext cx="11734799" cy="453600"/>
        </a:xfrm>
        <a:prstGeom prst="rect">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sp>
    <dsp:sp modelId="{0651439E-C221-E545-85E1-9ABC3567847E}">
      <dsp:nvSpPr>
        <dsp:cNvPr id="0" name=""/>
        <dsp:cNvSpPr/>
      </dsp:nvSpPr>
      <dsp:spPr>
        <a:xfrm>
          <a:off x="401003" y="3660846"/>
          <a:ext cx="11231561" cy="1641583"/>
        </a:xfrm>
        <a:prstGeom prst="roundRect">
          <a:avLst/>
        </a:prstGeom>
        <a:solidFill>
          <a:schemeClr val="accent4"/>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310483" tIns="0" rIns="310483" bIns="0" numCol="1" spcCol="1270" anchor="ctr" anchorCtr="0">
          <a:noAutofit/>
        </a:bodyPr>
        <a:lstStyle/>
        <a:p>
          <a:pPr lvl="0" algn="ctr" defTabSz="1244600">
            <a:lnSpc>
              <a:spcPct val="90000"/>
            </a:lnSpc>
            <a:spcBef>
              <a:spcPct val="0"/>
            </a:spcBef>
            <a:spcAft>
              <a:spcPts val="576"/>
            </a:spcAft>
          </a:pPr>
          <a:r>
            <a:rPr lang="en-US" sz="2800" b="1" kern="1200" dirty="0">
              <a:effectLst>
                <a:outerShdw blurRad="38100" dist="38100" dir="2700000" algn="tl">
                  <a:srgbClr val="000000">
                    <a:alpha val="43137"/>
                  </a:srgbClr>
                </a:outerShdw>
              </a:effectLst>
            </a:rPr>
            <a:t>Stage 3: New Measures</a:t>
          </a:r>
          <a:r>
            <a:rPr lang="en-US" sz="2800" b="1" kern="1200" baseline="0" dirty="0">
              <a:effectLst>
                <a:outerShdw blurRad="38100" dist="38100" dir="2700000" algn="tl">
                  <a:srgbClr val="000000">
                    <a:alpha val="43137"/>
                  </a:srgbClr>
                </a:outerShdw>
              </a:effectLst>
            </a:rPr>
            <a:t> &amp; Tools</a:t>
          </a:r>
        </a:p>
        <a:p>
          <a:pPr lvl="0" algn="ctr" defTabSz="1244600">
            <a:lnSpc>
              <a:spcPct val="90000"/>
            </a:lnSpc>
            <a:spcBef>
              <a:spcPct val="0"/>
            </a:spcBef>
            <a:spcAft>
              <a:spcPts val="576"/>
            </a:spcAft>
          </a:pPr>
          <a:r>
            <a:rPr lang="en-US" sz="2400" b="1" kern="1200" baseline="0" dirty="0">
              <a:effectLst>
                <a:outerShdw blurRad="38100" dist="38100" dir="2700000" algn="tl">
                  <a:srgbClr val="000000">
                    <a:alpha val="43137"/>
                  </a:srgbClr>
                </a:outerShdw>
              </a:effectLst>
            </a:rPr>
            <a:t>2015-2020 Engage for Equity (E2)</a:t>
          </a:r>
        </a:p>
        <a:p>
          <a:pPr lvl="0" algn="ctr" defTabSz="1244600">
            <a:lnSpc>
              <a:spcPct val="90000"/>
            </a:lnSpc>
            <a:spcBef>
              <a:spcPct val="0"/>
            </a:spcBef>
            <a:spcAft>
              <a:spcPct val="35000"/>
            </a:spcAft>
          </a:pPr>
          <a:r>
            <a:rPr lang="en-US" sz="2000" b="1" kern="1200" baseline="0" dirty="0">
              <a:effectLst>
                <a:outerShdw blurRad="38100" dist="38100" dir="2700000" algn="tl">
                  <a:srgbClr val="000000">
                    <a:alpha val="43137"/>
                  </a:srgbClr>
                </a:outerShdw>
              </a:effectLst>
            </a:rPr>
            <a:t>(Led by Nina Wallerstein John Oetzel Bonnie Duran)</a:t>
          </a:r>
          <a:endParaRPr lang="en-US" sz="2000" b="1" kern="1200" dirty="0">
            <a:effectLst>
              <a:outerShdw blurRad="38100" dist="38100" dir="2700000" algn="tl">
                <a:srgbClr val="000000">
                  <a:alpha val="43137"/>
                </a:srgbClr>
              </a:outerShdw>
            </a:effectLst>
          </a:endParaRPr>
        </a:p>
      </dsp:txBody>
      <dsp:txXfrm>
        <a:off x="481138" y="3740981"/>
        <a:ext cx="11071291" cy="148131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AA64C-589B-8F40-87DC-55DD242489D8}" type="datetimeFigureOut">
              <a:rPr lang="en-US" smtClean="0"/>
              <a:t>5/15/2019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A22F3-82D2-D644-9093-4EE7E2966048}" type="slidenum">
              <a:rPr lang="en-US" smtClean="0"/>
              <a:t>‹#›</a:t>
            </a:fld>
            <a:endParaRPr lang="en-US"/>
          </a:p>
        </p:txBody>
      </p:sp>
    </p:spTree>
    <p:extLst>
      <p:ext uri="{BB962C8B-B14F-4D97-AF65-F5344CB8AC3E}">
        <p14:creationId xmlns:p14="http://schemas.microsoft.com/office/powerpoint/2010/main" val="166667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A22F3-82D2-D644-9093-4EE7E2966048}" type="slidenum">
              <a:rPr lang="en-US" smtClean="0"/>
              <a:t>2</a:t>
            </a:fld>
            <a:endParaRPr lang="en-US"/>
          </a:p>
        </p:txBody>
      </p:sp>
    </p:spTree>
    <p:extLst>
      <p:ext uri="{BB962C8B-B14F-4D97-AF65-F5344CB8AC3E}">
        <p14:creationId xmlns:p14="http://schemas.microsoft.com/office/powerpoint/2010/main" val="190858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a:t>
            </a:r>
          </a:p>
        </p:txBody>
      </p:sp>
      <p:sp>
        <p:nvSpPr>
          <p:cNvPr id="4" name="Slide Number Placeholder 3"/>
          <p:cNvSpPr>
            <a:spLocks noGrp="1"/>
          </p:cNvSpPr>
          <p:nvPr>
            <p:ph type="sldNum" sz="quarter" idx="5"/>
          </p:nvPr>
        </p:nvSpPr>
        <p:spPr/>
        <p:txBody>
          <a:bodyPr/>
          <a:lstStyle/>
          <a:p>
            <a:fld id="{561A22F3-82D2-D644-9093-4EE7E2966048}" type="slidenum">
              <a:rPr lang="en-US" smtClean="0"/>
              <a:t>13</a:t>
            </a:fld>
            <a:endParaRPr lang="en-US" dirty="0"/>
          </a:p>
        </p:txBody>
      </p:sp>
    </p:spTree>
    <p:extLst>
      <p:ext uri="{BB962C8B-B14F-4D97-AF65-F5344CB8AC3E}">
        <p14:creationId xmlns:p14="http://schemas.microsoft.com/office/powerpoint/2010/main" val="3489506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KNOWLEDGES DEMOCRACY </a:t>
            </a:r>
            <a:r>
              <a:rPr lang="en-US" sz="1200" kern="1200" dirty="0">
                <a:solidFill>
                  <a:schemeClr val="tx1"/>
                </a:solidFill>
                <a:effectLst/>
                <a:latin typeface="+mn-lt"/>
                <a:ea typeface="+mn-ea"/>
                <a:cs typeface="+mn-cs"/>
              </a:rPr>
              <a:t>Colonialism is a system of naturalizing differences in such a way that the hierarchies that justify domination, oppression, and so on are considered the product of the inferiority of certain peoples and not the cause of their so-called inferiority. Their inferiority is ‘natural’, and because it is natural, they ‘have’ to be treated accordingly; that is, they have to be dominated. Historically, colonialism also means invasion and foreign occupation. This foreign occupation is very important because it is a negation of all conceptions of territoriality: meaning states, political organizations, and cultures that existed within the occupied territories prior to their colonial occupation.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D1C56-2F95-A243-8BE9-DAE9F8D0DC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597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hape 563"/>
          <p:cNvSpPr>
            <a:spLocks noGrp="1" noRot="1" noChangeAspect="1" noTextEdit="1"/>
          </p:cNvSpPr>
          <p:nvPr>
            <p:ph type="sldImg"/>
          </p:nvPr>
        </p:nvSpPr>
        <p:spPr>
          <a:ln/>
        </p:spPr>
      </p:sp>
      <p:sp>
        <p:nvSpPr>
          <p:cNvPr id="267266" name="Shape 564"/>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a:spcBef>
                <a:spcPts val="400"/>
              </a:spcBef>
            </a:pPr>
            <a:r>
              <a:rPr lang="en-US" altLang="en-US" sz="2000" dirty="0">
                <a:ea typeface="ＭＳ Ｐゴシック" charset="-128"/>
                <a:sym typeface="Arial" charset="0"/>
              </a:rPr>
              <a:t>This is the theory but what does it look like in practice....</a:t>
            </a:r>
          </a:p>
          <a:p>
            <a:pPr>
              <a:spcBef>
                <a:spcPts val="400"/>
              </a:spcBef>
            </a:pPr>
            <a:r>
              <a:rPr lang="en-US" altLang="en-US" sz="2000" dirty="0">
                <a:ea typeface="ＭＳ Ｐゴシック" charset="-128"/>
                <a:sym typeface="Arial" charset="0"/>
              </a:rPr>
              <a:t>It is important to recognize that this is a process. Initial listening and dialogue state, and then third stage is action resulting from the problem posing….it is a current spiral of action-reflection-action</a:t>
            </a:r>
          </a:p>
          <a:p>
            <a:pPr>
              <a:spcBef>
                <a:spcPts val="400"/>
              </a:spcBef>
            </a:pPr>
            <a:r>
              <a:rPr lang="en-US" altLang="en-US" sz="2000" dirty="0">
                <a:ea typeface="ＭＳ Ｐゴシック" charset="-128"/>
                <a:sym typeface="Arial" charset="0"/>
              </a:rPr>
              <a:t>Learning from the process</a:t>
            </a:r>
          </a:p>
          <a:p>
            <a:pPr>
              <a:spcBef>
                <a:spcPts val="400"/>
              </a:spcBef>
            </a:pPr>
            <a:r>
              <a:rPr lang="en-US" altLang="en-US" sz="2000" dirty="0">
                <a:ea typeface="ＭＳ Ｐゴシック" charset="-128"/>
                <a:sym typeface="Arial" charset="0"/>
              </a:rPr>
              <a:t>Changes are not immediate…..recognize complexity and time needed for solutions with individuals and communities</a:t>
            </a:r>
          </a:p>
          <a:p>
            <a:pPr>
              <a:spcBef>
                <a:spcPts val="400"/>
              </a:spcBef>
            </a:pPr>
            <a:r>
              <a:rPr lang="en-US" altLang="en-US" sz="2000" dirty="0">
                <a:ea typeface="ＭＳ Ｐゴシック" charset="-128"/>
                <a:sym typeface="Arial" charset="0"/>
              </a:rPr>
              <a:t>Slow nurturing process with people exploring </a:t>
            </a:r>
            <a:r>
              <a:rPr lang="en-US" altLang="en-US" sz="2000" dirty="0" err="1">
                <a:ea typeface="ＭＳ Ｐゴシック" charset="-128"/>
                <a:sym typeface="Arial" charset="0"/>
              </a:rPr>
              <a:t>visitons</a:t>
            </a:r>
            <a:r>
              <a:rPr lang="en-US" altLang="en-US" sz="2000" dirty="0">
                <a:ea typeface="ＭＳ Ｐゴシック" charset="-128"/>
                <a:sym typeface="Arial" charset="0"/>
              </a:rPr>
              <a:t> as they work on problems</a:t>
            </a:r>
          </a:p>
          <a:p>
            <a:pPr>
              <a:spcBef>
                <a:spcPts val="400"/>
              </a:spcBef>
            </a:pPr>
            <a:endParaRPr lang="en-US" altLang="en-US" dirty="0">
              <a:ea typeface="ＭＳ Ｐゴシック" charset="-128"/>
              <a:sym typeface="Arial" charset="0"/>
            </a:endParaRPr>
          </a:p>
          <a:p>
            <a:pPr>
              <a:spcBef>
                <a:spcPts val="400"/>
              </a:spcBef>
            </a:pPr>
            <a:r>
              <a:rPr lang="en-US" altLang="en-US" dirty="0">
                <a:ea typeface="ＭＳ Ｐゴシック" charset="-128"/>
                <a:sym typeface="Arial" charset="0"/>
              </a:rPr>
              <a:t>Listen: </a:t>
            </a:r>
            <a:r>
              <a:rPr lang="en-US" altLang="en-US" dirty="0" err="1">
                <a:ea typeface="ＭＳ Ｐゴシック" charset="-128"/>
                <a:sym typeface="Arial" charset="0"/>
              </a:rPr>
              <a:t>investagate</a:t>
            </a:r>
            <a:r>
              <a:rPr lang="en-US" altLang="en-US" dirty="0">
                <a:ea typeface="ＭＳ Ｐゴシック" charset="-128"/>
                <a:sym typeface="Arial" charset="0"/>
              </a:rPr>
              <a:t> the issues or generative themes of the community</a:t>
            </a:r>
          </a:p>
          <a:p>
            <a:pPr>
              <a:spcBef>
                <a:spcPts val="400"/>
              </a:spcBef>
            </a:pPr>
            <a:r>
              <a:rPr lang="en-US" altLang="en-US" dirty="0">
                <a:ea typeface="ＭＳ Ｐゴシック" charset="-128"/>
                <a:sym typeface="Arial" charset="0"/>
              </a:rPr>
              <a:t>Dialogue: Promote critical discussion through various strategies including code or triggers</a:t>
            </a:r>
          </a:p>
          <a:p>
            <a:pPr>
              <a:spcBef>
                <a:spcPts val="400"/>
              </a:spcBef>
            </a:pPr>
            <a:r>
              <a:rPr lang="en-US" altLang="en-US" dirty="0">
                <a:ea typeface="ＭＳ Ｐゴシック" charset="-128"/>
                <a:sym typeface="Arial" charset="0"/>
              </a:rPr>
              <a:t>Action: Strategizing the change students </a:t>
            </a:r>
            <a:r>
              <a:rPr lang="en-US" altLang="en-US" dirty="0" err="1">
                <a:ea typeface="ＭＳ Ｐゴシック" charset="-128"/>
                <a:sym typeface="Arial" charset="0"/>
              </a:rPr>
              <a:t>ienvirion</a:t>
            </a:r>
            <a:r>
              <a:rPr lang="en-US" altLang="en-US" dirty="0">
                <a:ea typeface="ＭＳ Ｐゴシック" charset="-128"/>
                <a:sym typeface="Arial" charset="0"/>
              </a:rPr>
              <a:t> about their </a:t>
            </a:r>
            <a:r>
              <a:rPr lang="en-US" altLang="en-US" dirty="0" err="1">
                <a:ea typeface="ＭＳ Ｐゴシック" charset="-128"/>
                <a:sym typeface="Arial" charset="0"/>
              </a:rPr>
              <a:t>frefleciton</a:t>
            </a:r>
            <a:endParaRPr lang="en-US" altLang="en-US" dirty="0">
              <a:ea typeface="ＭＳ Ｐゴシック" charset="-128"/>
              <a:sym typeface="Arial" charset="0"/>
            </a:endParaRPr>
          </a:p>
          <a:p>
            <a:pPr>
              <a:spcBef>
                <a:spcPts val="400"/>
              </a:spcBef>
            </a:pPr>
            <a:endParaRPr lang="en-US" altLang="en-US" dirty="0">
              <a:ea typeface="ＭＳ Ｐゴシック" charset="-128"/>
              <a:sym typeface="Arial" charset="0"/>
            </a:endParaRPr>
          </a:p>
          <a:p>
            <a:pPr>
              <a:spcBef>
                <a:spcPts val="400"/>
              </a:spcBef>
            </a:pPr>
            <a:r>
              <a:rPr lang="en-US" altLang="en-US" dirty="0">
                <a:ea typeface="ＭＳ Ｐゴシック" charset="-128"/>
                <a:sym typeface="Arial" charset="0"/>
              </a:rPr>
              <a:t>1. </a:t>
            </a:r>
          </a:p>
        </p:txBody>
      </p:sp>
    </p:spTree>
    <p:extLst>
      <p:ext uri="{BB962C8B-B14F-4D97-AF65-F5344CB8AC3E}">
        <p14:creationId xmlns:p14="http://schemas.microsoft.com/office/powerpoint/2010/main" val="247108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rPr lang="en-US" baseline="0" dirty="0"/>
              <a:t>This model was therefore created to facilitate CBPR partnerships ability to put their partnership in a framework that supports ongoing collective reflection and evaluation for strengthening the quality and effectiveness of their partnership to reach desired outcomes</a:t>
            </a:r>
          </a:p>
          <a:p>
            <a:endParaRPr lang="en-US" baseline="0" dirty="0"/>
          </a:p>
        </p:txBody>
      </p:sp>
    </p:spTree>
    <p:extLst>
      <p:ext uri="{BB962C8B-B14F-4D97-AF65-F5344CB8AC3E}">
        <p14:creationId xmlns:p14="http://schemas.microsoft.com/office/powerpoint/2010/main" val="3356291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36577E-03FE-4397-AC91-C8C81738F202}" type="slidenum">
              <a:rPr lang="en-US" smtClean="0"/>
              <a:t>22</a:t>
            </a:fld>
            <a:endParaRPr lang="en-US"/>
          </a:p>
        </p:txBody>
      </p:sp>
    </p:spTree>
    <p:extLst>
      <p:ext uri="{BB962C8B-B14F-4D97-AF65-F5344CB8AC3E}">
        <p14:creationId xmlns:p14="http://schemas.microsoft.com/office/powerpoint/2010/main" val="172057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36577E-03FE-4397-AC91-C8C81738F202}" type="slidenum">
              <a:rPr lang="en-US" smtClean="0"/>
              <a:t>23</a:t>
            </a:fld>
            <a:endParaRPr lang="en-US"/>
          </a:p>
        </p:txBody>
      </p:sp>
    </p:spTree>
    <p:extLst>
      <p:ext uri="{BB962C8B-B14F-4D97-AF65-F5344CB8AC3E}">
        <p14:creationId xmlns:p14="http://schemas.microsoft.com/office/powerpoint/2010/main" val="2407701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A22F3-82D2-D644-9093-4EE7E2966048}" type="slidenum">
              <a:rPr lang="en-US" smtClean="0"/>
              <a:t>25</a:t>
            </a:fld>
            <a:endParaRPr lang="en-US"/>
          </a:p>
        </p:txBody>
      </p:sp>
    </p:spTree>
    <p:extLst>
      <p:ext uri="{BB962C8B-B14F-4D97-AF65-F5344CB8AC3E}">
        <p14:creationId xmlns:p14="http://schemas.microsoft.com/office/powerpoint/2010/main" val="76227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36577E-03FE-4397-AC91-C8C81738F202}" type="slidenum">
              <a:rPr lang="en-US" smtClean="0"/>
              <a:t>26</a:t>
            </a:fld>
            <a:endParaRPr lang="en-US"/>
          </a:p>
        </p:txBody>
      </p:sp>
    </p:spTree>
    <p:extLst>
      <p:ext uri="{BB962C8B-B14F-4D97-AF65-F5344CB8AC3E}">
        <p14:creationId xmlns:p14="http://schemas.microsoft.com/office/powerpoint/2010/main" val="498459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Cronbach’s alpha</a:t>
            </a:r>
            <a:r>
              <a:rPr lang="en-US">
                <a:effectLst/>
              </a:rPr>
              <a:t> </a:t>
            </a:r>
            <a:endParaRPr lang="en-US"/>
          </a:p>
        </p:txBody>
      </p:sp>
      <p:sp>
        <p:nvSpPr>
          <p:cNvPr id="4" name="Slide Number Placeholder 3"/>
          <p:cNvSpPr>
            <a:spLocks noGrp="1"/>
          </p:cNvSpPr>
          <p:nvPr>
            <p:ph type="sldNum" sz="quarter" idx="5"/>
          </p:nvPr>
        </p:nvSpPr>
        <p:spPr/>
        <p:txBody>
          <a:bodyPr/>
          <a:lstStyle/>
          <a:p>
            <a:fld id="{B32D1C56-2F95-A243-8BE9-DAE9F8D0DC24}" type="slidenum">
              <a:rPr lang="en-US" smtClean="0"/>
              <a:pPr/>
              <a:t>36</a:t>
            </a:fld>
            <a:endParaRPr lang="en-US"/>
          </a:p>
        </p:txBody>
      </p:sp>
    </p:spTree>
    <p:extLst>
      <p:ext uri="{BB962C8B-B14F-4D97-AF65-F5344CB8AC3E}">
        <p14:creationId xmlns:p14="http://schemas.microsoft.com/office/powerpoint/2010/main" val="499300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A22F3-82D2-D644-9093-4EE7E2966048}" type="slidenum">
              <a:rPr lang="en-US" smtClean="0"/>
              <a:t>38</a:t>
            </a:fld>
            <a:endParaRPr lang="en-US"/>
          </a:p>
        </p:txBody>
      </p:sp>
    </p:spTree>
    <p:extLst>
      <p:ext uri="{BB962C8B-B14F-4D97-AF65-F5344CB8AC3E}">
        <p14:creationId xmlns:p14="http://schemas.microsoft.com/office/powerpoint/2010/main" val="1988998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Western Culture is the Pinnacol of social evolution</a:t>
            </a:r>
          </a:p>
        </p:txBody>
      </p:sp>
      <p:sp>
        <p:nvSpPr>
          <p:cNvPr id="4" name="Slide Number Placeholder 3"/>
          <p:cNvSpPr>
            <a:spLocks noGrp="1"/>
          </p:cNvSpPr>
          <p:nvPr>
            <p:ph type="sldNum" sz="quarter" idx="5"/>
          </p:nvPr>
        </p:nvSpPr>
        <p:spPr/>
        <p:txBody>
          <a:bodyPr/>
          <a:lstStyle/>
          <a:p>
            <a:fld id="{561A22F3-82D2-D644-9093-4EE7E2966048}" type="slidenum">
              <a:rPr lang="en-US" smtClean="0"/>
              <a:t>4</a:t>
            </a:fld>
            <a:endParaRPr lang="en-US" dirty="0"/>
          </a:p>
        </p:txBody>
      </p:sp>
    </p:spTree>
    <p:extLst>
      <p:ext uri="{BB962C8B-B14F-4D97-AF65-F5344CB8AC3E}">
        <p14:creationId xmlns:p14="http://schemas.microsoft.com/office/powerpoint/2010/main" val="2825438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In the beginning colonialism was a product of a systematic repression, not only of the specific beliefs, ideas, images, symbols or knowledge that were not useful to global colonial domination, while at the same time the colonizers were expropriating from the colonized their knowledge, specially in mining, agriculture, engineering, as well as their products and work. </a:t>
            </a:r>
            <a:endParaRPr lang="en-US" dirty="0"/>
          </a:p>
        </p:txBody>
      </p:sp>
      <p:sp>
        <p:nvSpPr>
          <p:cNvPr id="4" name="Slide Number Placeholder 3"/>
          <p:cNvSpPr>
            <a:spLocks noGrp="1"/>
          </p:cNvSpPr>
          <p:nvPr>
            <p:ph type="sldNum" sz="quarter" idx="10"/>
          </p:nvPr>
        </p:nvSpPr>
        <p:spPr/>
        <p:txBody>
          <a:bodyPr/>
          <a:lstStyle/>
          <a:p>
            <a:fld id="{0DBD91CD-3BA6-6A49-A0BD-B5CA0F5742B0}" type="slidenum">
              <a:rPr lang="en-US" smtClean="0"/>
              <a:pPr/>
              <a:t>6</a:t>
            </a:fld>
            <a:endParaRPr lang="en-US" dirty="0"/>
          </a:p>
        </p:txBody>
      </p:sp>
    </p:spTree>
    <p:extLst>
      <p:ext uri="{BB962C8B-B14F-4D97-AF65-F5344CB8AC3E}">
        <p14:creationId xmlns:p14="http://schemas.microsoft.com/office/powerpoint/2010/main" val="94316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Quijano’s seminal article the colonial matrix of power has been described in four interrelated domains:</a:t>
            </a:r>
          </a:p>
          <a:p>
            <a:pPr marL="228600" indent="-228600">
              <a:buAutoNum type="arabicPeriod"/>
            </a:pPr>
            <a:r>
              <a:rPr lang="en-US" sz="1200" b="0" i="0" u="none" strike="noStrike" kern="1200" baseline="0" dirty="0">
                <a:solidFill>
                  <a:schemeClr val="tx1"/>
                </a:solidFill>
                <a:latin typeface="+mn-lt"/>
                <a:ea typeface="+mn-ea"/>
                <a:cs typeface="+mn-cs"/>
              </a:rPr>
              <a:t>control of economy (land appropriation, exploitation of labor, control of natural resources); </a:t>
            </a:r>
          </a:p>
          <a:p>
            <a:pPr marL="228600" indent="-228600">
              <a:buAutoNum type="arabicPeriod"/>
            </a:pPr>
            <a:r>
              <a:rPr lang="en-US" sz="1200" b="0" i="0" u="none" strike="noStrike" kern="1200" baseline="0" dirty="0">
                <a:solidFill>
                  <a:schemeClr val="tx1"/>
                </a:solidFill>
                <a:latin typeface="+mn-lt"/>
                <a:ea typeface="+mn-ea"/>
                <a:cs typeface="+mn-cs"/>
              </a:rPr>
              <a:t>control of authority (institution, army);</a:t>
            </a:r>
          </a:p>
          <a:p>
            <a:pPr marL="228600" indent="-228600">
              <a:buAutoNum type="arabicPeriod"/>
            </a:pPr>
            <a:r>
              <a:rPr lang="en-US" sz="1200" b="0" i="0" u="none" strike="noStrike" kern="1200" baseline="0" dirty="0">
                <a:solidFill>
                  <a:schemeClr val="tx1"/>
                </a:solidFill>
                <a:latin typeface="+mn-lt"/>
                <a:ea typeface="+mn-ea"/>
                <a:cs typeface="+mn-cs"/>
              </a:rPr>
              <a:t> control of gender and sexuality (family, education) and </a:t>
            </a:r>
          </a:p>
          <a:p>
            <a:pPr marL="228600" indent="-228600">
              <a:buAutoNum type="arabicPeriod"/>
            </a:pPr>
            <a:r>
              <a:rPr lang="en-US" sz="1200" b="0" i="0" u="none" strike="noStrike" kern="1200" baseline="0" dirty="0">
                <a:solidFill>
                  <a:schemeClr val="tx1"/>
                </a:solidFill>
                <a:latin typeface="+mn-lt"/>
                <a:ea typeface="+mn-ea"/>
                <a:cs typeface="+mn-cs"/>
              </a:rPr>
              <a:t>control of subjectivity and knowledge (epistemology, education and formation of subjectivity). </a:t>
            </a:r>
          </a:p>
          <a:p>
            <a:pPr marL="0" indent="0">
              <a:buNone/>
            </a:pPr>
            <a:r>
              <a:rPr lang="en-US" sz="1200" b="0" i="0" u="none" strike="noStrike" kern="1200" baseline="0" dirty="0">
                <a:solidFill>
                  <a:schemeClr val="tx1"/>
                </a:solidFill>
                <a:latin typeface="+mn-lt"/>
                <a:ea typeface="+mn-ea"/>
                <a:cs typeface="+mn-cs"/>
              </a:rPr>
              <a:t>Furthermore, implanting the colonial matrix of power (either in sixteenth century No America</a:t>
            </a:r>
          </a:p>
          <a:p>
            <a:r>
              <a:rPr lang="en-US" sz="1200" b="0" i="0" u="none" strike="noStrike" kern="1200" baseline="0" dirty="0">
                <a:solidFill>
                  <a:schemeClr val="tx1"/>
                </a:solidFill>
                <a:latin typeface="+mn-lt"/>
                <a:ea typeface="+mn-ea"/>
                <a:cs typeface="+mn-cs"/>
              </a:rPr>
              <a:t>or in today’s Iraq</a:t>
            </a:r>
            <a:r>
              <a:rPr lang="en-US" sz="1200" b="1" i="0" u="none" strike="noStrike" kern="1200" baseline="0" dirty="0">
                <a:solidFill>
                  <a:srgbClr val="FF0000"/>
                </a:solidFill>
                <a:latin typeface="+mn-lt"/>
                <a:ea typeface="+mn-ea"/>
                <a:cs typeface="+mn-cs"/>
              </a:rPr>
              <a:t>) implies to dismantle, simultaneously, existing forms of social organization and ways of life.</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D149CDA8-13C3-5B42-8FCE-C6472DE6EBB0}" type="slidenum">
              <a:rPr lang="en-US" smtClean="0"/>
              <a:t>7</a:t>
            </a:fld>
            <a:endParaRPr lang="en-US" dirty="0"/>
          </a:p>
        </p:txBody>
      </p:sp>
    </p:spTree>
    <p:extLst>
      <p:ext uri="{BB962C8B-B14F-4D97-AF65-F5344CB8AC3E}">
        <p14:creationId xmlns:p14="http://schemas.microsoft.com/office/powerpoint/2010/main" val="3499322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31199F-FD5D-E54A-B983-F4CEE758543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59929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D037F75-C2A8-034B-A1CA-2BF4785CD5B9}" type="slidenum">
              <a:rPr lang="en-US"/>
              <a:pPr/>
              <a:t>9</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14589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561556A-E6D5-0240-86A8-2AAD2CB661E0}" type="slidenum">
              <a:rPr lang="en-US"/>
              <a:pPr/>
              <a:t>10</a:t>
            </a:fld>
            <a:endParaRPr lang="en-US"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7760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A22F3-82D2-D644-9093-4EE7E2966048}" type="slidenum">
              <a:rPr lang="en-US" smtClean="0"/>
              <a:t>11</a:t>
            </a:fld>
            <a:endParaRPr lang="en-US" dirty="0"/>
          </a:p>
        </p:txBody>
      </p:sp>
    </p:spTree>
    <p:extLst>
      <p:ext uri="{BB962C8B-B14F-4D97-AF65-F5344CB8AC3E}">
        <p14:creationId xmlns:p14="http://schemas.microsoft.com/office/powerpoint/2010/main" val="677674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A22F3-82D2-D644-9093-4EE7E2966048}" type="slidenum">
              <a:rPr lang="en-US" smtClean="0"/>
              <a:t>12</a:t>
            </a:fld>
            <a:endParaRPr lang="en-US" dirty="0"/>
          </a:p>
        </p:txBody>
      </p:sp>
    </p:spTree>
    <p:extLst>
      <p:ext uri="{BB962C8B-B14F-4D97-AF65-F5344CB8AC3E}">
        <p14:creationId xmlns:p14="http://schemas.microsoft.com/office/powerpoint/2010/main" val="1235315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a:t>Click to edit Master subtitle style</a:t>
            </a:r>
          </a:p>
        </p:txBody>
      </p:sp>
      <p:sp>
        <p:nvSpPr>
          <p:cNvPr id="4" name="Date Placeholder 3"/>
          <p:cNvSpPr>
            <a:spLocks noGrp="1"/>
          </p:cNvSpPr>
          <p:nvPr>
            <p:ph type="dt" sz="half" idx="10"/>
          </p:nvPr>
        </p:nvSpPr>
        <p:spPr/>
        <p:txBody>
          <a:bodyPr/>
          <a:lstStyle/>
          <a:p>
            <a:fld id="{911763B2-2C5B-4C44-8D8E-96001B22700E}"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6E8B4-6208-EF4B-9A2C-62FC1840633C}" type="slidenum">
              <a:rPr lang="en-US" smtClean="0"/>
              <a:t>‹#›</a:t>
            </a:fld>
            <a:endParaRPr lang="en-US"/>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2408332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1763B2-2C5B-4C44-8D8E-96001B22700E}"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39654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1763B2-2C5B-4C44-8D8E-96001B22700E}" type="datetimeFigureOut">
              <a:rPr lang="en-US" smtClean="0"/>
              <a:t>5/15/2019</a:t>
            </a:fld>
            <a:endParaRPr lang="en-US"/>
          </a:p>
        </p:txBody>
      </p:sp>
      <p:sp>
        <p:nvSpPr>
          <p:cNvPr id="5" name="Footer Placeholder 4"/>
          <p:cNvSpPr>
            <a:spLocks noGrp="1"/>
          </p:cNvSpPr>
          <p:nvPr>
            <p:ph type="ftr" sz="quarter" idx="11"/>
          </p:nvPr>
        </p:nvSpPr>
        <p:spPr>
          <a:xfrm>
            <a:off x="3520796" y="6377460"/>
            <a:ext cx="5115205" cy="365125"/>
          </a:xfrm>
        </p:spPr>
        <p:txBody>
          <a:bodyPr/>
          <a:lstStyle/>
          <a:p>
            <a:endParaRPr lang="en-US"/>
          </a:p>
        </p:txBody>
      </p:sp>
      <p:sp>
        <p:nvSpPr>
          <p:cNvPr id="6" name="Slide Number Placeholder 5"/>
          <p:cNvSpPr>
            <a:spLocks noGrp="1"/>
          </p:cNvSpPr>
          <p:nvPr>
            <p:ph type="sldNum" sz="quarter" idx="12"/>
          </p:nvPr>
        </p:nvSpPr>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3461790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90600"/>
          </a:xfrm>
        </p:spPr>
        <p:txBody>
          <a:bodyPr/>
          <a:lstStyle/>
          <a:p>
            <a:r>
              <a:rPr lang="en-US"/>
              <a:t>Click to edit Master title style</a:t>
            </a:r>
          </a:p>
        </p:txBody>
      </p:sp>
      <p:sp>
        <p:nvSpPr>
          <p:cNvPr id="3" name="Content Placeholder 2"/>
          <p:cNvSpPr>
            <a:spLocks noGrp="1"/>
          </p:cNvSpPr>
          <p:nvPr>
            <p:ph sz="quarter" idx="1"/>
          </p:nvPr>
        </p:nvSpPr>
        <p:spPr>
          <a:xfrm>
            <a:off x="914400" y="1828800"/>
            <a:ext cx="5080000" cy="2095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076700"/>
            <a:ext cx="5080000" cy="2095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0"/>
            <a:ext cx="50800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smtClean="0"/>
            </a:lvl1pPr>
          </a:lstStyle>
          <a:p>
            <a:fld id="{911763B2-2C5B-4C44-8D8E-96001B22700E}" type="datetimeFigureOut">
              <a:rPr lang="en-US" smtClean="0"/>
              <a:t>5/15/2019</a:t>
            </a:fld>
            <a:endParaRPr lang="en-US"/>
          </a:p>
        </p:txBody>
      </p:sp>
      <p:sp>
        <p:nvSpPr>
          <p:cNvPr id="7" name="Rectangle 5"/>
          <p:cNvSpPr>
            <a:spLocks noGrp="1" noChangeArrowheads="1"/>
          </p:cNvSpPr>
          <p:nvPr>
            <p:ph type="ftr" sz="quarter" idx="11"/>
          </p:nvPr>
        </p:nvSpPr>
        <p:spPr/>
        <p:txBody>
          <a:bodyPr/>
          <a:lstStyle>
            <a:lvl1pPr>
              <a:defRPr smtClean="0"/>
            </a:lvl1pPr>
          </a:lstStyle>
          <a:p>
            <a:endParaRPr lang="en-US"/>
          </a:p>
        </p:txBody>
      </p:sp>
      <p:sp>
        <p:nvSpPr>
          <p:cNvPr id="8" name="Rectangle 6"/>
          <p:cNvSpPr>
            <a:spLocks noGrp="1" noChangeArrowheads="1"/>
          </p:cNvSpPr>
          <p:nvPr>
            <p:ph type="sldNum" sz="quarter" idx="12"/>
          </p:nvPr>
        </p:nvSpPr>
        <p:spPr/>
        <p:txBody>
          <a:bodyPr/>
          <a:lstStyle>
            <a:lvl1pPr>
              <a:defRPr/>
            </a:lvl1pPr>
          </a:lstStyle>
          <a:p>
            <a:fld id="{8EA6E8B4-6208-EF4B-9A2C-62FC1840633C}" type="slidenum">
              <a:rPr lang="en-US" smtClean="0"/>
              <a:t>‹#›</a:t>
            </a:fld>
            <a:endParaRPr lang="en-US"/>
          </a:p>
        </p:txBody>
      </p:sp>
    </p:spTree>
    <p:extLst>
      <p:ext uri="{BB962C8B-B14F-4D97-AF65-F5344CB8AC3E}">
        <p14:creationId xmlns:p14="http://schemas.microsoft.com/office/powerpoint/2010/main" val="3197529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90600"/>
          </a:xfrm>
        </p:spPr>
        <p:txBody>
          <a:bodyPr/>
          <a:lstStyle/>
          <a:p>
            <a:r>
              <a:rPr lang="en-US"/>
              <a:t>Click to edit Master title style</a:t>
            </a:r>
          </a:p>
        </p:txBody>
      </p:sp>
      <p:sp>
        <p:nvSpPr>
          <p:cNvPr id="3" name="Content Placeholder 2"/>
          <p:cNvSpPr>
            <a:spLocks noGrp="1"/>
          </p:cNvSpPr>
          <p:nvPr>
            <p:ph sz="half" idx="1"/>
          </p:nvPr>
        </p:nvSpPr>
        <p:spPr>
          <a:xfrm>
            <a:off x="914400" y="1828800"/>
            <a:ext cx="50800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0"/>
            <a:ext cx="50800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70625"/>
            <a:ext cx="2540000" cy="457200"/>
          </a:xfrm>
        </p:spPr>
        <p:txBody>
          <a:bodyPr/>
          <a:lstStyle>
            <a:lvl1pPr>
              <a:defRPr/>
            </a:lvl1pPr>
          </a:lstStyle>
          <a:p>
            <a:fld id="{911763B2-2C5B-4C44-8D8E-96001B22700E}" type="datetimeFigureOut">
              <a:rPr lang="en-US" smtClean="0"/>
              <a:t>5/15/2019</a:t>
            </a:fld>
            <a:endParaRPr lang="en-US"/>
          </a:p>
        </p:txBody>
      </p:sp>
      <p:sp>
        <p:nvSpPr>
          <p:cNvPr id="6" name="Footer Placeholder 5"/>
          <p:cNvSpPr>
            <a:spLocks noGrp="1"/>
          </p:cNvSpPr>
          <p:nvPr>
            <p:ph type="ftr" sz="quarter" idx="11"/>
          </p:nvPr>
        </p:nvSpPr>
        <p:spPr>
          <a:xfrm>
            <a:off x="4165600" y="6270625"/>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70625"/>
            <a:ext cx="2540000" cy="457200"/>
          </a:xfrm>
        </p:spPr>
        <p:txBody>
          <a:bodyPr/>
          <a:lstStyle>
            <a:lvl1pPr>
              <a:defRPr/>
            </a:lvl1pPr>
          </a:lstStyle>
          <a:p>
            <a:fld id="{8EA6E8B4-6208-EF4B-9A2C-62FC1840633C}" type="slidenum">
              <a:rPr lang="en-US" smtClean="0"/>
              <a:t>‹#›</a:t>
            </a:fld>
            <a:endParaRPr lang="en-US"/>
          </a:p>
        </p:txBody>
      </p:sp>
    </p:spTree>
    <p:extLst>
      <p:ext uri="{BB962C8B-B14F-4D97-AF65-F5344CB8AC3E}">
        <p14:creationId xmlns:p14="http://schemas.microsoft.com/office/powerpoint/2010/main" val="1872947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90600"/>
          </a:xfrm>
        </p:spPr>
        <p:txBody>
          <a:bodyPr/>
          <a:lstStyle/>
          <a:p>
            <a:r>
              <a:rPr lang="en-US"/>
              <a:t>Click to edit Master title style</a:t>
            </a:r>
          </a:p>
        </p:txBody>
      </p:sp>
      <p:sp>
        <p:nvSpPr>
          <p:cNvPr id="3" name="Content Placeholder 2"/>
          <p:cNvSpPr>
            <a:spLocks noGrp="1"/>
          </p:cNvSpPr>
          <p:nvPr>
            <p:ph sz="half" idx="1"/>
          </p:nvPr>
        </p:nvSpPr>
        <p:spPr>
          <a:xfrm>
            <a:off x="914400" y="1828800"/>
            <a:ext cx="10363200" cy="2095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076700"/>
            <a:ext cx="10363200" cy="2095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70625"/>
            <a:ext cx="2540000" cy="457200"/>
          </a:xfrm>
        </p:spPr>
        <p:txBody>
          <a:bodyPr/>
          <a:lstStyle>
            <a:lvl1pPr>
              <a:defRPr/>
            </a:lvl1pPr>
          </a:lstStyle>
          <a:p>
            <a:fld id="{911763B2-2C5B-4C44-8D8E-96001B22700E}" type="datetimeFigureOut">
              <a:rPr lang="en-US" smtClean="0"/>
              <a:t>5/15/2019</a:t>
            </a:fld>
            <a:endParaRPr lang="en-US"/>
          </a:p>
        </p:txBody>
      </p:sp>
      <p:sp>
        <p:nvSpPr>
          <p:cNvPr id="6" name="Footer Placeholder 5"/>
          <p:cNvSpPr>
            <a:spLocks noGrp="1"/>
          </p:cNvSpPr>
          <p:nvPr>
            <p:ph type="ftr" sz="quarter" idx="11"/>
          </p:nvPr>
        </p:nvSpPr>
        <p:spPr>
          <a:xfrm>
            <a:off x="4165600" y="6270625"/>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70625"/>
            <a:ext cx="2540000" cy="457200"/>
          </a:xfrm>
        </p:spPr>
        <p:txBody>
          <a:bodyPr/>
          <a:lstStyle>
            <a:lvl1pPr>
              <a:defRPr/>
            </a:lvl1pPr>
          </a:lstStyle>
          <a:p>
            <a:fld id="{8EA6E8B4-6208-EF4B-9A2C-62FC1840633C}" type="slidenum">
              <a:rPr lang="en-US" smtClean="0"/>
              <a:t>‹#›</a:t>
            </a:fld>
            <a:endParaRPr lang="en-US"/>
          </a:p>
        </p:txBody>
      </p:sp>
    </p:spTree>
    <p:extLst>
      <p:ext uri="{BB962C8B-B14F-4D97-AF65-F5344CB8AC3E}">
        <p14:creationId xmlns:p14="http://schemas.microsoft.com/office/powerpoint/2010/main" val="2509850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90600"/>
          </a:xfrm>
        </p:spPr>
        <p:txBody>
          <a:bodyPr/>
          <a:lstStyle/>
          <a:p>
            <a:r>
              <a:rPr lang="en-US"/>
              <a:t>Click to edit Master title style</a:t>
            </a:r>
          </a:p>
        </p:txBody>
      </p:sp>
      <p:sp>
        <p:nvSpPr>
          <p:cNvPr id="3" name="Text Placeholder 2"/>
          <p:cNvSpPr>
            <a:spLocks noGrp="1"/>
          </p:cNvSpPr>
          <p:nvPr>
            <p:ph type="body" sz="half" idx="1"/>
          </p:nvPr>
        </p:nvSpPr>
        <p:spPr>
          <a:xfrm>
            <a:off x="914400" y="1828800"/>
            <a:ext cx="50800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dirty="0"/>
            </a:lvl1pPr>
          </a:lstStyle>
          <a:p>
            <a:fld id="{911763B2-2C5B-4C44-8D8E-96001B22700E}" type="datetimeFigureOut">
              <a:rPr lang="en-US" smtClean="0"/>
              <a:t>5/15/2019</a:t>
            </a:fld>
            <a:endParaRPr lang="en-US"/>
          </a:p>
        </p:txBody>
      </p:sp>
      <p:sp>
        <p:nvSpPr>
          <p:cNvPr id="6" name="Rectangle 5"/>
          <p:cNvSpPr>
            <a:spLocks noGrp="1" noChangeArrowheads="1"/>
          </p:cNvSpPr>
          <p:nvPr>
            <p:ph type="ftr" sz="quarter" idx="11"/>
          </p:nvPr>
        </p:nvSpPr>
        <p:spPr/>
        <p:txBody>
          <a:bodyPr/>
          <a:lstStyle>
            <a:lvl1pPr>
              <a:defRPr dirty="0"/>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EA6E8B4-6208-EF4B-9A2C-62FC1840633C}" type="slidenum">
              <a:rPr lang="en-US" smtClean="0"/>
              <a:t>‹#›</a:t>
            </a:fld>
            <a:endParaRPr lang="en-US"/>
          </a:p>
        </p:txBody>
      </p:sp>
    </p:spTree>
    <p:extLst>
      <p:ext uri="{BB962C8B-B14F-4D97-AF65-F5344CB8AC3E}">
        <p14:creationId xmlns:p14="http://schemas.microsoft.com/office/powerpoint/2010/main" val="335499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1763B2-2C5B-4C44-8D8E-96001B22700E}" type="datetimeFigureOut">
              <a:rPr lang="en-US" smtClean="0"/>
              <a:t>5/15/2019</a:t>
            </a:fld>
            <a:endParaRPr lang="en-US"/>
          </a:p>
        </p:txBody>
      </p:sp>
      <p:sp>
        <p:nvSpPr>
          <p:cNvPr id="4" name="Footer Placeholder 3"/>
          <p:cNvSpPr>
            <a:spLocks noGrp="1"/>
          </p:cNvSpPr>
          <p:nvPr>
            <p:ph type="ftr" sz="quarter" idx="11"/>
          </p:nvPr>
        </p:nvSpPr>
        <p:spPr>
          <a:xfrm>
            <a:off x="3520802" y="6476998"/>
            <a:ext cx="7772429" cy="274320"/>
          </a:xfrm>
        </p:spPr>
        <p:txBody>
          <a:bodyPr/>
          <a:lstStyle/>
          <a:p>
            <a:endParaRPr lang="en-US"/>
          </a:p>
        </p:txBody>
      </p:sp>
      <p:sp>
        <p:nvSpPr>
          <p:cNvPr id="5" name="Slide Number Placeholder 4"/>
          <p:cNvSpPr>
            <a:spLocks noGrp="1"/>
          </p:cNvSpPr>
          <p:nvPr>
            <p:ph type="sldNum" sz="quarter" idx="12"/>
          </p:nvPr>
        </p:nvSpPr>
        <p:spPr>
          <a:xfrm>
            <a:off x="11293232" y="6476998"/>
            <a:ext cx="624449" cy="274320"/>
          </a:xfrm>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273262129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hart ">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50"/>
            <a:ext cx="10972800" cy="1280446"/>
          </a:xfrm>
        </p:spPr>
        <p:txBody>
          <a:bodyPr>
            <a:normAutofit/>
          </a:bodyPr>
          <a:lstStyle>
            <a:lvl1pPr>
              <a:defRPr sz="3600"/>
            </a:lvl1pPr>
          </a:lstStyle>
          <a:p>
            <a:r>
              <a:rPr kumimoji="0" lang="en-US"/>
              <a:t>Click to edit Master title style</a:t>
            </a:r>
            <a:endParaRPr kumimoji="0" lang="en-US" dirty="0"/>
          </a:p>
        </p:txBody>
      </p:sp>
      <p:sp>
        <p:nvSpPr>
          <p:cNvPr id="3" name="Content Placeholder 2"/>
          <p:cNvSpPr>
            <a:spLocks noGrp="1"/>
          </p:cNvSpPr>
          <p:nvPr>
            <p:ph idx="1"/>
          </p:nvPr>
        </p:nvSpPr>
        <p:spPr>
          <a:xfrm>
            <a:off x="0" y="1592461"/>
            <a:ext cx="12192000" cy="5265541"/>
          </a:xfrm>
        </p:spPr>
        <p:txBody>
          <a:bodyPr/>
          <a:lstStyle>
            <a:lvl1pPr marL="118867" indent="0">
              <a:buNone/>
              <a:defRPr/>
            </a:lvl1pPr>
          </a:lstStyle>
          <a:p>
            <a:pPr lvl="0" eaLnBrk="1" latinLnBrk="0" hangingPunct="1"/>
            <a:r>
              <a:rPr kumimoji="0" lang="en-US"/>
              <a:t>Edit Master text styles</a:t>
            </a:r>
          </a:p>
        </p:txBody>
      </p:sp>
      <p:sp>
        <p:nvSpPr>
          <p:cNvPr id="5" name="Footer Placeholder 4"/>
          <p:cNvSpPr>
            <a:spLocks noGrp="1"/>
          </p:cNvSpPr>
          <p:nvPr>
            <p:ph type="ftr" sz="quarter" idx="11"/>
          </p:nvPr>
        </p:nvSpPr>
        <p:spPr>
          <a:xfrm>
            <a:off x="3520801" y="6476998"/>
            <a:ext cx="7746379" cy="274320"/>
          </a:xfrm>
        </p:spPr>
        <p:txBody>
          <a:bodyPr/>
          <a:lstStyle/>
          <a:p>
            <a:endParaRPr lang="en-US"/>
          </a:p>
        </p:txBody>
      </p:sp>
      <p:sp>
        <p:nvSpPr>
          <p:cNvPr id="6" name="Slide Number Placeholder 5"/>
          <p:cNvSpPr>
            <a:spLocks noGrp="1"/>
          </p:cNvSpPr>
          <p:nvPr>
            <p:ph type="sldNum" sz="quarter" idx="12"/>
          </p:nvPr>
        </p:nvSpPr>
        <p:spPr>
          <a:xfrm>
            <a:off x="11267181" y="6476998"/>
            <a:ext cx="650500" cy="274320"/>
          </a:xfrm>
        </p:spPr>
        <p:txBody>
          <a:bodyPr/>
          <a:lstStyle>
            <a:lvl1pPr>
              <a:defRPr sz="1600"/>
            </a:lvl1pPr>
          </a:lstStyle>
          <a:p>
            <a:fld id="{8EA6E8B4-6208-EF4B-9A2C-62FC1840633C}" type="slidenum">
              <a:rPr lang="en-US" smtClean="0"/>
              <a:t>‹#›</a:t>
            </a:fld>
            <a:endParaRPr lang="en-US"/>
          </a:p>
        </p:txBody>
      </p:sp>
      <p:sp>
        <p:nvSpPr>
          <p:cNvPr id="7" name="Rectangle 6"/>
          <p:cNvSpPr/>
          <p:nvPr/>
        </p:nvSpPr>
        <p:spPr bwMode="invGray">
          <a:xfrm>
            <a:off x="0" y="1410542"/>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35700357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90600"/>
          </a:xfrm>
        </p:spPr>
        <p:txBody>
          <a:bodyPr/>
          <a:lstStyle/>
          <a:p>
            <a:r>
              <a:rPr lang="en-US"/>
              <a:t>Click to edit Master title style</a:t>
            </a:r>
          </a:p>
        </p:txBody>
      </p:sp>
      <p:sp>
        <p:nvSpPr>
          <p:cNvPr id="3" name="Text Placeholder 2"/>
          <p:cNvSpPr>
            <a:spLocks noGrp="1"/>
          </p:cNvSpPr>
          <p:nvPr>
            <p:ph type="body" sz="half" idx="1"/>
          </p:nvPr>
        </p:nvSpPr>
        <p:spPr>
          <a:xfrm>
            <a:off x="914400" y="1828800"/>
            <a:ext cx="50800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0"/>
            <a:ext cx="5080000" cy="2095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76700"/>
            <a:ext cx="5080000" cy="2095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70625"/>
            <a:ext cx="2540000" cy="457200"/>
          </a:xfrm>
        </p:spPr>
        <p:txBody>
          <a:bodyPr/>
          <a:lstStyle>
            <a:lvl1pPr>
              <a:defRPr/>
            </a:lvl1pPr>
          </a:lstStyle>
          <a:p>
            <a:fld id="{911763B2-2C5B-4C44-8D8E-96001B22700E}" type="datetimeFigureOut">
              <a:rPr lang="en-US" smtClean="0"/>
              <a:t>5/15/2019</a:t>
            </a:fld>
            <a:endParaRPr lang="en-US"/>
          </a:p>
        </p:txBody>
      </p:sp>
      <p:sp>
        <p:nvSpPr>
          <p:cNvPr id="7" name="Footer Placeholder 6"/>
          <p:cNvSpPr>
            <a:spLocks noGrp="1"/>
          </p:cNvSpPr>
          <p:nvPr>
            <p:ph type="ftr" sz="quarter" idx="11"/>
          </p:nvPr>
        </p:nvSpPr>
        <p:spPr>
          <a:xfrm>
            <a:off x="4165600" y="6270625"/>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70625"/>
            <a:ext cx="2540000" cy="457200"/>
          </a:xfrm>
        </p:spPr>
        <p:txBody>
          <a:bodyPr/>
          <a:lstStyle>
            <a:lvl1pPr>
              <a:defRPr/>
            </a:lvl1pPr>
          </a:lstStyle>
          <a:p>
            <a:fld id="{8EA6E8B4-6208-EF4B-9A2C-62FC1840633C}" type="slidenum">
              <a:rPr lang="en-US" smtClean="0"/>
              <a:t>‹#›</a:t>
            </a:fld>
            <a:endParaRPr lang="en-US"/>
          </a:p>
        </p:txBody>
      </p:sp>
    </p:spTree>
    <p:extLst>
      <p:ext uri="{BB962C8B-B14F-4D97-AF65-F5344CB8AC3E}">
        <p14:creationId xmlns:p14="http://schemas.microsoft.com/office/powerpoint/2010/main" val="1131401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a:t>Click to edit Master subtitle style</a:t>
            </a:r>
          </a:p>
        </p:txBody>
      </p:sp>
      <p:sp>
        <p:nvSpPr>
          <p:cNvPr id="4" name="Date Placeholder 3"/>
          <p:cNvSpPr>
            <a:spLocks noGrp="1"/>
          </p:cNvSpPr>
          <p:nvPr>
            <p:ph type="dt" sz="half" idx="10"/>
          </p:nvPr>
        </p:nvSpPr>
        <p:spPr/>
        <p:txBody>
          <a:bodyPr/>
          <a:lstStyle/>
          <a:p>
            <a:fld id="{ED11F576-91D2-674F-88ED-C36E5705FBE1}" type="datetime1">
              <a:rPr lang="en-US" smtClean="0"/>
              <a:pPr/>
              <a:t>5/15/2019</a:t>
            </a:fld>
            <a:endParaRPr lang="en-US"/>
          </a:p>
        </p:txBody>
      </p:sp>
      <p:sp>
        <p:nvSpPr>
          <p:cNvPr id="5" name="Footer Placeholder 4"/>
          <p:cNvSpPr>
            <a:spLocks noGrp="1"/>
          </p:cNvSpPr>
          <p:nvPr>
            <p:ph type="ftr" sz="quarter" idx="11"/>
          </p:nvPr>
        </p:nvSpPr>
        <p:spPr/>
        <p:txBody>
          <a:bodyPr/>
          <a:lstStyle/>
          <a:p>
            <a:r>
              <a:rPr lang="en-US"/>
              <a:t>B. Duran</a:t>
            </a:r>
          </a:p>
        </p:txBody>
      </p:sp>
      <p:sp>
        <p:nvSpPr>
          <p:cNvPr id="6" name="Slide Number Placeholder 5"/>
          <p:cNvSpPr>
            <a:spLocks noGrp="1"/>
          </p:cNvSpPr>
          <p:nvPr>
            <p:ph type="sldNum" sz="quarter" idx="12"/>
          </p:nvPr>
        </p:nvSpPr>
        <p:spPr/>
        <p:txBody>
          <a:bodyPr/>
          <a:lstStyle/>
          <a:p>
            <a:fld id="{440621E0-7399-3045-8138-DC32CBBDB465}" type="slidenum">
              <a:rPr lang="en-US" smtClean="0"/>
              <a:pPr/>
              <a:t>‹#›</a:t>
            </a:fld>
            <a:endParaRPr lang="en-US"/>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4765915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1763B2-2C5B-4C44-8D8E-96001B22700E}"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145640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2BAE1C5-558C-BA4D-A7B2-2E581769BE34}" type="datetime1">
              <a:rPr lang="en-US" smtClean="0"/>
              <a:pPr/>
              <a:t>5/15/2019</a:t>
            </a:fld>
            <a:endParaRPr lang="en-US"/>
          </a:p>
        </p:txBody>
      </p:sp>
      <p:sp>
        <p:nvSpPr>
          <p:cNvPr id="5" name="Footer Placeholder 4"/>
          <p:cNvSpPr>
            <a:spLocks noGrp="1"/>
          </p:cNvSpPr>
          <p:nvPr>
            <p:ph type="ftr" sz="quarter" idx="11"/>
          </p:nvPr>
        </p:nvSpPr>
        <p:spPr/>
        <p:txBody>
          <a:bodyPr/>
          <a:lstStyle/>
          <a:p>
            <a:r>
              <a:rPr lang="en-US"/>
              <a:t>B. Duran</a:t>
            </a:r>
          </a:p>
        </p:txBody>
      </p:sp>
      <p:sp>
        <p:nvSpPr>
          <p:cNvPr id="6" name="Slide Number Placeholder 5"/>
          <p:cNvSpPr>
            <a:spLocks noGrp="1"/>
          </p:cNvSpPr>
          <p:nvPr>
            <p:ph type="sldNum" sz="quarter" idx="12"/>
          </p:nvPr>
        </p:nvSpPr>
        <p:spPr/>
        <p:txBody>
          <a:bodyPr/>
          <a:lstStyle/>
          <a:p>
            <a:fld id="{440621E0-7399-3045-8138-DC32CBBDB465}" type="slidenum">
              <a:rPr lang="en-US" smtClean="0"/>
              <a:pPr/>
              <a:t>‹#›</a:t>
            </a:fld>
            <a:endParaRPr lang="en-US"/>
          </a:p>
        </p:txBody>
      </p:sp>
    </p:spTree>
    <p:extLst>
      <p:ext uri="{BB962C8B-B14F-4D97-AF65-F5344CB8AC3E}">
        <p14:creationId xmlns:p14="http://schemas.microsoft.com/office/powerpoint/2010/main" val="2680031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495F596-C11D-C44F-AF44-7E5E45526D09}" type="datetime1">
              <a:rPr lang="en-US" smtClean="0"/>
              <a:pPr/>
              <a:t>5/15/2019</a:t>
            </a:fld>
            <a:endParaRPr lang="en-US"/>
          </a:p>
        </p:txBody>
      </p:sp>
      <p:sp>
        <p:nvSpPr>
          <p:cNvPr id="5" name="Footer Placeholder 4"/>
          <p:cNvSpPr>
            <a:spLocks noGrp="1"/>
          </p:cNvSpPr>
          <p:nvPr>
            <p:ph type="ftr" sz="quarter" idx="11"/>
          </p:nvPr>
        </p:nvSpPr>
        <p:spPr/>
        <p:txBody>
          <a:bodyPr/>
          <a:lstStyle/>
          <a:p>
            <a:r>
              <a:rPr lang="en-US"/>
              <a:t>B. Duran</a:t>
            </a:r>
          </a:p>
        </p:txBody>
      </p:sp>
      <p:sp>
        <p:nvSpPr>
          <p:cNvPr id="6" name="Slide Number Placeholder 5"/>
          <p:cNvSpPr>
            <a:spLocks noGrp="1"/>
          </p:cNvSpPr>
          <p:nvPr>
            <p:ph type="sldNum" sz="quarter" idx="12"/>
          </p:nvPr>
        </p:nvSpPr>
        <p:spPr/>
        <p:txBody>
          <a:bodyPr/>
          <a:lstStyle/>
          <a:p>
            <a:fld id="{440621E0-7399-3045-8138-DC32CBBDB465}" type="slidenum">
              <a:rPr lang="en-US" smtClean="0"/>
              <a:pPr/>
              <a:t>‹#›</a:t>
            </a:fld>
            <a:endParaRPr lang="en-US"/>
          </a:p>
        </p:txBody>
      </p:sp>
    </p:spTree>
    <p:extLst>
      <p:ext uri="{BB962C8B-B14F-4D97-AF65-F5344CB8AC3E}">
        <p14:creationId xmlns:p14="http://schemas.microsoft.com/office/powerpoint/2010/main" val="2333020188"/>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2C6A8FB-4D6C-C641-ADBB-FB28B5BA1B5F}" type="datetime1">
              <a:rPr lang="en-US" smtClean="0"/>
              <a:pPr/>
              <a:t>5/15/2019</a:t>
            </a:fld>
            <a:endParaRPr lang="en-US"/>
          </a:p>
        </p:txBody>
      </p:sp>
      <p:sp>
        <p:nvSpPr>
          <p:cNvPr id="6" name="Footer Placeholder 5"/>
          <p:cNvSpPr>
            <a:spLocks noGrp="1"/>
          </p:cNvSpPr>
          <p:nvPr>
            <p:ph type="ftr" sz="quarter" idx="11"/>
          </p:nvPr>
        </p:nvSpPr>
        <p:spPr/>
        <p:txBody>
          <a:bodyPr/>
          <a:lstStyle/>
          <a:p>
            <a:r>
              <a:rPr lang="en-US"/>
              <a:t>B. Duran</a:t>
            </a:r>
          </a:p>
        </p:txBody>
      </p:sp>
      <p:sp>
        <p:nvSpPr>
          <p:cNvPr id="7" name="Slide Number Placeholder 6"/>
          <p:cNvSpPr>
            <a:spLocks noGrp="1"/>
          </p:cNvSpPr>
          <p:nvPr>
            <p:ph type="sldNum" sz="quarter" idx="12"/>
          </p:nvPr>
        </p:nvSpPr>
        <p:spPr/>
        <p:txBody>
          <a:bodyPr/>
          <a:lstStyle/>
          <a:p>
            <a:fld id="{440621E0-7399-3045-8138-DC32CBBDB465}" type="slidenum">
              <a:rPr lang="en-US" smtClean="0"/>
              <a:pPr/>
              <a:t>‹#›</a:t>
            </a:fld>
            <a:endParaRPr lang="en-US"/>
          </a:p>
        </p:txBody>
      </p:sp>
    </p:spTree>
    <p:extLst>
      <p:ext uri="{BB962C8B-B14F-4D97-AF65-F5344CB8AC3E}">
        <p14:creationId xmlns:p14="http://schemas.microsoft.com/office/powerpoint/2010/main" val="1536194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64DF24C-2D2F-234B-9BF9-3C225C207BCC}" type="datetime1">
              <a:rPr lang="en-US" smtClean="0"/>
              <a:pPr/>
              <a:t>5/15/2019</a:t>
            </a:fld>
            <a:endParaRPr lang="en-US"/>
          </a:p>
        </p:txBody>
      </p:sp>
      <p:sp>
        <p:nvSpPr>
          <p:cNvPr id="8" name="Footer Placeholder 7"/>
          <p:cNvSpPr>
            <a:spLocks noGrp="1"/>
          </p:cNvSpPr>
          <p:nvPr>
            <p:ph type="ftr" sz="quarter" idx="11"/>
          </p:nvPr>
        </p:nvSpPr>
        <p:spPr/>
        <p:txBody>
          <a:bodyPr/>
          <a:lstStyle/>
          <a:p>
            <a:r>
              <a:rPr lang="en-US"/>
              <a:t>B. Duran</a:t>
            </a:r>
          </a:p>
        </p:txBody>
      </p:sp>
      <p:sp>
        <p:nvSpPr>
          <p:cNvPr id="9" name="Slide Number Placeholder 8"/>
          <p:cNvSpPr>
            <a:spLocks noGrp="1"/>
          </p:cNvSpPr>
          <p:nvPr>
            <p:ph type="sldNum" sz="quarter" idx="12"/>
          </p:nvPr>
        </p:nvSpPr>
        <p:spPr/>
        <p:txBody>
          <a:bodyPr/>
          <a:lstStyle/>
          <a:p>
            <a:fld id="{440621E0-7399-3045-8138-DC32CBBDB465}" type="slidenum">
              <a:rPr lang="en-US" smtClean="0"/>
              <a:pPr/>
              <a:t>‹#›</a:t>
            </a:fld>
            <a:endParaRPr lang="en-US"/>
          </a:p>
        </p:txBody>
      </p:sp>
    </p:spTree>
    <p:extLst>
      <p:ext uri="{BB962C8B-B14F-4D97-AF65-F5344CB8AC3E}">
        <p14:creationId xmlns:p14="http://schemas.microsoft.com/office/powerpoint/2010/main" val="3941361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3C0920C-CD47-134C-A4AF-17E748E72610}" type="datetime1">
              <a:rPr lang="en-US" smtClean="0"/>
              <a:pPr/>
              <a:t>5/15/2019</a:t>
            </a:fld>
            <a:endParaRPr lang="en-US"/>
          </a:p>
        </p:txBody>
      </p:sp>
      <p:sp>
        <p:nvSpPr>
          <p:cNvPr id="4" name="Footer Placeholder 3"/>
          <p:cNvSpPr>
            <a:spLocks noGrp="1"/>
          </p:cNvSpPr>
          <p:nvPr>
            <p:ph type="ftr" sz="quarter" idx="11"/>
          </p:nvPr>
        </p:nvSpPr>
        <p:spPr/>
        <p:txBody>
          <a:bodyPr/>
          <a:lstStyle/>
          <a:p>
            <a:r>
              <a:rPr lang="en-US"/>
              <a:t>B. Duran</a:t>
            </a:r>
          </a:p>
        </p:txBody>
      </p:sp>
      <p:sp>
        <p:nvSpPr>
          <p:cNvPr id="5" name="Slide Number Placeholder 4"/>
          <p:cNvSpPr>
            <a:spLocks noGrp="1"/>
          </p:cNvSpPr>
          <p:nvPr>
            <p:ph type="sldNum" sz="quarter" idx="12"/>
          </p:nvPr>
        </p:nvSpPr>
        <p:spPr/>
        <p:txBody>
          <a:bodyPr/>
          <a:lstStyle/>
          <a:p>
            <a:fld id="{440621E0-7399-3045-8138-DC32CBBDB465}" type="slidenum">
              <a:rPr lang="en-US" smtClean="0"/>
              <a:pPr/>
              <a:t>‹#›</a:t>
            </a:fld>
            <a:endParaRPr lang="en-US"/>
          </a:p>
        </p:txBody>
      </p:sp>
    </p:spTree>
    <p:extLst>
      <p:ext uri="{BB962C8B-B14F-4D97-AF65-F5344CB8AC3E}">
        <p14:creationId xmlns:p14="http://schemas.microsoft.com/office/powerpoint/2010/main" val="1056957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91161-F880-0241-980D-A51FAAFC3F66}" type="datetime1">
              <a:rPr lang="en-US" smtClean="0"/>
              <a:pPr/>
              <a:t>5/15/2019</a:t>
            </a:fld>
            <a:endParaRPr lang="en-US"/>
          </a:p>
        </p:txBody>
      </p:sp>
      <p:sp>
        <p:nvSpPr>
          <p:cNvPr id="3" name="Footer Placeholder 2"/>
          <p:cNvSpPr>
            <a:spLocks noGrp="1"/>
          </p:cNvSpPr>
          <p:nvPr>
            <p:ph type="ftr" sz="quarter" idx="11"/>
          </p:nvPr>
        </p:nvSpPr>
        <p:spPr/>
        <p:txBody>
          <a:bodyPr/>
          <a:lstStyle/>
          <a:p>
            <a:r>
              <a:rPr lang="en-US"/>
              <a:t>B. Duran</a:t>
            </a:r>
          </a:p>
        </p:txBody>
      </p:sp>
      <p:sp>
        <p:nvSpPr>
          <p:cNvPr id="4" name="Slide Number Placeholder 3"/>
          <p:cNvSpPr>
            <a:spLocks noGrp="1"/>
          </p:cNvSpPr>
          <p:nvPr>
            <p:ph type="sldNum" sz="quarter" idx="12"/>
          </p:nvPr>
        </p:nvSpPr>
        <p:spPr/>
        <p:txBody>
          <a:bodyPr/>
          <a:lstStyle/>
          <a:p>
            <a:fld id="{440621E0-7399-3045-8138-DC32CBBDB465}" type="slidenum">
              <a:rPr lang="en-US" smtClean="0"/>
              <a:pPr/>
              <a:t>‹#›</a:t>
            </a:fld>
            <a:endParaRPr lang="en-US"/>
          </a:p>
        </p:txBody>
      </p:sp>
    </p:spTree>
    <p:extLst>
      <p:ext uri="{BB962C8B-B14F-4D97-AF65-F5344CB8AC3E}">
        <p14:creationId xmlns:p14="http://schemas.microsoft.com/office/powerpoint/2010/main" val="1286368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BBB1FCD-8A8F-8544-B652-C709B8084403}" type="datetime1">
              <a:rPr lang="en-US" smtClean="0"/>
              <a:pPr/>
              <a:t>5/15/2019</a:t>
            </a:fld>
            <a:endParaRPr lang="en-US"/>
          </a:p>
        </p:txBody>
      </p:sp>
      <p:sp>
        <p:nvSpPr>
          <p:cNvPr id="6" name="Footer Placeholder 5"/>
          <p:cNvSpPr>
            <a:spLocks noGrp="1"/>
          </p:cNvSpPr>
          <p:nvPr>
            <p:ph type="ftr" sz="quarter" idx="11"/>
          </p:nvPr>
        </p:nvSpPr>
        <p:spPr/>
        <p:txBody>
          <a:bodyPr/>
          <a:lstStyle/>
          <a:p>
            <a:r>
              <a:rPr lang="en-US"/>
              <a:t>B. Duran</a:t>
            </a:r>
          </a:p>
        </p:txBody>
      </p:sp>
      <p:sp>
        <p:nvSpPr>
          <p:cNvPr id="7" name="Slide Number Placeholder 6"/>
          <p:cNvSpPr>
            <a:spLocks noGrp="1"/>
          </p:cNvSpPr>
          <p:nvPr>
            <p:ph type="sldNum" sz="quarter" idx="12"/>
          </p:nvPr>
        </p:nvSpPr>
        <p:spPr/>
        <p:txBody>
          <a:bodyPr/>
          <a:lstStyle/>
          <a:p>
            <a:fld id="{440621E0-7399-3045-8138-DC32CBBDB465}" type="slidenum">
              <a:rPr lang="en-US" smtClean="0"/>
              <a:pPr/>
              <a:t>‹#›</a:t>
            </a:fld>
            <a:endParaRPr lang="en-US"/>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2483227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4AE892E6-3AD8-6E49-95A9-C2E76B184EDC}" type="datetime1">
              <a:rPr lang="en-US" smtClean="0"/>
              <a:pPr/>
              <a:t>5/15/2019</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r>
              <a:rPr lang="en-US"/>
              <a:t>B. Duran</a:t>
            </a:r>
          </a:p>
        </p:txBody>
      </p:sp>
      <p:sp>
        <p:nvSpPr>
          <p:cNvPr id="7" name="Slide Number Placeholder 6"/>
          <p:cNvSpPr>
            <a:spLocks noGrp="1"/>
          </p:cNvSpPr>
          <p:nvPr>
            <p:ph type="sldNum" sz="quarter" idx="12"/>
          </p:nvPr>
        </p:nvSpPr>
        <p:spPr>
          <a:xfrm>
            <a:off x="11119104" y="1170432"/>
            <a:ext cx="978485" cy="201168"/>
          </a:xfrm>
        </p:spPr>
        <p:txBody>
          <a:bodyPr/>
          <a:lstStyle/>
          <a:p>
            <a:fld id="{440621E0-7399-3045-8138-DC32CBBDB465}" type="slidenum">
              <a:rPr lang="en-US" smtClean="0"/>
              <a:pPr/>
              <a:t>‹#›</a:t>
            </a:fld>
            <a:endParaRPr lang="en-US"/>
          </a:p>
        </p:txBody>
      </p:sp>
    </p:spTree>
    <p:extLst>
      <p:ext uri="{BB962C8B-B14F-4D97-AF65-F5344CB8AC3E}">
        <p14:creationId xmlns:p14="http://schemas.microsoft.com/office/powerpoint/2010/main" val="106888820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8C292ED-1135-DA49-9C1C-ECC314DE3682}" type="datetime1">
              <a:rPr lang="en-US" smtClean="0"/>
              <a:pPr/>
              <a:t>5/15/2019</a:t>
            </a:fld>
            <a:endParaRPr lang="en-US"/>
          </a:p>
        </p:txBody>
      </p:sp>
      <p:sp>
        <p:nvSpPr>
          <p:cNvPr id="5" name="Footer Placeholder 4"/>
          <p:cNvSpPr>
            <a:spLocks noGrp="1"/>
          </p:cNvSpPr>
          <p:nvPr>
            <p:ph type="ftr" sz="quarter" idx="11"/>
          </p:nvPr>
        </p:nvSpPr>
        <p:spPr/>
        <p:txBody>
          <a:bodyPr/>
          <a:lstStyle/>
          <a:p>
            <a:r>
              <a:rPr lang="en-US"/>
              <a:t>B. Duran</a:t>
            </a:r>
          </a:p>
        </p:txBody>
      </p:sp>
      <p:sp>
        <p:nvSpPr>
          <p:cNvPr id="6" name="Slide Number Placeholder 5"/>
          <p:cNvSpPr>
            <a:spLocks noGrp="1"/>
          </p:cNvSpPr>
          <p:nvPr>
            <p:ph type="sldNum" sz="quarter" idx="12"/>
          </p:nvPr>
        </p:nvSpPr>
        <p:spPr/>
        <p:txBody>
          <a:bodyPr/>
          <a:lstStyle/>
          <a:p>
            <a:fld id="{440621E0-7399-3045-8138-DC32CBBDB465}" type="slidenum">
              <a:rPr lang="en-US" smtClean="0"/>
              <a:pPr/>
              <a:t>‹#›</a:t>
            </a:fld>
            <a:endParaRPr lang="en-US"/>
          </a:p>
        </p:txBody>
      </p:sp>
    </p:spTree>
    <p:extLst>
      <p:ext uri="{BB962C8B-B14F-4D97-AF65-F5344CB8AC3E}">
        <p14:creationId xmlns:p14="http://schemas.microsoft.com/office/powerpoint/2010/main" val="353021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B35227-4F48-A440-956E-A9C5CECB24BF}" type="datetime1">
              <a:rPr lang="en-US" smtClean="0"/>
              <a:pPr/>
              <a:t>5/15/2019</a:t>
            </a:fld>
            <a:endParaRPr lang="en-US"/>
          </a:p>
        </p:txBody>
      </p:sp>
      <p:sp>
        <p:nvSpPr>
          <p:cNvPr id="5" name="Footer Placeholder 4"/>
          <p:cNvSpPr>
            <a:spLocks noGrp="1"/>
          </p:cNvSpPr>
          <p:nvPr>
            <p:ph type="ftr" sz="quarter" idx="11"/>
          </p:nvPr>
        </p:nvSpPr>
        <p:spPr>
          <a:xfrm>
            <a:off x="3520796" y="6377460"/>
            <a:ext cx="5115205" cy="365125"/>
          </a:xfrm>
        </p:spPr>
        <p:txBody>
          <a:bodyPr/>
          <a:lstStyle/>
          <a:p>
            <a:r>
              <a:rPr lang="en-US"/>
              <a:t>B. Duran</a:t>
            </a:r>
          </a:p>
        </p:txBody>
      </p:sp>
      <p:sp>
        <p:nvSpPr>
          <p:cNvPr id="6" name="Slide Number Placeholder 5"/>
          <p:cNvSpPr>
            <a:spLocks noGrp="1"/>
          </p:cNvSpPr>
          <p:nvPr>
            <p:ph type="sldNum" sz="quarter" idx="12"/>
          </p:nvPr>
        </p:nvSpPr>
        <p:spPr/>
        <p:txBody>
          <a:bodyPr/>
          <a:lstStyle/>
          <a:p>
            <a:fld id="{440621E0-7399-3045-8138-DC32CBBDB465}" type="slidenum">
              <a:rPr lang="en-US" smtClean="0"/>
              <a:pPr/>
              <a:t>‹#›</a:t>
            </a:fld>
            <a:endParaRPr lang="en-US"/>
          </a:p>
        </p:txBody>
      </p:sp>
    </p:spTree>
    <p:extLst>
      <p:ext uri="{BB962C8B-B14F-4D97-AF65-F5344CB8AC3E}">
        <p14:creationId xmlns:p14="http://schemas.microsoft.com/office/powerpoint/2010/main" val="2509696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a:t>Edit Master text styles</a:t>
            </a:r>
          </a:p>
        </p:txBody>
      </p:sp>
      <p:sp>
        <p:nvSpPr>
          <p:cNvPr id="4" name="Date Placeholder 3"/>
          <p:cNvSpPr>
            <a:spLocks noGrp="1"/>
          </p:cNvSpPr>
          <p:nvPr>
            <p:ph type="dt" sz="half" idx="10"/>
          </p:nvPr>
        </p:nvSpPr>
        <p:spPr/>
        <p:txBody>
          <a:bodyPr/>
          <a:lstStyle/>
          <a:p>
            <a:fld id="{911763B2-2C5B-4C44-8D8E-96001B22700E}"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263559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90600"/>
          </a:xfrm>
        </p:spPr>
        <p:txBody>
          <a:bodyPr/>
          <a:lstStyle/>
          <a:p>
            <a:r>
              <a:rPr lang="en-US"/>
              <a:t>Click to edit Master title style</a:t>
            </a:r>
          </a:p>
        </p:txBody>
      </p:sp>
      <p:sp>
        <p:nvSpPr>
          <p:cNvPr id="3" name="Content Placeholder 2"/>
          <p:cNvSpPr>
            <a:spLocks noGrp="1"/>
          </p:cNvSpPr>
          <p:nvPr>
            <p:ph sz="half" idx="1"/>
          </p:nvPr>
        </p:nvSpPr>
        <p:spPr>
          <a:xfrm>
            <a:off x="914400" y="1828800"/>
            <a:ext cx="103632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076700"/>
            <a:ext cx="103632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BF7C4EE6-8320-E947-A99A-69B949ED9FEC}" type="datetime1">
              <a:rPr lang="en-US" smtClean="0"/>
              <a:pPr/>
              <a:t>5/15/2019</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a:t>B. Duran</a:t>
            </a:r>
          </a:p>
        </p:txBody>
      </p:sp>
      <p:sp>
        <p:nvSpPr>
          <p:cNvPr id="7" name="Rectangle 6"/>
          <p:cNvSpPr>
            <a:spLocks noGrp="1" noChangeArrowheads="1"/>
          </p:cNvSpPr>
          <p:nvPr>
            <p:ph type="sldNum" sz="quarter" idx="12"/>
          </p:nvPr>
        </p:nvSpPr>
        <p:spPr>
          <a:ln/>
        </p:spPr>
        <p:txBody>
          <a:bodyPr/>
          <a:lstStyle>
            <a:lvl1pPr>
              <a:defRPr/>
            </a:lvl1pPr>
          </a:lstStyle>
          <a:p>
            <a:fld id="{9A72374E-DC86-1848-BECC-4C22CF0838EF}" type="slidenum">
              <a:rPr lang="en-US"/>
              <a:pPr/>
              <a:t>‹#›</a:t>
            </a:fld>
            <a:endParaRPr lang="en-US"/>
          </a:p>
        </p:txBody>
      </p:sp>
    </p:spTree>
    <p:extLst>
      <p:ext uri="{BB962C8B-B14F-4D97-AF65-F5344CB8AC3E}">
        <p14:creationId xmlns:p14="http://schemas.microsoft.com/office/powerpoint/2010/main" val="376042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90600"/>
          </a:xfrm>
        </p:spPr>
        <p:txBody>
          <a:bodyPr/>
          <a:lstStyle/>
          <a:p>
            <a:r>
              <a:rPr lang="en-US"/>
              <a:t>Click to edit Master title style</a:t>
            </a:r>
          </a:p>
        </p:txBody>
      </p:sp>
      <p:sp>
        <p:nvSpPr>
          <p:cNvPr id="3" name="Content Placeholder 2"/>
          <p:cNvSpPr>
            <a:spLocks noGrp="1"/>
          </p:cNvSpPr>
          <p:nvPr>
            <p:ph sz="half" idx="1"/>
          </p:nvPr>
        </p:nvSpPr>
        <p:spPr>
          <a:xfrm>
            <a:off x="914400" y="1828800"/>
            <a:ext cx="508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0"/>
            <a:ext cx="508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70625"/>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70625"/>
            <a:ext cx="3860800" cy="457200"/>
          </a:xfrm>
        </p:spPr>
        <p:txBody>
          <a:bodyPr/>
          <a:lstStyle>
            <a:lvl1pPr>
              <a:defRPr/>
            </a:lvl1pPr>
          </a:lstStyle>
          <a:p>
            <a:pPr>
              <a:defRPr/>
            </a:pPr>
            <a:r>
              <a:rPr lang="en-US"/>
              <a:t>B. Duran</a:t>
            </a:r>
          </a:p>
        </p:txBody>
      </p:sp>
      <p:sp>
        <p:nvSpPr>
          <p:cNvPr id="7" name="Slide Number Placeholder 6"/>
          <p:cNvSpPr>
            <a:spLocks noGrp="1"/>
          </p:cNvSpPr>
          <p:nvPr>
            <p:ph type="sldNum" sz="quarter" idx="12"/>
          </p:nvPr>
        </p:nvSpPr>
        <p:spPr>
          <a:xfrm>
            <a:off x="8737600" y="6270625"/>
            <a:ext cx="2540000" cy="457200"/>
          </a:xfrm>
        </p:spPr>
        <p:txBody>
          <a:bodyPr/>
          <a:lstStyle>
            <a:lvl1pPr>
              <a:defRPr/>
            </a:lvl1pPr>
          </a:lstStyle>
          <a:p>
            <a:pPr>
              <a:defRPr/>
            </a:pPr>
            <a:fld id="{74D0FF7F-9548-1F47-9767-F4CD12A4C090}" type="slidenum">
              <a:rPr lang="en-US"/>
              <a:pPr>
                <a:defRPr/>
              </a:pPr>
              <a:t>‹#›</a:t>
            </a:fld>
            <a:endParaRPr lang="en-US"/>
          </a:p>
        </p:txBody>
      </p:sp>
    </p:spTree>
    <p:extLst>
      <p:ext uri="{BB962C8B-B14F-4D97-AF65-F5344CB8AC3E}">
        <p14:creationId xmlns:p14="http://schemas.microsoft.com/office/powerpoint/2010/main" val="5343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hart ">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50"/>
            <a:ext cx="10972800" cy="1280446"/>
          </a:xfrm>
        </p:spPr>
        <p:txBody>
          <a:bodyPr>
            <a:normAutofit/>
          </a:bodyPr>
          <a:lstStyle>
            <a:lvl1pPr>
              <a:defRPr sz="3600"/>
            </a:lvl1pPr>
          </a:lstStyle>
          <a:p>
            <a:r>
              <a:rPr kumimoji="0" lang="en-US" dirty="0"/>
              <a:t>Click to edit Master title style</a:t>
            </a:r>
          </a:p>
        </p:txBody>
      </p:sp>
      <p:sp>
        <p:nvSpPr>
          <p:cNvPr id="3" name="Content Placeholder 2"/>
          <p:cNvSpPr>
            <a:spLocks noGrp="1"/>
          </p:cNvSpPr>
          <p:nvPr>
            <p:ph idx="1"/>
          </p:nvPr>
        </p:nvSpPr>
        <p:spPr>
          <a:xfrm>
            <a:off x="0" y="1592461"/>
            <a:ext cx="12192000" cy="5265541"/>
          </a:xfrm>
        </p:spPr>
        <p:txBody>
          <a:bodyPr/>
          <a:lstStyle>
            <a:lvl1pPr marL="118867" indent="0">
              <a:buNone/>
              <a:defRPr/>
            </a:lvl1pPr>
          </a:lstStyle>
          <a:p>
            <a:pPr lvl="0" eaLnBrk="1" latinLnBrk="0" hangingPunct="1"/>
            <a:endParaRPr kumimoji="0" lang="en-US" dirty="0"/>
          </a:p>
        </p:txBody>
      </p:sp>
      <p:sp>
        <p:nvSpPr>
          <p:cNvPr id="5" name="Footer Placeholder 4"/>
          <p:cNvSpPr>
            <a:spLocks noGrp="1"/>
          </p:cNvSpPr>
          <p:nvPr>
            <p:ph type="ftr" sz="quarter" idx="11"/>
          </p:nvPr>
        </p:nvSpPr>
        <p:spPr>
          <a:xfrm>
            <a:off x="3520801" y="6476998"/>
            <a:ext cx="7746379" cy="274320"/>
          </a:xfrm>
        </p:spPr>
        <p:txBody>
          <a:bodyPr/>
          <a:lstStyle/>
          <a:p>
            <a:r>
              <a:rPr lang="en-US"/>
              <a:t>Exec. summary </a:t>
            </a:r>
          </a:p>
        </p:txBody>
      </p:sp>
      <p:sp>
        <p:nvSpPr>
          <p:cNvPr id="6" name="Slide Number Placeholder 5"/>
          <p:cNvSpPr>
            <a:spLocks noGrp="1"/>
          </p:cNvSpPr>
          <p:nvPr>
            <p:ph type="sldNum" sz="quarter" idx="12"/>
          </p:nvPr>
        </p:nvSpPr>
        <p:spPr>
          <a:xfrm>
            <a:off x="11267181" y="6476998"/>
            <a:ext cx="650500" cy="274320"/>
          </a:xfrm>
        </p:spPr>
        <p:txBody>
          <a:bodyPr/>
          <a:lstStyle>
            <a:lvl1pPr>
              <a:defRPr sz="1600"/>
            </a:lvl1pPr>
          </a:lstStyle>
          <a:p>
            <a:fld id="{6A98BBA1-8E72-A943-88FD-DDDC66A5C40A}" type="slidenum">
              <a:rPr lang="en-US" smtClean="0"/>
              <a:pPr/>
              <a:t>‹#›</a:t>
            </a:fld>
            <a:endParaRPr lang="en-US"/>
          </a:p>
        </p:txBody>
      </p:sp>
      <p:sp>
        <p:nvSpPr>
          <p:cNvPr id="7" name="Rectangle 6"/>
          <p:cNvSpPr/>
          <p:nvPr userDrawn="1"/>
        </p:nvSpPr>
        <p:spPr bwMode="invGray">
          <a:xfrm>
            <a:off x="0" y="1410542"/>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290902440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58"/>
          <p:cNvSpPr>
            <a:spLocks noGrp="1"/>
          </p:cNvSpPr>
          <p:nvPr>
            <p:ph type="sldNum" sz="quarter" idx="10"/>
          </p:nvPr>
        </p:nvSpPr>
        <p:spPr>
          <a:xfrm>
            <a:off x="5877986" y="6505578"/>
            <a:ext cx="402167" cy="296863"/>
          </a:xfrm>
        </p:spPr>
        <p:txBody>
          <a:bodyPr/>
          <a:lstStyle>
            <a:lvl1pPr algn="l" defTabSz="685800" fontAlgn="base" hangingPunct="1">
              <a:spcBef>
                <a:spcPct val="0"/>
              </a:spcBef>
              <a:spcAft>
                <a:spcPct val="0"/>
              </a:spcAft>
              <a:defRPr kern="1200">
                <a:solidFill>
                  <a:srgbClr val="000000"/>
                </a:solidFill>
                <a:latin typeface="Arial" charset="0"/>
                <a:ea typeface="ＭＳ Ｐゴシック" charset="-128"/>
                <a:cs typeface="+mn-cs"/>
              </a:defRPr>
            </a:lvl1pPr>
          </a:lstStyle>
          <a:p>
            <a:pPr>
              <a:defRPr/>
            </a:pPr>
            <a:fld id="{0E8F747E-E0CC-7C4D-8ADE-F9E279D20B23}" type="slidenum">
              <a:rPr/>
              <a:pPr>
                <a:defRPr/>
              </a:pPr>
              <a:t>‹#›</a:t>
            </a:fld>
            <a:endParaRPr/>
          </a:p>
        </p:txBody>
      </p:sp>
    </p:spTree>
    <p:extLst>
      <p:ext uri="{BB962C8B-B14F-4D97-AF65-F5344CB8AC3E}">
        <p14:creationId xmlns:p14="http://schemas.microsoft.com/office/powerpoint/2010/main" val="110399067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1763B2-2C5B-4C44-8D8E-96001B22700E}"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129779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11763B2-2C5B-4C44-8D8E-96001B22700E}" type="datetimeFigureOut">
              <a:rPr lang="en-US" smtClean="0"/>
              <a:t>5/15/2019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27376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11763B2-2C5B-4C44-8D8E-96001B22700E}" type="datetimeFigureOut">
              <a:rPr lang="en-US" smtClean="0"/>
              <a:t>5/15/2019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298130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763B2-2C5B-4C44-8D8E-96001B22700E}" type="datetimeFigureOut">
              <a:rPr lang="en-US" smtClean="0"/>
              <a:t>5/15/2019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100921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Edit Master text styles</a:t>
            </a:r>
          </a:p>
        </p:txBody>
      </p:sp>
      <p:sp>
        <p:nvSpPr>
          <p:cNvPr id="5" name="Date Placeholder 4"/>
          <p:cNvSpPr>
            <a:spLocks noGrp="1"/>
          </p:cNvSpPr>
          <p:nvPr>
            <p:ph type="dt" sz="half" idx="10"/>
          </p:nvPr>
        </p:nvSpPr>
        <p:spPr/>
        <p:txBody>
          <a:bodyPr/>
          <a:lstStyle/>
          <a:p>
            <a:fld id="{911763B2-2C5B-4C44-8D8E-96001B22700E}"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6E8B4-6208-EF4B-9A2C-62FC1840633C}" type="slidenum">
              <a:rPr lang="en-US" smtClean="0"/>
              <a:t>‹#›</a:t>
            </a:fld>
            <a:endParaRPr lang="en-US"/>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299468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Edit Master text styles</a:t>
            </a:r>
          </a:p>
        </p:txBody>
      </p:sp>
      <p:sp>
        <p:nvSpPr>
          <p:cNvPr id="5" name="Date Placeholder 4"/>
          <p:cNvSpPr>
            <a:spLocks noGrp="1"/>
          </p:cNvSpPr>
          <p:nvPr>
            <p:ph type="dt" sz="half" idx="10"/>
          </p:nvPr>
        </p:nvSpPr>
        <p:spPr>
          <a:xfrm>
            <a:off x="219456" y="1170432"/>
            <a:ext cx="3364992" cy="201168"/>
          </a:xfrm>
        </p:spPr>
        <p:txBody>
          <a:bodyPr/>
          <a:lstStyle/>
          <a:p>
            <a:fld id="{911763B2-2C5B-4C44-8D8E-96001B22700E}" type="datetimeFigureOut">
              <a:rPr lang="en-US" smtClean="0"/>
              <a:t>5/15/2019</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11119104" y="1170432"/>
            <a:ext cx="978485" cy="201168"/>
          </a:xfrm>
        </p:spPr>
        <p:txBody>
          <a:bodyPr/>
          <a:lstStyle/>
          <a:p>
            <a:fld id="{8EA6E8B4-6208-EF4B-9A2C-62FC1840633C}" type="slidenum">
              <a:rPr lang="en-US" smtClean="0"/>
              <a:t>‹#›</a:t>
            </a:fld>
            <a:endParaRPr lang="en-US"/>
          </a:p>
        </p:txBody>
      </p:sp>
    </p:spTree>
    <p:extLst>
      <p:ext uri="{BB962C8B-B14F-4D97-AF65-F5344CB8AC3E}">
        <p14:creationId xmlns:p14="http://schemas.microsoft.com/office/powerpoint/2010/main" val="95620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911763B2-2C5B-4C44-8D8E-96001B22700E}" type="datetimeFigureOut">
              <a:rPr lang="en-US" smtClean="0"/>
              <a:t>5/15/2019</a:t>
            </a:fld>
            <a:endParaRPr lang="en-US"/>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8EA6E8B4-6208-EF4B-9A2C-62FC1840633C}" type="slidenum">
              <a:rPr lang="en-US" smtClean="0"/>
              <a:t>‹#›</a:t>
            </a:fld>
            <a:endParaRPr lang="en-US"/>
          </a:p>
        </p:txBody>
      </p:sp>
    </p:spTree>
    <p:extLst>
      <p:ext uri="{BB962C8B-B14F-4D97-AF65-F5344CB8AC3E}">
        <p14:creationId xmlns:p14="http://schemas.microsoft.com/office/powerpoint/2010/main" val="825471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6C08E601-FAC9-8E4B-8CA5-12637C223ADE}" type="datetime1">
              <a:rPr lang="en-US" smtClean="0"/>
              <a:pPr/>
              <a:t>5/15/2019</a:t>
            </a:fld>
            <a:endParaRPr lang="en-US"/>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r>
              <a:rPr lang="en-US"/>
              <a:t>B. Duran</a:t>
            </a:r>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440621E0-7399-3045-8138-DC32CBBDB465}" type="slidenum">
              <a:rPr lang="en-US" smtClean="0"/>
              <a:pPr/>
              <a:t>‹#›</a:t>
            </a:fld>
            <a:endParaRPr lang="en-US"/>
          </a:p>
        </p:txBody>
      </p:sp>
    </p:spTree>
    <p:extLst>
      <p:ext uri="{BB962C8B-B14F-4D97-AF65-F5344CB8AC3E}">
        <p14:creationId xmlns:p14="http://schemas.microsoft.com/office/powerpoint/2010/main" val="200690800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iwri.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https://danidemilia.com/an-invitation-to-radical-tenderness-me-in-you/" TargetMode="Externa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decolonialfutures.net/"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8666" y="437696"/>
            <a:ext cx="11579013" cy="1470025"/>
          </a:xfrm>
        </p:spPr>
        <p:txBody>
          <a:bodyPr>
            <a:noAutofit/>
          </a:bodyPr>
          <a:lstStyle/>
          <a:p>
            <a:pPr algn="ctr"/>
            <a:r>
              <a:rPr lang="en-US" sz="4800" dirty="0"/>
              <a:t>Community-Based</a:t>
            </a:r>
            <a:br>
              <a:rPr lang="en-US" sz="4800" dirty="0"/>
            </a:br>
            <a:r>
              <a:rPr lang="en-US" sz="4800" dirty="0"/>
              <a:t>Participatory Research (CBPR): </a:t>
            </a:r>
            <a:br>
              <a:rPr lang="en-US" sz="4800" dirty="0"/>
            </a:br>
            <a:r>
              <a:rPr lang="en-US" sz="4800" dirty="0"/>
              <a:t>A Grounding for</a:t>
            </a:r>
            <a:br>
              <a:rPr lang="en-US" sz="4800" dirty="0"/>
            </a:br>
            <a:r>
              <a:rPr lang="en-US" sz="4800" dirty="0"/>
              <a:t>Action and Social Change</a:t>
            </a:r>
          </a:p>
        </p:txBody>
      </p:sp>
      <p:sp>
        <p:nvSpPr>
          <p:cNvPr id="3" name="Subtitle 2"/>
          <p:cNvSpPr>
            <a:spLocks noGrp="1"/>
          </p:cNvSpPr>
          <p:nvPr>
            <p:ph type="subTitle" idx="1"/>
          </p:nvPr>
        </p:nvSpPr>
        <p:spPr>
          <a:xfrm>
            <a:off x="0" y="5393765"/>
            <a:ext cx="12192000" cy="1464235"/>
          </a:xfrm>
        </p:spPr>
        <p:txBody>
          <a:bodyPr>
            <a:normAutofit/>
          </a:bodyPr>
          <a:lstStyle/>
          <a:p>
            <a:pPr algn="ctr"/>
            <a:r>
              <a:rPr lang="en-US" sz="2400" b="1" dirty="0">
                <a:solidFill>
                  <a:schemeClr val="tx1"/>
                </a:solidFill>
              </a:rPr>
              <a:t>Bonnie Duran </a:t>
            </a:r>
            <a:r>
              <a:rPr lang="en-US" sz="2400" b="1" dirty="0" err="1">
                <a:solidFill>
                  <a:schemeClr val="tx1"/>
                </a:solidFill>
              </a:rPr>
              <a:t>DrPH</a:t>
            </a:r>
            <a:r>
              <a:rPr lang="en-US" sz="2400" b="1">
                <a:solidFill>
                  <a:schemeClr val="tx1"/>
                </a:solidFill>
              </a:rPr>
              <a:t> </a:t>
            </a:r>
            <a:r>
              <a:rPr lang="en-US" sz="1800" b="1">
                <a:solidFill>
                  <a:schemeClr val="tx1"/>
                </a:solidFill>
              </a:rPr>
              <a:t>Professor, </a:t>
            </a:r>
          </a:p>
          <a:p>
            <a:pPr algn="ctr"/>
            <a:r>
              <a:rPr lang="en-US" sz="1800">
                <a:solidFill>
                  <a:schemeClr val="tx1"/>
                </a:solidFill>
              </a:rPr>
              <a:t>University of Washington School Social Work &amp; Public Health</a:t>
            </a:r>
          </a:p>
          <a:p>
            <a:pPr algn="ctr"/>
            <a:r>
              <a:rPr lang="en-US" sz="1800">
                <a:solidFill>
                  <a:schemeClr val="tx1"/>
                </a:solidFill>
              </a:rPr>
              <a:t> Director,  Center for Indigenous Health Research</a:t>
            </a:r>
          </a:p>
          <a:p>
            <a:pPr algn="ctr"/>
            <a:r>
              <a:rPr lang="en-US" sz="1800">
                <a:solidFill>
                  <a:schemeClr val="tx1"/>
                </a:solidFill>
              </a:rPr>
              <a:t> Indigenous Wellness Research Institute </a:t>
            </a:r>
            <a:r>
              <a:rPr lang="en-US" sz="2400" i="1">
                <a:solidFill>
                  <a:schemeClr val="tx1"/>
                </a:solidFill>
                <a:hlinkClick r:id="rId2">
                  <a:extLst>
                    <a:ext uri="{A12FA001-AC4F-418D-AE19-62706E023703}">
                      <ahyp:hlinkClr xmlns:ahyp="http://schemas.microsoft.com/office/drawing/2018/hyperlinkcolor" xmlns="" val="tx"/>
                    </a:ext>
                  </a:extLst>
                </a:hlinkClick>
              </a:rPr>
              <a:t>www.iwri.org</a:t>
            </a:r>
            <a:endParaRPr lang="en-US" sz="2400" i="1">
              <a:solidFill>
                <a:schemeClr val="tx1"/>
              </a:solidFill>
            </a:endParaRPr>
          </a:p>
          <a:p>
            <a:pPr algn="ctr"/>
            <a:endParaRPr lang="en-US" sz="2400">
              <a:solidFill>
                <a:schemeClr val="tx1"/>
              </a:solidFill>
            </a:endParaRPr>
          </a:p>
        </p:txBody>
      </p:sp>
      <p:sp>
        <p:nvSpPr>
          <p:cNvPr id="4" name="Title 1"/>
          <p:cNvSpPr txBox="1">
            <a:spLocks/>
          </p:cNvSpPr>
          <p:nvPr/>
        </p:nvSpPr>
        <p:spPr>
          <a:xfrm>
            <a:off x="2362200" y="3509747"/>
            <a:ext cx="7772400" cy="1470025"/>
          </a:xfrm>
          <a:prstGeom prst="rect">
            <a:avLst/>
          </a:prstGeom>
        </p:spPr>
        <p:txBody>
          <a:bodyPr vert="horz" lIns="91440" tIns="45720" rIns="91440" bIns="45720" rtlCol="0" anchor="ctr">
            <a:normAutofit fontScale="97500"/>
          </a:bodyPr>
          <a:lstStyle/>
          <a:p>
            <a:pPr algn="ctr">
              <a:spcBef>
                <a:spcPct val="0"/>
              </a:spcBef>
            </a:pPr>
            <a:r>
              <a:rPr lang="en-US" sz="2500" b="1">
                <a:solidFill>
                  <a:schemeClr val="accent1">
                    <a:lumMod val="60000"/>
                    <a:lumOff val="40000"/>
                  </a:schemeClr>
                </a:solidFill>
                <a:latin typeface="+mj-lt"/>
                <a:ea typeface="+mj-ea"/>
                <a:cs typeface="+mj-cs"/>
              </a:rPr>
              <a:t>Race at the Forefront: </a:t>
            </a:r>
          </a:p>
          <a:p>
            <a:pPr algn="ctr">
              <a:spcBef>
                <a:spcPct val="0"/>
              </a:spcBef>
            </a:pPr>
            <a:r>
              <a:rPr lang="en-US" sz="2500" b="1">
                <a:solidFill>
                  <a:schemeClr val="accent1">
                    <a:lumMod val="60000"/>
                    <a:lumOff val="40000"/>
                  </a:schemeClr>
                </a:solidFill>
              </a:rPr>
              <a:t>Sharpening a Focus on Race in Applied Research</a:t>
            </a:r>
          </a:p>
          <a:p>
            <a:pPr algn="ctr">
              <a:spcBef>
                <a:spcPct val="0"/>
              </a:spcBef>
            </a:pPr>
            <a:r>
              <a:rPr lang="en-US" sz="2500" b="1">
                <a:solidFill>
                  <a:schemeClr val="accent1">
                    <a:lumMod val="60000"/>
                    <a:lumOff val="40000"/>
                  </a:schemeClr>
                </a:solidFill>
              </a:rPr>
              <a:t>March 27, 28, 2019</a:t>
            </a:r>
          </a:p>
        </p:txBody>
      </p:sp>
      <p:sp>
        <p:nvSpPr>
          <p:cNvPr id="5" name="Slide Number Placeholder 4"/>
          <p:cNvSpPr>
            <a:spLocks noGrp="1"/>
          </p:cNvSpPr>
          <p:nvPr>
            <p:ph type="sldNum" sz="quarter" idx="12"/>
          </p:nvPr>
        </p:nvSpPr>
        <p:spPr/>
        <p:txBody>
          <a:bodyPr/>
          <a:lstStyle/>
          <a:p>
            <a:fld id="{440621E0-7399-3045-8138-DC32CBBDB465}" type="slidenum">
              <a:rPr lang="en-US" smtClean="0"/>
              <a:pPr/>
              <a:t>1</a:t>
            </a:fld>
            <a:endParaRPr lang="en-US"/>
          </a:p>
        </p:txBody>
      </p:sp>
    </p:spTree>
    <p:extLst>
      <p:ext uri="{BB962C8B-B14F-4D97-AF65-F5344CB8AC3E}">
        <p14:creationId xmlns:p14="http://schemas.microsoft.com/office/powerpoint/2010/main" val="2852669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0"/>
            <a:ext cx="12192000" cy="686407"/>
          </a:xfrm>
        </p:spPr>
        <p:txBody>
          <a:bodyPr>
            <a:noAutofit/>
          </a:bodyPr>
          <a:lstStyle/>
          <a:p>
            <a:pPr algn="ctr"/>
            <a:r>
              <a:rPr lang="en-US" sz="3600" dirty="0"/>
              <a:t>“Scientific” stories about race  &amp; skin color</a:t>
            </a:r>
          </a:p>
        </p:txBody>
      </p:sp>
      <p:sp>
        <p:nvSpPr>
          <p:cNvPr id="5" name="Slide Number Placeholder 4"/>
          <p:cNvSpPr>
            <a:spLocks noGrp="1"/>
          </p:cNvSpPr>
          <p:nvPr>
            <p:ph type="sldNum" sz="quarter" idx="12"/>
          </p:nvPr>
        </p:nvSpPr>
        <p:spPr/>
        <p:txBody>
          <a:bodyPr/>
          <a:lstStyle/>
          <a:p>
            <a:pPr>
              <a:defRPr/>
            </a:pPr>
            <a:fld id="{4E2BB6E3-4F7F-EA4F-898D-338AA2ACE70A}" type="slidenum">
              <a:rPr lang="en-US" smtClean="0"/>
              <a:pPr>
                <a:defRPr/>
              </a:pPr>
              <a:t>10</a:t>
            </a:fld>
            <a:endParaRPr lang="en-US" dirty="0"/>
          </a:p>
        </p:txBody>
      </p:sp>
      <p:sp>
        <p:nvSpPr>
          <p:cNvPr id="75780" name="Text Box 6"/>
          <p:cNvSpPr txBox="1">
            <a:spLocks noChangeArrowheads="1"/>
          </p:cNvSpPr>
          <p:nvPr/>
        </p:nvSpPr>
        <p:spPr bwMode="auto">
          <a:xfrm>
            <a:off x="5526374" y="6325172"/>
            <a:ext cx="6391306" cy="52322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400" b="1" dirty="0">
                <a:latin typeface="Helvetica" charset="0"/>
              </a:rPr>
              <a:t>Garth, T. R. (1923). A Comparison of the Intelligence of Mexican and Mixed and Full Blood Indian Children. </a:t>
            </a:r>
            <a:r>
              <a:rPr lang="en-US" sz="1400" b="1" i="1" dirty="0"/>
              <a:t>Psychological Review, 30</a:t>
            </a:r>
            <a:r>
              <a:rPr lang="en-US" sz="1400" b="1" dirty="0">
                <a:latin typeface="Helvetica" charset="0"/>
              </a:rPr>
              <a:t>, 388-401.</a:t>
            </a:r>
            <a:endParaRPr lang="en-US" sz="2000" b="1" dirty="0">
              <a:latin typeface="Helvetica" charset="0"/>
            </a:endParaRPr>
          </a:p>
        </p:txBody>
      </p:sp>
      <p:pic>
        <p:nvPicPr>
          <p:cNvPr id="15" name="Content Placeholder 14">
            <a:extLst>
              <a:ext uri="{FF2B5EF4-FFF2-40B4-BE49-F238E27FC236}">
                <a16:creationId xmlns:a16="http://schemas.microsoft.com/office/drawing/2014/main" id="{59F4885A-8523-284C-8119-7E072EC3479D}"/>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0" y="689855"/>
            <a:ext cx="5526374" cy="1633354"/>
          </a:xfrm>
        </p:spPr>
      </p:pic>
      <p:pic>
        <p:nvPicPr>
          <p:cNvPr id="19" name="Picture 18">
            <a:extLst>
              <a:ext uri="{FF2B5EF4-FFF2-40B4-BE49-F238E27FC236}">
                <a16:creationId xmlns:a16="http://schemas.microsoft.com/office/drawing/2014/main" id="{2A7631DE-E776-5948-B658-245E062EC7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4169" y="686406"/>
            <a:ext cx="6570036" cy="5638765"/>
          </a:xfrm>
          <a:prstGeom prst="rect">
            <a:avLst/>
          </a:prstGeom>
        </p:spPr>
      </p:pic>
      <p:pic>
        <p:nvPicPr>
          <p:cNvPr id="17" name="Content Placeholder 16">
            <a:extLst>
              <a:ext uri="{FF2B5EF4-FFF2-40B4-BE49-F238E27FC236}">
                <a16:creationId xmlns:a16="http://schemas.microsoft.com/office/drawing/2014/main" id="{7EC4AC81-D0B4-A948-AFEB-C59CE120DD33}"/>
              </a:ext>
            </a:extLst>
          </p:cNvPr>
          <p:cNvPicPr>
            <a:picLocks noGrp="1" noChangeAspect="1"/>
          </p:cNvPicPr>
          <p:nvPr>
            <p:ph sz="half" idx="2"/>
          </p:nvPr>
        </p:nvPicPr>
        <p:blipFill>
          <a:blip r:embed="rId5"/>
          <a:stretch>
            <a:fillRect/>
          </a:stretch>
        </p:blipFill>
        <p:spPr>
          <a:xfrm>
            <a:off x="127564" y="2323209"/>
            <a:ext cx="5384800" cy="4489864"/>
          </a:xfrm>
        </p:spPr>
      </p:pic>
    </p:spTree>
    <p:extLst>
      <p:ext uri="{BB962C8B-B14F-4D97-AF65-F5344CB8AC3E}">
        <p14:creationId xmlns:p14="http://schemas.microsoft.com/office/powerpoint/2010/main" val="4107567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F192-0D94-454C-89FE-D5704928B38C}"/>
              </a:ext>
            </a:extLst>
          </p:cNvPr>
          <p:cNvSpPr>
            <a:spLocks noGrp="1"/>
          </p:cNvSpPr>
          <p:nvPr>
            <p:ph type="title"/>
          </p:nvPr>
        </p:nvSpPr>
        <p:spPr>
          <a:xfrm>
            <a:off x="0" y="155448"/>
            <a:ext cx="12192000" cy="1252728"/>
          </a:xfrm>
        </p:spPr>
        <p:txBody>
          <a:bodyPr>
            <a:normAutofit fontScale="90000"/>
          </a:bodyPr>
          <a:lstStyle/>
          <a:p>
            <a:pPr algn="ctr"/>
            <a:r>
              <a:rPr lang="en-US" dirty="0"/>
              <a:t>Frameworks for Understanding  &amp; Addressing Structural Inequality</a:t>
            </a:r>
          </a:p>
        </p:txBody>
      </p:sp>
      <p:sp>
        <p:nvSpPr>
          <p:cNvPr id="3" name="Content Placeholder 2">
            <a:extLst>
              <a:ext uri="{FF2B5EF4-FFF2-40B4-BE49-F238E27FC236}">
                <a16:creationId xmlns:a16="http://schemas.microsoft.com/office/drawing/2014/main" id="{9CEBC64D-95FF-4645-8E54-107E4D3D87E6}"/>
              </a:ext>
            </a:extLst>
          </p:cNvPr>
          <p:cNvSpPr>
            <a:spLocks noGrp="1"/>
          </p:cNvSpPr>
          <p:nvPr>
            <p:ph idx="1"/>
          </p:nvPr>
        </p:nvSpPr>
        <p:spPr>
          <a:xfrm>
            <a:off x="0" y="1775192"/>
            <a:ext cx="12192000" cy="5082808"/>
          </a:xfrm>
        </p:spPr>
        <p:txBody>
          <a:bodyPr>
            <a:normAutofit lnSpcReduction="10000"/>
          </a:bodyPr>
          <a:lstStyle/>
          <a:p>
            <a:pPr>
              <a:lnSpc>
                <a:spcPct val="200000"/>
              </a:lnSpc>
            </a:pPr>
            <a:r>
              <a:rPr lang="en-US" b="1" dirty="0"/>
              <a:t>Settler Colonialism as a historic event and existing system</a:t>
            </a:r>
          </a:p>
          <a:p>
            <a:pPr>
              <a:lnSpc>
                <a:spcPct val="200000"/>
              </a:lnSpc>
            </a:pPr>
            <a:r>
              <a:rPr lang="en-US" b="1" dirty="0"/>
              <a:t>Epistemicide and Knowledge Democracy</a:t>
            </a:r>
          </a:p>
          <a:p>
            <a:pPr>
              <a:lnSpc>
                <a:spcPct val="200000"/>
              </a:lnSpc>
            </a:pPr>
            <a:r>
              <a:rPr lang="en-US" b="1" dirty="0"/>
              <a:t>Epistemic Injustice: Testimonial and Hermeneutic</a:t>
            </a:r>
          </a:p>
          <a:p>
            <a:pPr>
              <a:lnSpc>
                <a:spcPct val="200000"/>
              </a:lnSpc>
            </a:pPr>
            <a:r>
              <a:rPr lang="en-US" b="1" dirty="0"/>
              <a:t>Community-Based Participatory Research</a:t>
            </a:r>
          </a:p>
          <a:p>
            <a:pPr marL="118872" indent="0" algn="ctr">
              <a:lnSpc>
                <a:spcPct val="200000"/>
              </a:lnSpc>
              <a:buNone/>
            </a:pPr>
            <a:r>
              <a:rPr lang="en-US" sz="4300" b="1" dirty="0"/>
              <a:t> </a:t>
            </a:r>
            <a:r>
              <a:rPr lang="en-US" sz="3900" b="1" dirty="0"/>
              <a:t>https://engageforequity.org</a:t>
            </a:r>
            <a:endParaRPr lang="en-US" sz="3000" b="1" dirty="0"/>
          </a:p>
        </p:txBody>
      </p:sp>
      <p:sp>
        <p:nvSpPr>
          <p:cNvPr id="4" name="Slide Number Placeholder 3">
            <a:extLst>
              <a:ext uri="{FF2B5EF4-FFF2-40B4-BE49-F238E27FC236}">
                <a16:creationId xmlns:a16="http://schemas.microsoft.com/office/drawing/2014/main" id="{69FBB224-5635-C74E-B660-B1DC5D82A957}"/>
              </a:ext>
            </a:extLst>
          </p:cNvPr>
          <p:cNvSpPr>
            <a:spLocks noGrp="1"/>
          </p:cNvSpPr>
          <p:nvPr>
            <p:ph type="sldNum" sz="quarter" idx="12"/>
          </p:nvPr>
        </p:nvSpPr>
        <p:spPr/>
        <p:txBody>
          <a:bodyPr/>
          <a:lstStyle/>
          <a:p>
            <a:fld id="{440621E0-7399-3045-8138-DC32CBBDB465}" type="slidenum">
              <a:rPr lang="en-US" smtClean="0"/>
              <a:pPr/>
              <a:t>11</a:t>
            </a:fld>
            <a:endParaRPr lang="en-US" dirty="0"/>
          </a:p>
        </p:txBody>
      </p:sp>
    </p:spTree>
    <p:extLst>
      <p:ext uri="{BB962C8B-B14F-4D97-AF65-F5344CB8AC3E}">
        <p14:creationId xmlns:p14="http://schemas.microsoft.com/office/powerpoint/2010/main" val="222237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D2C1-37A9-8646-9BB6-723D22837797}"/>
              </a:ext>
            </a:extLst>
          </p:cNvPr>
          <p:cNvSpPr>
            <a:spLocks noGrp="1"/>
          </p:cNvSpPr>
          <p:nvPr>
            <p:ph type="title"/>
          </p:nvPr>
        </p:nvSpPr>
        <p:spPr>
          <a:xfrm>
            <a:off x="0" y="152400"/>
            <a:ext cx="12192000" cy="807719"/>
          </a:xfrm>
        </p:spPr>
        <p:txBody>
          <a:bodyPr/>
          <a:lstStyle/>
          <a:p>
            <a:pPr algn="ctr"/>
            <a:r>
              <a:rPr lang="en-US" dirty="0"/>
              <a:t>Settler Colonialism</a:t>
            </a:r>
          </a:p>
        </p:txBody>
      </p:sp>
      <p:sp>
        <p:nvSpPr>
          <p:cNvPr id="5" name="Slide Number Placeholder 4">
            <a:extLst>
              <a:ext uri="{FF2B5EF4-FFF2-40B4-BE49-F238E27FC236}">
                <a16:creationId xmlns:a16="http://schemas.microsoft.com/office/drawing/2014/main" id="{58949BD3-E67A-6F45-8ADF-D42787B00672}"/>
              </a:ext>
            </a:extLst>
          </p:cNvPr>
          <p:cNvSpPr>
            <a:spLocks noGrp="1"/>
          </p:cNvSpPr>
          <p:nvPr>
            <p:ph type="sldNum" sz="quarter" idx="12"/>
          </p:nvPr>
        </p:nvSpPr>
        <p:spPr/>
        <p:txBody>
          <a:bodyPr/>
          <a:lstStyle/>
          <a:p>
            <a:fld id="{440621E0-7399-3045-8138-DC32CBBDB465}" type="slidenum">
              <a:rPr lang="en-US" smtClean="0"/>
              <a:pPr/>
              <a:t>12</a:t>
            </a:fld>
            <a:endParaRPr lang="en-US" dirty="0"/>
          </a:p>
        </p:txBody>
      </p:sp>
      <p:pic>
        <p:nvPicPr>
          <p:cNvPr id="15" name="Content Placeholder 14">
            <a:extLst>
              <a:ext uri="{FF2B5EF4-FFF2-40B4-BE49-F238E27FC236}">
                <a16:creationId xmlns:a16="http://schemas.microsoft.com/office/drawing/2014/main" id="{B8593106-09C1-5C4D-BB13-296A4662BD5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316133" y="1283063"/>
            <a:ext cx="5875867" cy="5574937"/>
          </a:xfrm>
        </p:spPr>
      </p:pic>
      <p:pic>
        <p:nvPicPr>
          <p:cNvPr id="24" name="Content Placeholder 23">
            <a:extLst>
              <a:ext uri="{FF2B5EF4-FFF2-40B4-BE49-F238E27FC236}">
                <a16:creationId xmlns:a16="http://schemas.microsoft.com/office/drawing/2014/main" id="{940E7B40-8723-7A4B-81C1-00A82AC20C2B}"/>
              </a:ext>
            </a:extLst>
          </p:cNvPr>
          <p:cNvPicPr>
            <a:picLocks noGrp="1" noChangeAspect="1"/>
          </p:cNvPicPr>
          <p:nvPr>
            <p:ph sz="half" idx="1"/>
          </p:nvPr>
        </p:nvPicPr>
        <p:blipFill>
          <a:blip r:embed="rId4"/>
          <a:stretch>
            <a:fillRect/>
          </a:stretch>
        </p:blipFill>
        <p:spPr>
          <a:xfrm>
            <a:off x="0" y="1066800"/>
            <a:ext cx="6316133" cy="5791200"/>
          </a:xfrm>
        </p:spPr>
      </p:pic>
    </p:spTree>
    <p:extLst>
      <p:ext uri="{BB962C8B-B14F-4D97-AF65-F5344CB8AC3E}">
        <p14:creationId xmlns:p14="http://schemas.microsoft.com/office/powerpoint/2010/main" val="4018193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35D3-98FE-6E46-8368-5E8F0BF270FF}"/>
              </a:ext>
            </a:extLst>
          </p:cNvPr>
          <p:cNvSpPr>
            <a:spLocks noGrp="1"/>
          </p:cNvSpPr>
          <p:nvPr>
            <p:ph type="title"/>
          </p:nvPr>
        </p:nvSpPr>
        <p:spPr>
          <a:xfrm>
            <a:off x="609600" y="152400"/>
            <a:ext cx="5096933" cy="711200"/>
          </a:xfrm>
        </p:spPr>
        <p:txBody>
          <a:bodyPr>
            <a:normAutofit fontScale="90000"/>
          </a:bodyPr>
          <a:lstStyle/>
          <a:p>
            <a:pPr algn="ctr"/>
            <a:r>
              <a:rPr lang="en-US" dirty="0"/>
              <a:t>Settler Colonialism</a:t>
            </a:r>
          </a:p>
        </p:txBody>
      </p:sp>
      <p:sp>
        <p:nvSpPr>
          <p:cNvPr id="5" name="Slide Number Placeholder 4">
            <a:extLst>
              <a:ext uri="{FF2B5EF4-FFF2-40B4-BE49-F238E27FC236}">
                <a16:creationId xmlns:a16="http://schemas.microsoft.com/office/drawing/2014/main" id="{C10D287B-0383-F947-9770-55B0879EF024}"/>
              </a:ext>
            </a:extLst>
          </p:cNvPr>
          <p:cNvSpPr>
            <a:spLocks noGrp="1"/>
          </p:cNvSpPr>
          <p:nvPr>
            <p:ph type="sldNum" sz="quarter" idx="12"/>
          </p:nvPr>
        </p:nvSpPr>
        <p:spPr/>
        <p:txBody>
          <a:bodyPr/>
          <a:lstStyle/>
          <a:p>
            <a:fld id="{440621E0-7399-3045-8138-DC32CBBDB465}" type="slidenum">
              <a:rPr lang="en-US" smtClean="0"/>
              <a:pPr/>
              <a:t>13</a:t>
            </a:fld>
            <a:endParaRPr lang="en-US" dirty="0"/>
          </a:p>
        </p:txBody>
      </p:sp>
      <p:pic>
        <p:nvPicPr>
          <p:cNvPr id="35" name="Picture 34">
            <a:extLst>
              <a:ext uri="{FF2B5EF4-FFF2-40B4-BE49-F238E27FC236}">
                <a16:creationId xmlns:a16="http://schemas.microsoft.com/office/drawing/2014/main" id="{2C2A47C9-731E-B74E-9CF9-40CFFADE85D6}"/>
              </a:ext>
            </a:extLst>
          </p:cNvPr>
          <p:cNvPicPr>
            <a:picLocks noChangeAspect="1"/>
          </p:cNvPicPr>
          <p:nvPr/>
        </p:nvPicPr>
        <p:blipFill>
          <a:blip r:embed="rId3"/>
          <a:stretch>
            <a:fillRect/>
          </a:stretch>
        </p:blipFill>
        <p:spPr>
          <a:xfrm>
            <a:off x="0" y="1231420"/>
            <a:ext cx="6641525" cy="5614557"/>
          </a:xfrm>
          <a:prstGeom prst="rect">
            <a:avLst/>
          </a:prstGeom>
        </p:spPr>
      </p:pic>
      <p:pic>
        <p:nvPicPr>
          <p:cNvPr id="37" name="Picture 36">
            <a:extLst>
              <a:ext uri="{FF2B5EF4-FFF2-40B4-BE49-F238E27FC236}">
                <a16:creationId xmlns:a16="http://schemas.microsoft.com/office/drawing/2014/main" id="{56E758E6-828D-E549-9A24-E50559789A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0800" y="350887"/>
            <a:ext cx="4080933" cy="3060700"/>
          </a:xfrm>
          <a:prstGeom prst="rect">
            <a:avLst/>
          </a:prstGeom>
        </p:spPr>
      </p:pic>
      <p:sp>
        <p:nvSpPr>
          <p:cNvPr id="59" name="Rectangle 58">
            <a:extLst>
              <a:ext uri="{FF2B5EF4-FFF2-40B4-BE49-F238E27FC236}">
                <a16:creationId xmlns:a16="http://schemas.microsoft.com/office/drawing/2014/main" id="{A03849D5-3244-2044-B72B-0A376BCC1DC4}"/>
              </a:ext>
            </a:extLst>
          </p:cNvPr>
          <p:cNvSpPr/>
          <p:nvPr/>
        </p:nvSpPr>
        <p:spPr>
          <a:xfrm>
            <a:off x="7215752" y="4038698"/>
            <a:ext cx="4701928" cy="646331"/>
          </a:xfrm>
          <a:prstGeom prst="rect">
            <a:avLst/>
          </a:prstGeom>
        </p:spPr>
        <p:txBody>
          <a:bodyPr wrap="none">
            <a:spAutoFit/>
          </a:bodyPr>
          <a:lstStyle/>
          <a:p>
            <a:r>
              <a:rPr lang="en-US" sz="3600" b="1" dirty="0"/>
              <a:t>https://goo.gl/kzMHS3</a:t>
            </a:r>
          </a:p>
        </p:txBody>
      </p:sp>
    </p:spTree>
    <p:extLst>
      <p:ext uri="{BB962C8B-B14F-4D97-AF65-F5344CB8AC3E}">
        <p14:creationId xmlns:p14="http://schemas.microsoft.com/office/powerpoint/2010/main" val="48929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715064-35D1-B540-9EFB-E7F189BDF370}"/>
              </a:ext>
            </a:extLst>
          </p:cNvPr>
          <p:cNvSpPr>
            <a:spLocks noGrp="1"/>
          </p:cNvSpPr>
          <p:nvPr>
            <p:ph type="sldNum" sz="quarter" idx="12"/>
          </p:nvPr>
        </p:nvSpPr>
        <p:spPr/>
        <p:txBody>
          <a:bodyPr/>
          <a:lstStyle/>
          <a:p>
            <a:fld id="{440621E0-7399-3045-8138-DC32CBBDB465}" type="slidenum">
              <a:rPr lang="en-US" smtClean="0"/>
              <a:pPr/>
              <a:t>14</a:t>
            </a:fld>
            <a:endParaRPr lang="en-US" dirty="0"/>
          </a:p>
        </p:txBody>
      </p:sp>
      <p:sp>
        <p:nvSpPr>
          <p:cNvPr id="8" name="Content Placeholder 7">
            <a:extLst>
              <a:ext uri="{FF2B5EF4-FFF2-40B4-BE49-F238E27FC236}">
                <a16:creationId xmlns:a16="http://schemas.microsoft.com/office/drawing/2014/main" id="{B1EDBCE7-3161-5542-BC61-3212AF9327EE}"/>
              </a:ext>
            </a:extLst>
          </p:cNvPr>
          <p:cNvSpPr>
            <a:spLocks noGrp="1"/>
          </p:cNvSpPr>
          <p:nvPr>
            <p:ph sz="half" idx="1"/>
          </p:nvPr>
        </p:nvSpPr>
        <p:spPr/>
        <p:txBody>
          <a:bodyPr/>
          <a:lstStyle/>
          <a:p>
            <a:endParaRPr lang="en-US" dirty="0"/>
          </a:p>
        </p:txBody>
      </p:sp>
      <p:pic>
        <p:nvPicPr>
          <p:cNvPr id="9" name="Content Placeholder 7">
            <a:extLst>
              <a:ext uri="{FF2B5EF4-FFF2-40B4-BE49-F238E27FC236}">
                <a16:creationId xmlns:a16="http://schemas.microsoft.com/office/drawing/2014/main" id="{B32AF0D7-3D21-EC46-A9A5-58318363B18D}"/>
              </a:ext>
            </a:extLst>
          </p:cNvPr>
          <p:cNvPicPr>
            <a:picLocks noChangeAspect="1"/>
          </p:cNvPicPr>
          <p:nvPr/>
        </p:nvPicPr>
        <p:blipFill>
          <a:blip r:embed="rId2"/>
          <a:stretch>
            <a:fillRect/>
          </a:stretch>
        </p:blipFill>
        <p:spPr>
          <a:xfrm>
            <a:off x="8467" y="1439334"/>
            <a:ext cx="4783666" cy="5418666"/>
          </a:xfrm>
          <a:prstGeom prst="rect">
            <a:avLst/>
          </a:prstGeom>
        </p:spPr>
      </p:pic>
      <p:sp>
        <p:nvSpPr>
          <p:cNvPr id="4" name="Content Placeholder 3">
            <a:extLst>
              <a:ext uri="{FF2B5EF4-FFF2-40B4-BE49-F238E27FC236}">
                <a16:creationId xmlns:a16="http://schemas.microsoft.com/office/drawing/2014/main" id="{D84CF4E8-09A3-1C48-8CF0-16CC2CD2508B}"/>
              </a:ext>
            </a:extLst>
          </p:cNvPr>
          <p:cNvSpPr>
            <a:spLocks noGrp="1"/>
          </p:cNvSpPr>
          <p:nvPr>
            <p:ph sz="half" idx="2"/>
          </p:nvPr>
        </p:nvSpPr>
        <p:spPr>
          <a:xfrm>
            <a:off x="4792133" y="1"/>
            <a:ext cx="7399867" cy="6751318"/>
          </a:xfrm>
        </p:spPr>
        <p:style>
          <a:lnRef idx="2">
            <a:schemeClr val="dk1"/>
          </a:lnRef>
          <a:fillRef idx="1">
            <a:schemeClr val="lt1"/>
          </a:fillRef>
          <a:effectRef idx="0">
            <a:schemeClr val="dk1"/>
          </a:effectRef>
          <a:fontRef idx="minor">
            <a:schemeClr val="dk1"/>
          </a:fontRef>
        </p:style>
        <p:txBody>
          <a:bodyPr>
            <a:noAutofit/>
          </a:bodyPr>
          <a:lstStyle/>
          <a:p>
            <a:pPr marL="118872" indent="0">
              <a:spcBef>
                <a:spcPts val="600"/>
              </a:spcBef>
              <a:spcAft>
                <a:spcPts val="600"/>
              </a:spcAft>
              <a:buNone/>
            </a:pPr>
            <a:r>
              <a:rPr lang="en-US" sz="2400" dirty="0"/>
              <a:t>1.”Market-based” solutions are the most stable and sustainable vs “top down” publicly funded services that rely on the “arbitrary” redistribution of wealth and resources.</a:t>
            </a:r>
          </a:p>
          <a:p>
            <a:pPr marL="118872" indent="0">
              <a:spcBef>
                <a:spcPts val="600"/>
              </a:spcBef>
              <a:spcAft>
                <a:spcPts val="600"/>
              </a:spcAft>
              <a:buNone/>
            </a:pPr>
            <a:r>
              <a:rPr lang="en-US" sz="2400" dirty="0"/>
              <a:t>2. The Market is the ultimate arbiter of an individual’s worth and it allocates resources based on a “natural” and immutable process that should not be questioned, perverted or impeded by Government.</a:t>
            </a:r>
          </a:p>
          <a:p>
            <a:pPr marL="118872" indent="0">
              <a:spcBef>
                <a:spcPts val="600"/>
              </a:spcBef>
              <a:spcAft>
                <a:spcPts val="600"/>
              </a:spcAft>
              <a:buNone/>
            </a:pPr>
            <a:r>
              <a:rPr lang="en-US" sz="2400" dirty="0"/>
              <a:t>3. Because the Market is an impartial and efficient distributor of resources, wealth and income inequality is actually a </a:t>
            </a:r>
            <a:r>
              <a:rPr lang="en-US" sz="2400" b="1" i="1" dirty="0"/>
              <a:t>moral</a:t>
            </a:r>
            <a:r>
              <a:rPr lang="en-US" sz="2400" dirty="0"/>
              <a:t> imperative and the people who accrue more resources </a:t>
            </a:r>
            <a:r>
              <a:rPr lang="en-US" sz="2400" b="1" i="1" dirty="0"/>
              <a:t>deserve</a:t>
            </a:r>
            <a:r>
              <a:rPr lang="en-US" sz="2400" dirty="0"/>
              <a:t> their wealth, while the “losers” who have not been able to thrive in the Market environment must simply accept their fate because there is no sustainable alternative to the Market-based system.</a:t>
            </a:r>
          </a:p>
        </p:txBody>
      </p:sp>
      <p:sp>
        <p:nvSpPr>
          <p:cNvPr id="10" name="TextBox 9">
            <a:extLst>
              <a:ext uri="{FF2B5EF4-FFF2-40B4-BE49-F238E27FC236}">
                <a16:creationId xmlns:a16="http://schemas.microsoft.com/office/drawing/2014/main" id="{8D3BDA9C-0267-F74F-956D-14C243326084}"/>
              </a:ext>
            </a:extLst>
          </p:cNvPr>
          <p:cNvSpPr txBox="1"/>
          <p:nvPr/>
        </p:nvSpPr>
        <p:spPr>
          <a:xfrm>
            <a:off x="152400" y="221640"/>
            <a:ext cx="4639733" cy="923330"/>
          </a:xfrm>
          <a:prstGeom prst="rect">
            <a:avLst/>
          </a:prstGeom>
          <a:noFill/>
        </p:spPr>
        <p:txBody>
          <a:bodyPr wrap="square" rtlCol="0">
            <a:spAutoFit/>
          </a:bodyPr>
          <a:lstStyle/>
          <a:p>
            <a:pPr algn="ctr"/>
            <a:r>
              <a:rPr lang="en-US" sz="5400" dirty="0">
                <a:solidFill>
                  <a:schemeClr val="accent1">
                    <a:lumMod val="60000"/>
                    <a:lumOff val="40000"/>
                  </a:schemeClr>
                </a:solidFill>
              </a:rPr>
              <a:t>Neoliberalism </a:t>
            </a:r>
          </a:p>
        </p:txBody>
      </p:sp>
    </p:spTree>
    <p:extLst>
      <p:ext uri="{BB962C8B-B14F-4D97-AF65-F5344CB8AC3E}">
        <p14:creationId xmlns:p14="http://schemas.microsoft.com/office/powerpoint/2010/main" val="274918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stretch>
            <a:fillRect/>
          </a:stretch>
        </p:blipFill>
        <p:spPr>
          <a:xfrm>
            <a:off x="-1" y="1"/>
            <a:ext cx="3918855" cy="4629945"/>
          </a:xfrm>
        </p:spPr>
      </p:pic>
      <p:sp>
        <p:nvSpPr>
          <p:cNvPr id="4" name="Text Placeholder 3"/>
          <p:cNvSpPr>
            <a:spLocks noGrp="1"/>
          </p:cNvSpPr>
          <p:nvPr>
            <p:ph type="body" sz="half" idx="2"/>
          </p:nvPr>
        </p:nvSpPr>
        <p:spPr>
          <a:xfrm>
            <a:off x="3918855" y="1"/>
            <a:ext cx="8273145" cy="685800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nSpc>
                <a:spcPct val="110000"/>
              </a:lnSpc>
              <a:spcBef>
                <a:spcPts val="1200"/>
              </a:spcBef>
              <a:spcAft>
                <a:spcPts val="600"/>
              </a:spcAft>
            </a:pPr>
            <a:r>
              <a:rPr lang="en-US" sz="3500" dirty="0"/>
              <a:t>Viewed from the perspective of the excluded and discriminated against, the historical record of </a:t>
            </a:r>
            <a:r>
              <a:rPr lang="en-US" sz="3500" b="1" i="1" dirty="0"/>
              <a:t>global capitalism, colonialism, and patriarchy </a:t>
            </a:r>
            <a:r>
              <a:rPr lang="en-US" sz="3500" dirty="0"/>
              <a:t>is full of institutionalized, harmful lies.</a:t>
            </a:r>
          </a:p>
          <a:p>
            <a:pPr>
              <a:lnSpc>
                <a:spcPct val="110000"/>
              </a:lnSpc>
              <a:spcBef>
                <a:spcPts val="1200"/>
              </a:spcBef>
              <a:spcAft>
                <a:spcPts val="600"/>
              </a:spcAft>
            </a:pPr>
            <a:r>
              <a:rPr lang="en-US" sz="3500" dirty="0"/>
              <a:t>The understanding of the world is much broader than the Western understanding of the world.</a:t>
            </a:r>
          </a:p>
          <a:p>
            <a:pPr>
              <a:lnSpc>
                <a:spcPct val="110000"/>
              </a:lnSpc>
              <a:spcBef>
                <a:spcPts val="1200"/>
              </a:spcBef>
              <a:spcAft>
                <a:spcPts val="600"/>
              </a:spcAft>
            </a:pPr>
            <a:r>
              <a:rPr lang="en-US" sz="3500" dirty="0"/>
              <a:t>There is no global social justice without global cognitive justice. </a:t>
            </a:r>
          </a:p>
          <a:p>
            <a:pPr>
              <a:lnSpc>
                <a:spcPct val="110000"/>
              </a:lnSpc>
              <a:spcBef>
                <a:spcPts val="1200"/>
              </a:spcBef>
              <a:spcAft>
                <a:spcPts val="600"/>
              </a:spcAft>
            </a:pPr>
            <a:r>
              <a:rPr lang="en-US" sz="3500" dirty="0"/>
              <a:t>A crucial epistemological transformation is required  to reinvent social emancipation on a global scale. </a:t>
            </a:r>
          </a:p>
          <a:p>
            <a:endParaRPr lang="en-US" dirty="0"/>
          </a:p>
        </p:txBody>
      </p:sp>
      <p:sp>
        <p:nvSpPr>
          <p:cNvPr id="5" name="Slide Number Placeholder 4"/>
          <p:cNvSpPr>
            <a:spLocks noGrp="1"/>
          </p:cNvSpPr>
          <p:nvPr>
            <p:ph type="sldNum" sz="quarter" idx="12"/>
          </p:nvPr>
        </p:nvSpPr>
        <p:spPr/>
        <p:txBody>
          <a:bodyPr/>
          <a:lstStyle/>
          <a:p>
            <a:pPr defTabSz="457200">
              <a:defRPr/>
            </a:pPr>
            <a:fld id="{74D0FF7F-9548-1F47-9767-F4CD12A4C090}" type="slidenum">
              <a:rPr lang="en-US">
                <a:solidFill>
                  <a:prstClr val="black">
                    <a:tint val="95000"/>
                  </a:prstClr>
                </a:solidFill>
                <a:latin typeface="Corbel"/>
              </a:rPr>
              <a:pPr defTabSz="457200">
                <a:defRPr/>
              </a:pPr>
              <a:t>15</a:t>
            </a:fld>
            <a:endParaRPr lang="en-US" dirty="0">
              <a:solidFill>
                <a:prstClr val="black">
                  <a:tint val="95000"/>
                </a:prstClr>
              </a:solidFill>
              <a:latin typeface="Corbel"/>
            </a:endParaRPr>
          </a:p>
        </p:txBody>
      </p:sp>
      <p:pic>
        <p:nvPicPr>
          <p:cNvPr id="10" name="Picture 9">
            <a:extLst>
              <a:ext uri="{FF2B5EF4-FFF2-40B4-BE49-F238E27FC236}">
                <a16:creationId xmlns:a16="http://schemas.microsoft.com/office/drawing/2014/main" id="{4EA9303E-B636-A04C-8385-073EE7D7C7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320" y="4771644"/>
            <a:ext cx="2099732" cy="2086357"/>
          </a:xfrm>
          <a:prstGeom prst="rect">
            <a:avLst/>
          </a:prstGeom>
        </p:spPr>
      </p:pic>
    </p:spTree>
    <p:extLst>
      <p:ext uri="{BB962C8B-B14F-4D97-AF65-F5344CB8AC3E}">
        <p14:creationId xmlns:p14="http://schemas.microsoft.com/office/powerpoint/2010/main" val="216848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DF7F-B0C6-E649-A8BA-E7818279DCE2}"/>
              </a:ext>
            </a:extLst>
          </p:cNvPr>
          <p:cNvSpPr>
            <a:spLocks noGrp="1"/>
          </p:cNvSpPr>
          <p:nvPr>
            <p:ph type="title"/>
          </p:nvPr>
        </p:nvSpPr>
        <p:spPr/>
        <p:txBody>
          <a:bodyPr/>
          <a:lstStyle/>
          <a:p>
            <a:pPr algn="ctr"/>
            <a:r>
              <a:rPr lang="en-US" dirty="0"/>
              <a:t>Epistemic Injustice</a:t>
            </a:r>
          </a:p>
        </p:txBody>
      </p:sp>
      <p:sp>
        <p:nvSpPr>
          <p:cNvPr id="3" name="Content Placeholder 2">
            <a:extLst>
              <a:ext uri="{FF2B5EF4-FFF2-40B4-BE49-F238E27FC236}">
                <a16:creationId xmlns:a16="http://schemas.microsoft.com/office/drawing/2014/main" id="{170F383E-FDDA-9943-9729-DFE2BF94D63F}"/>
              </a:ext>
            </a:extLst>
          </p:cNvPr>
          <p:cNvSpPr>
            <a:spLocks noGrp="1"/>
          </p:cNvSpPr>
          <p:nvPr>
            <p:ph sz="half" idx="1"/>
          </p:nvPr>
        </p:nvSpPr>
        <p:spPr>
          <a:xfrm>
            <a:off x="1" y="1612571"/>
            <a:ext cx="6943166" cy="5245429"/>
          </a:xfrm>
        </p:spPr>
        <p:txBody>
          <a:bodyPr>
            <a:normAutofit fontScale="92500"/>
          </a:bodyPr>
          <a:lstStyle/>
          <a:p>
            <a:pPr>
              <a:spcBef>
                <a:spcPts val="600"/>
              </a:spcBef>
              <a:spcAft>
                <a:spcPts val="1200"/>
              </a:spcAft>
            </a:pPr>
            <a:r>
              <a:rPr lang="en-US" sz="3200" b="1" u="sng" dirty="0"/>
              <a:t>Testimonial Injustice</a:t>
            </a:r>
            <a:r>
              <a:rPr lang="en-US" sz="3200" dirty="0"/>
              <a:t>: a reduction in the credibility of a speaker due to prejudice in the hearer</a:t>
            </a:r>
          </a:p>
          <a:p>
            <a:pPr>
              <a:spcBef>
                <a:spcPts val="600"/>
              </a:spcBef>
              <a:spcAft>
                <a:spcPts val="1200"/>
              </a:spcAft>
            </a:pPr>
            <a:r>
              <a:rPr lang="en-US" sz="3200" b="1" u="sng" dirty="0"/>
              <a:t>Hermeneutical Injustic</a:t>
            </a:r>
            <a:r>
              <a:rPr lang="en-US" sz="3200" dirty="0"/>
              <a:t>e: a reduction in the intelligibility of the experience of a person who is a member of a marginalized group, either to herself or to others, due to a lack of hermeneutical resources in the community </a:t>
            </a:r>
          </a:p>
          <a:p>
            <a:pPr lvl="1"/>
            <a:r>
              <a:rPr lang="en-US" sz="2800" dirty="0"/>
              <a:t>e.g. Sexual Harassment</a:t>
            </a:r>
          </a:p>
          <a:p>
            <a:endParaRPr lang="en-US" dirty="0"/>
          </a:p>
          <a:p>
            <a:endParaRPr lang="en-US" dirty="0"/>
          </a:p>
        </p:txBody>
      </p:sp>
      <p:pic>
        <p:nvPicPr>
          <p:cNvPr id="7" name="Content Placeholder 6">
            <a:extLst>
              <a:ext uri="{FF2B5EF4-FFF2-40B4-BE49-F238E27FC236}">
                <a16:creationId xmlns:a16="http://schemas.microsoft.com/office/drawing/2014/main" id="{E9B5E341-8DF2-B242-A25B-D1220D937B30}"/>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537040" y="1895391"/>
            <a:ext cx="4380639" cy="4581608"/>
          </a:xfrm>
        </p:spPr>
      </p:pic>
      <p:sp>
        <p:nvSpPr>
          <p:cNvPr id="4" name="Slide Number Placeholder 3">
            <a:extLst>
              <a:ext uri="{FF2B5EF4-FFF2-40B4-BE49-F238E27FC236}">
                <a16:creationId xmlns:a16="http://schemas.microsoft.com/office/drawing/2014/main" id="{391F6427-56A8-A44B-AB68-D56223676AE8}"/>
              </a:ext>
            </a:extLst>
          </p:cNvPr>
          <p:cNvSpPr>
            <a:spLocks noGrp="1"/>
          </p:cNvSpPr>
          <p:nvPr>
            <p:ph type="sldNum" sz="quarter" idx="12"/>
          </p:nvPr>
        </p:nvSpPr>
        <p:spPr/>
        <p:txBody>
          <a:bodyPr/>
          <a:lstStyle/>
          <a:p>
            <a:pPr defTabSz="457200"/>
            <a:fld id="{440621E0-7399-3045-8138-DC32CBBDB465}" type="slidenum">
              <a:rPr lang="en-US">
                <a:solidFill>
                  <a:prstClr val="black">
                    <a:tint val="95000"/>
                  </a:prstClr>
                </a:solidFill>
                <a:latin typeface="Corbel"/>
              </a:rPr>
              <a:pPr defTabSz="457200"/>
              <a:t>16</a:t>
            </a:fld>
            <a:endParaRPr lang="en-US" dirty="0">
              <a:solidFill>
                <a:prstClr val="black">
                  <a:tint val="95000"/>
                </a:prstClr>
              </a:solidFill>
              <a:latin typeface="Corbel"/>
            </a:endParaRPr>
          </a:p>
        </p:txBody>
      </p:sp>
    </p:spTree>
    <p:extLst>
      <p:ext uri="{BB962C8B-B14F-4D97-AF65-F5344CB8AC3E}">
        <p14:creationId xmlns:p14="http://schemas.microsoft.com/office/powerpoint/2010/main" val="174958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hape 546"/>
          <p:cNvSpPr>
            <a:spLocks noGrp="1"/>
          </p:cNvSpPr>
          <p:nvPr>
            <p:ph type="title"/>
          </p:nvPr>
        </p:nvSpPr>
        <p:spPr>
          <a:xfrm>
            <a:off x="0" y="457255"/>
            <a:ext cx="12192000" cy="1118927"/>
          </a:xfrm>
        </p:spPr>
        <p:txBody>
          <a:bodyPr anchor="t">
            <a:normAutofit/>
          </a:bodyPr>
          <a:lstStyle/>
          <a:p>
            <a:pPr algn="ctr" eaLnBrk="1" hangingPunct="1"/>
            <a:r>
              <a:rPr lang="en-US" altLang="en-US" sz="3000" dirty="0">
                <a:latin typeface="Arial" charset="0"/>
              </a:rPr>
              <a:t>Freire Reflection/Action Praxis: Tools to Strengthen Partnerships</a:t>
            </a:r>
            <a:endParaRPr lang="x-none" altLang="x-none" sz="3000"/>
          </a:p>
        </p:txBody>
      </p:sp>
      <p:pic>
        <p:nvPicPr>
          <p:cNvPr id="9" name="Content Placeholder 8">
            <a:extLst>
              <a:ext uri="{FF2B5EF4-FFF2-40B4-BE49-F238E27FC236}">
                <a16:creationId xmlns:a16="http://schemas.microsoft.com/office/drawing/2014/main" id="{288122B4-2E33-A940-BC3B-AD1639BF9128}"/>
              </a:ext>
            </a:extLst>
          </p:cNvPr>
          <p:cNvPicPr>
            <a:picLocks noGrp="1" noChangeAspect="1"/>
          </p:cNvPicPr>
          <p:nvPr>
            <p:ph sz="half" idx="2"/>
          </p:nvPr>
        </p:nvPicPr>
        <p:blipFill>
          <a:blip r:embed="rId3"/>
          <a:stretch>
            <a:fillRect/>
          </a:stretch>
        </p:blipFill>
        <p:spPr>
          <a:xfrm>
            <a:off x="5822715" y="1279164"/>
            <a:ext cx="6466486" cy="5578836"/>
          </a:xfrm>
        </p:spPr>
      </p:pic>
      <p:grpSp>
        <p:nvGrpSpPr>
          <p:cNvPr id="4" name="Group 3">
            <a:extLst>
              <a:ext uri="{FF2B5EF4-FFF2-40B4-BE49-F238E27FC236}">
                <a16:creationId xmlns:a16="http://schemas.microsoft.com/office/drawing/2014/main" id="{BAC4A99C-28AD-6D4F-8C3C-5586D5C2C980}"/>
              </a:ext>
            </a:extLst>
          </p:cNvPr>
          <p:cNvGrpSpPr/>
          <p:nvPr/>
        </p:nvGrpSpPr>
        <p:grpSpPr>
          <a:xfrm>
            <a:off x="69573" y="1664496"/>
            <a:ext cx="5653894" cy="4787103"/>
            <a:chOff x="382406" y="1474133"/>
            <a:chExt cx="6694010" cy="3518821"/>
          </a:xfrm>
        </p:grpSpPr>
        <p:sp>
          <p:nvSpPr>
            <p:cNvPr id="560" name="Shape 560"/>
            <p:cNvSpPr/>
            <p:nvPr/>
          </p:nvSpPr>
          <p:spPr>
            <a:xfrm rot="4973613">
              <a:off x="4600238" y="2862304"/>
              <a:ext cx="2390775" cy="140612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5000"/>
              </a:lvl1pPr>
            </a:lstStyle>
            <a:p>
              <a:pPr algn="ctr" defTabSz="308063">
                <a:defRPr/>
              </a:pPr>
              <a:r>
                <a:rPr sz="3000" kern="0" dirty="0">
                  <a:solidFill>
                    <a:srgbClr val="000000"/>
                  </a:solidFill>
                  <a:latin typeface="Helvetica Light"/>
                  <a:ea typeface="Helvetica Light"/>
                  <a:cs typeface="Helvetica Light"/>
                  <a:sym typeface="Helvetica Light"/>
                </a:rPr>
                <a:t>Dial</a:t>
              </a:r>
              <a:r>
                <a:rPr lang="en-US" sz="3000" kern="0" dirty="0">
                  <a:solidFill>
                    <a:srgbClr val="000000"/>
                  </a:solidFill>
                  <a:latin typeface="Helvetica Light"/>
                  <a:ea typeface="Helvetica Light"/>
                  <a:cs typeface="Helvetica Light"/>
                  <a:sym typeface="Helvetica Light"/>
                </a:rPr>
                <a:t>ogue</a:t>
              </a:r>
              <a:endParaRPr sz="3000" kern="0" dirty="0">
                <a:solidFill>
                  <a:srgbClr val="000000"/>
                </a:solidFill>
                <a:latin typeface="Helvetica Light"/>
                <a:ea typeface="Helvetica Light"/>
                <a:cs typeface="Helvetica Light"/>
                <a:sym typeface="Helvetica Light"/>
              </a:endParaRPr>
            </a:p>
          </p:txBody>
        </p:sp>
        <p:grpSp>
          <p:nvGrpSpPr>
            <p:cNvPr id="3" name="Group 2">
              <a:extLst>
                <a:ext uri="{FF2B5EF4-FFF2-40B4-BE49-F238E27FC236}">
                  <a16:creationId xmlns:a16="http://schemas.microsoft.com/office/drawing/2014/main" id="{14665CAB-E428-3B43-BB15-DD074F4F69E3}"/>
                </a:ext>
              </a:extLst>
            </p:cNvPr>
            <p:cNvGrpSpPr/>
            <p:nvPr/>
          </p:nvGrpSpPr>
          <p:grpSpPr>
            <a:xfrm>
              <a:off x="382406" y="1474133"/>
              <a:ext cx="6694010" cy="3518821"/>
              <a:chOff x="2482139" y="1812800"/>
              <a:chExt cx="6694010" cy="3518821"/>
            </a:xfrm>
          </p:grpSpPr>
          <p:sp>
            <p:nvSpPr>
              <p:cNvPr id="547" name="Shape 547"/>
              <p:cNvSpPr/>
              <p:nvPr/>
            </p:nvSpPr>
            <p:spPr>
              <a:xfrm>
                <a:off x="5345908" y="2825354"/>
                <a:ext cx="1432322" cy="1951434"/>
              </a:xfrm>
              <a:prstGeom prst="ellipse">
                <a:avLst/>
              </a:prstGeom>
              <a:ln w="177800">
                <a:solidFill>
                  <a:srgbClr val="30D4C7"/>
                </a:solidFill>
                <a:miter lim="400000"/>
              </a:ln>
            </p:spPr>
            <p:txBody>
              <a:bodyPr lIns="26789" tIns="26789" rIns="26789" bIns="26789" anchor="ctr"/>
              <a:lstStyle/>
              <a:p>
                <a:pPr algn="ctr" defTabSz="308063">
                  <a:defRPr sz="2400">
                    <a:solidFill>
                      <a:srgbClr val="FFFFFF"/>
                    </a:solidFill>
                  </a:defRPr>
                </a:pPr>
                <a:endParaRPr sz="1265" kern="0" dirty="0">
                  <a:solidFill>
                    <a:srgbClr val="FFFFFF"/>
                  </a:solidFill>
                  <a:latin typeface="Helvetica Light"/>
                  <a:ea typeface="Helvetica Light"/>
                  <a:cs typeface="Helvetica Light"/>
                  <a:sym typeface="Helvetica Light"/>
                </a:endParaRPr>
              </a:p>
            </p:txBody>
          </p:sp>
          <p:sp>
            <p:nvSpPr>
              <p:cNvPr id="548" name="Shape 548"/>
              <p:cNvSpPr/>
              <p:nvPr/>
            </p:nvSpPr>
            <p:spPr>
              <a:xfrm>
                <a:off x="7162893" y="2601293"/>
                <a:ext cx="1614488" cy="2197894"/>
              </a:xfrm>
              <a:prstGeom prst="ellipse">
                <a:avLst/>
              </a:prstGeom>
              <a:ln w="177800">
                <a:solidFill>
                  <a:srgbClr val="30D4C7"/>
                </a:solidFill>
                <a:miter lim="400000"/>
              </a:ln>
            </p:spPr>
            <p:txBody>
              <a:bodyPr lIns="26789" tIns="26789" rIns="26789" bIns="26789" anchor="ctr"/>
              <a:lstStyle/>
              <a:p>
                <a:pPr algn="ctr" defTabSz="308063">
                  <a:defRPr sz="2400">
                    <a:solidFill>
                      <a:srgbClr val="FFFFFF"/>
                    </a:solidFill>
                  </a:defRPr>
                </a:pPr>
                <a:endParaRPr sz="1265" kern="0" dirty="0">
                  <a:solidFill>
                    <a:srgbClr val="FFFFFF"/>
                  </a:solidFill>
                  <a:latin typeface="Helvetica Light"/>
                  <a:ea typeface="Helvetica Light"/>
                  <a:cs typeface="Helvetica Light"/>
                  <a:sym typeface="Helvetica Light"/>
                </a:endParaRPr>
              </a:p>
            </p:txBody>
          </p:sp>
          <p:sp>
            <p:nvSpPr>
              <p:cNvPr id="549" name="Shape 549"/>
              <p:cNvSpPr/>
              <p:nvPr/>
            </p:nvSpPr>
            <p:spPr>
              <a:xfrm>
                <a:off x="3705226" y="3082531"/>
                <a:ext cx="1193006" cy="1625203"/>
              </a:xfrm>
              <a:prstGeom prst="ellipse">
                <a:avLst/>
              </a:prstGeom>
              <a:ln w="177800">
                <a:solidFill>
                  <a:srgbClr val="30D4C7"/>
                </a:solidFill>
                <a:miter lim="400000"/>
              </a:ln>
            </p:spPr>
            <p:txBody>
              <a:bodyPr lIns="26789" tIns="26789" rIns="26789" bIns="26789" anchor="ctr"/>
              <a:lstStyle/>
              <a:p>
                <a:pPr algn="ctr" defTabSz="308063">
                  <a:defRPr sz="2400">
                    <a:solidFill>
                      <a:srgbClr val="FFFFFF"/>
                    </a:solidFill>
                  </a:defRPr>
                </a:pPr>
                <a:endParaRPr sz="1265" kern="0" dirty="0">
                  <a:solidFill>
                    <a:srgbClr val="FFFFFF"/>
                  </a:solidFill>
                  <a:latin typeface="Helvetica Light"/>
                  <a:ea typeface="Helvetica Light"/>
                  <a:cs typeface="Helvetica Light"/>
                  <a:sym typeface="Helvetica Light"/>
                </a:endParaRPr>
              </a:p>
            </p:txBody>
          </p:sp>
          <p:sp>
            <p:nvSpPr>
              <p:cNvPr id="550" name="Shape 550"/>
              <p:cNvSpPr/>
              <p:nvPr/>
            </p:nvSpPr>
            <p:spPr>
              <a:xfrm flipH="1">
                <a:off x="3125391" y="2382442"/>
                <a:ext cx="5947172" cy="862013"/>
              </a:xfrm>
              <a:prstGeom prst="line">
                <a:avLst/>
              </a:prstGeom>
              <a:ln w="177800">
                <a:solidFill>
                  <a:srgbClr val="30D4C7"/>
                </a:solidFill>
                <a:miter lim="400000"/>
                <a:headEnd type="triangle"/>
              </a:ln>
            </p:spPr>
            <p:txBody>
              <a:bodyPr lIns="26789" tIns="26789" rIns="26789" bIns="26789" anchor="ctr"/>
              <a:lstStyle/>
              <a:p>
                <a:pPr defTabSz="241093">
                  <a:defRPr sz="1200">
                    <a:latin typeface="Helvetica"/>
                    <a:ea typeface="Helvetica"/>
                    <a:cs typeface="Helvetica"/>
                    <a:sym typeface="Helvetica"/>
                  </a:defRPr>
                </a:pPr>
                <a:endParaRPr sz="633" kern="0" dirty="0">
                  <a:solidFill>
                    <a:srgbClr val="000000"/>
                  </a:solidFill>
                  <a:latin typeface="Helvetica"/>
                  <a:ea typeface="Helvetica"/>
                  <a:cs typeface="Helvetica"/>
                  <a:sym typeface="Helvetica"/>
                </a:endParaRPr>
              </a:p>
            </p:txBody>
          </p:sp>
          <p:sp>
            <p:nvSpPr>
              <p:cNvPr id="551" name="Shape 551"/>
              <p:cNvSpPr/>
              <p:nvPr/>
            </p:nvSpPr>
            <p:spPr>
              <a:xfrm rot="780677">
                <a:off x="5214938" y="3289698"/>
                <a:ext cx="334566" cy="3369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30D4C7"/>
              </a:solidFill>
              <a:ln w="12700">
                <a:miter lim="400000"/>
              </a:ln>
            </p:spPr>
            <p:txBody>
              <a:bodyPr lIns="26789" tIns="26789" rIns="26789" bIns="26789" anchor="ctr"/>
              <a:lstStyle/>
              <a:p>
                <a:pPr algn="ctr" defTabSz="308063">
                  <a:defRPr sz="2400">
                    <a:solidFill>
                      <a:srgbClr val="FFFFFF"/>
                    </a:solidFill>
                  </a:defRPr>
                </a:pPr>
                <a:endParaRPr sz="1265" kern="0" dirty="0">
                  <a:solidFill>
                    <a:srgbClr val="FFFFFF"/>
                  </a:solidFill>
                  <a:latin typeface="Helvetica Light"/>
                  <a:ea typeface="Helvetica Light"/>
                  <a:cs typeface="Helvetica Light"/>
                  <a:sym typeface="Helvetica Light"/>
                </a:endParaRPr>
              </a:p>
            </p:txBody>
          </p:sp>
          <p:sp>
            <p:nvSpPr>
              <p:cNvPr id="552" name="Shape 552"/>
              <p:cNvSpPr/>
              <p:nvPr/>
            </p:nvSpPr>
            <p:spPr>
              <a:xfrm rot="780677">
                <a:off x="7172325" y="3086102"/>
                <a:ext cx="334566" cy="3369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30D4C7"/>
              </a:solidFill>
              <a:ln w="12700">
                <a:miter lim="400000"/>
              </a:ln>
            </p:spPr>
            <p:txBody>
              <a:bodyPr lIns="26789" tIns="26789" rIns="26789" bIns="26789" anchor="ctr"/>
              <a:lstStyle/>
              <a:p>
                <a:pPr algn="ctr" defTabSz="308063">
                  <a:defRPr sz="2400">
                    <a:solidFill>
                      <a:srgbClr val="FFFFFF"/>
                    </a:solidFill>
                  </a:defRPr>
                </a:pPr>
                <a:endParaRPr sz="1265" kern="0" dirty="0">
                  <a:solidFill>
                    <a:srgbClr val="FFFFFF"/>
                  </a:solidFill>
                  <a:latin typeface="Helvetica Light"/>
                  <a:ea typeface="Helvetica Light"/>
                  <a:cs typeface="Helvetica Light"/>
                  <a:sym typeface="Helvetica Light"/>
                </a:endParaRPr>
              </a:p>
            </p:txBody>
          </p:sp>
          <p:sp>
            <p:nvSpPr>
              <p:cNvPr id="553" name="Shape 553"/>
              <p:cNvSpPr/>
              <p:nvPr/>
            </p:nvSpPr>
            <p:spPr>
              <a:xfrm rot="780677">
                <a:off x="3540920" y="3613548"/>
                <a:ext cx="335756" cy="3369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30D4C7"/>
              </a:solidFill>
              <a:ln w="12700">
                <a:miter lim="400000"/>
              </a:ln>
            </p:spPr>
            <p:txBody>
              <a:bodyPr lIns="26789" tIns="26789" rIns="26789" bIns="26789" anchor="ctr"/>
              <a:lstStyle/>
              <a:p>
                <a:pPr algn="ctr" defTabSz="308063">
                  <a:defRPr sz="2400">
                    <a:solidFill>
                      <a:srgbClr val="FFFFFF"/>
                    </a:solidFill>
                  </a:defRPr>
                </a:pPr>
                <a:endParaRPr sz="1265" kern="0" dirty="0">
                  <a:solidFill>
                    <a:srgbClr val="FFFFFF"/>
                  </a:solidFill>
                  <a:latin typeface="Helvetica Light"/>
                  <a:ea typeface="Helvetica Light"/>
                  <a:cs typeface="Helvetica Light"/>
                  <a:sym typeface="Helvetica Light"/>
                </a:endParaRPr>
              </a:p>
            </p:txBody>
          </p:sp>
          <p:sp>
            <p:nvSpPr>
              <p:cNvPr id="554" name="Shape 554"/>
              <p:cNvSpPr/>
              <p:nvPr/>
            </p:nvSpPr>
            <p:spPr>
              <a:xfrm rot="21180000">
                <a:off x="2482139" y="2463928"/>
                <a:ext cx="2001908" cy="70366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4100"/>
                </a:lvl1pPr>
              </a:lstStyle>
              <a:p>
                <a:pPr algn="ctr" defTabSz="308063">
                  <a:defRPr sz="8000"/>
                </a:pPr>
                <a:r>
                  <a:rPr lang="en-US" sz="3000" kern="0" dirty="0">
                    <a:solidFill>
                      <a:srgbClr val="000000"/>
                    </a:solidFill>
                    <a:latin typeface="Helvetica Light"/>
                    <a:ea typeface="Helvetica Light"/>
                    <a:cs typeface="Helvetica Light"/>
                    <a:sym typeface="Helvetica Light"/>
                  </a:rPr>
                  <a:t>Listening</a:t>
                </a:r>
                <a:endParaRPr sz="3000" kern="0" dirty="0">
                  <a:solidFill>
                    <a:srgbClr val="000000"/>
                  </a:solidFill>
                  <a:latin typeface="Helvetica Light"/>
                  <a:ea typeface="Helvetica Light"/>
                  <a:cs typeface="Helvetica Light"/>
                  <a:sym typeface="Helvetica Light"/>
                </a:endParaRPr>
              </a:p>
            </p:txBody>
          </p:sp>
          <p:sp>
            <p:nvSpPr>
              <p:cNvPr id="555" name="Shape 555"/>
              <p:cNvSpPr/>
              <p:nvPr/>
            </p:nvSpPr>
            <p:spPr>
              <a:xfrm rot="4973613">
                <a:off x="3093121" y="3191472"/>
                <a:ext cx="2390775" cy="140731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5000"/>
                </a:lvl1pPr>
              </a:lstStyle>
              <a:p>
                <a:pPr algn="ctr" defTabSz="308063">
                  <a:defRPr/>
                </a:pPr>
                <a:r>
                  <a:rPr sz="3000" kern="0" dirty="0">
                    <a:solidFill>
                      <a:srgbClr val="000000"/>
                    </a:solidFill>
                    <a:latin typeface="Helvetica Light"/>
                    <a:ea typeface="Helvetica Light"/>
                    <a:cs typeface="Helvetica Light"/>
                    <a:sym typeface="Helvetica Light"/>
                  </a:rPr>
                  <a:t>Dialog</a:t>
                </a:r>
                <a:r>
                  <a:rPr lang="en-US" sz="3000" kern="0" dirty="0">
                    <a:solidFill>
                      <a:srgbClr val="000000"/>
                    </a:solidFill>
                    <a:latin typeface="Helvetica Light"/>
                    <a:ea typeface="Helvetica Light"/>
                    <a:cs typeface="Helvetica Light"/>
                    <a:sym typeface="Helvetica Light"/>
                  </a:rPr>
                  <a:t>ue</a:t>
                </a:r>
                <a:endParaRPr sz="3000" kern="0" dirty="0">
                  <a:solidFill>
                    <a:srgbClr val="000000"/>
                  </a:solidFill>
                  <a:latin typeface="Helvetica Light"/>
                  <a:ea typeface="Helvetica Light"/>
                  <a:cs typeface="Helvetica Light"/>
                  <a:sym typeface="Helvetica Light"/>
                </a:endParaRPr>
              </a:p>
            </p:txBody>
          </p:sp>
          <p:sp>
            <p:nvSpPr>
              <p:cNvPr id="556" name="Shape 556"/>
              <p:cNvSpPr/>
              <p:nvPr/>
            </p:nvSpPr>
            <p:spPr>
              <a:xfrm>
                <a:off x="3103961" y="4400552"/>
                <a:ext cx="1653778" cy="93106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7500"/>
                </a:lvl1pPr>
              </a:lstStyle>
              <a:p>
                <a:pPr algn="ctr" defTabSz="308063">
                  <a:defRPr/>
                </a:pPr>
                <a:r>
                  <a:rPr sz="3300" kern="0" dirty="0">
                    <a:solidFill>
                      <a:srgbClr val="000000"/>
                    </a:solidFill>
                    <a:latin typeface="Helvetica Light"/>
                    <a:ea typeface="Helvetica Light"/>
                    <a:cs typeface="Helvetica Light"/>
                    <a:sym typeface="Helvetica Light"/>
                  </a:rPr>
                  <a:t>Act</a:t>
                </a:r>
                <a:r>
                  <a:rPr lang="en-US" sz="3300" kern="0" dirty="0">
                    <a:solidFill>
                      <a:srgbClr val="000000"/>
                    </a:solidFill>
                    <a:latin typeface="Helvetica Light"/>
                    <a:ea typeface="Helvetica Light"/>
                    <a:cs typeface="Helvetica Light"/>
                    <a:sym typeface="Helvetica Light"/>
                  </a:rPr>
                  <a:t>ion</a:t>
                </a:r>
                <a:endParaRPr sz="3300" kern="0" dirty="0">
                  <a:solidFill>
                    <a:srgbClr val="000000"/>
                  </a:solidFill>
                  <a:latin typeface="Helvetica Light"/>
                  <a:ea typeface="Helvetica Light"/>
                  <a:cs typeface="Helvetica Light"/>
                  <a:sym typeface="Helvetica Light"/>
                </a:endParaRPr>
              </a:p>
            </p:txBody>
          </p:sp>
          <p:sp>
            <p:nvSpPr>
              <p:cNvPr id="557" name="Shape 557"/>
              <p:cNvSpPr/>
              <p:nvPr/>
            </p:nvSpPr>
            <p:spPr>
              <a:xfrm rot="21180000">
                <a:off x="4899423" y="2127649"/>
                <a:ext cx="1950244" cy="70246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4100"/>
                </a:lvl1pPr>
              </a:lstStyle>
              <a:p>
                <a:pPr algn="ctr" defTabSz="308063">
                  <a:defRPr sz="8000"/>
                </a:pPr>
                <a:endParaRPr lang="en-US" sz="2700" kern="0" dirty="0">
                  <a:solidFill>
                    <a:srgbClr val="000000"/>
                  </a:solidFill>
                  <a:latin typeface="Helvetica Light"/>
                  <a:ea typeface="Helvetica Light"/>
                  <a:cs typeface="Helvetica Light"/>
                  <a:sym typeface="Helvetica Light"/>
                </a:endParaRPr>
              </a:p>
              <a:p>
                <a:pPr algn="ctr" defTabSz="308063">
                  <a:defRPr sz="8000"/>
                </a:pPr>
                <a:endParaRPr lang="en-US" sz="2700" kern="0" dirty="0">
                  <a:solidFill>
                    <a:srgbClr val="000000"/>
                  </a:solidFill>
                  <a:latin typeface="Helvetica Light"/>
                  <a:ea typeface="Helvetica Light"/>
                  <a:cs typeface="Helvetica Light"/>
                  <a:sym typeface="Helvetica Light"/>
                </a:endParaRPr>
              </a:p>
              <a:p>
                <a:pPr algn="ctr" defTabSz="308063">
                  <a:defRPr sz="8000"/>
                </a:pPr>
                <a:r>
                  <a:rPr lang="en-US" sz="3000" kern="0" dirty="0">
                    <a:solidFill>
                      <a:srgbClr val="000000"/>
                    </a:solidFill>
                    <a:latin typeface="Helvetica Light"/>
                    <a:ea typeface="Helvetica Light"/>
                    <a:cs typeface="Helvetica Light"/>
                    <a:sym typeface="Helvetica Light"/>
                  </a:rPr>
                  <a:t>Listening</a:t>
                </a:r>
              </a:p>
              <a:p>
                <a:pPr algn="ctr" defTabSz="308063">
                  <a:defRPr sz="8000"/>
                </a:pPr>
                <a:endParaRPr sz="4219" kern="0" dirty="0">
                  <a:solidFill>
                    <a:srgbClr val="000000"/>
                  </a:solidFill>
                  <a:latin typeface="Helvetica Light"/>
                  <a:ea typeface="Helvetica Light"/>
                  <a:cs typeface="Helvetica Light"/>
                  <a:sym typeface="Helvetica Light"/>
                </a:endParaRPr>
              </a:p>
            </p:txBody>
          </p:sp>
          <p:sp>
            <p:nvSpPr>
              <p:cNvPr id="558" name="Shape 558"/>
              <p:cNvSpPr/>
              <p:nvPr/>
            </p:nvSpPr>
            <p:spPr>
              <a:xfrm rot="21180000">
                <a:off x="6748334" y="1812800"/>
                <a:ext cx="2126988" cy="70365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4100"/>
                </a:lvl1pPr>
              </a:lstStyle>
              <a:p>
                <a:pPr algn="ctr" defTabSz="308063">
                  <a:defRPr sz="8000"/>
                </a:pPr>
                <a:r>
                  <a:rPr lang="en-US" sz="2700" kern="0" dirty="0">
                    <a:solidFill>
                      <a:srgbClr val="000000"/>
                    </a:solidFill>
                    <a:latin typeface="Helvetica Light"/>
                    <a:ea typeface="Helvetica Light"/>
                    <a:cs typeface="Helvetica Light"/>
                    <a:sym typeface="Helvetica Light"/>
                  </a:rPr>
                  <a:t> </a:t>
                </a:r>
              </a:p>
              <a:p>
                <a:pPr algn="ctr" defTabSz="308063">
                  <a:defRPr sz="8000"/>
                </a:pPr>
                <a:endParaRPr lang="en-US" sz="2700" kern="0" dirty="0">
                  <a:solidFill>
                    <a:srgbClr val="000000"/>
                  </a:solidFill>
                  <a:latin typeface="Helvetica Light"/>
                  <a:ea typeface="Helvetica Light"/>
                  <a:cs typeface="Helvetica Light"/>
                  <a:sym typeface="Helvetica Light"/>
                </a:endParaRPr>
              </a:p>
              <a:p>
                <a:pPr algn="ctr" defTabSz="308063">
                  <a:defRPr sz="8000"/>
                </a:pPr>
                <a:r>
                  <a:rPr lang="en-US" sz="3000" kern="0" dirty="0">
                    <a:solidFill>
                      <a:srgbClr val="000000"/>
                    </a:solidFill>
                    <a:latin typeface="Helvetica Light"/>
                    <a:ea typeface="Helvetica Light"/>
                    <a:cs typeface="Helvetica Light"/>
                    <a:sym typeface="Helvetica Light"/>
                  </a:rPr>
                  <a:t>Listening</a:t>
                </a:r>
              </a:p>
              <a:p>
                <a:pPr algn="ctr" defTabSz="308063">
                  <a:defRPr sz="8000"/>
                </a:pPr>
                <a:endParaRPr sz="3000" kern="0" dirty="0">
                  <a:solidFill>
                    <a:srgbClr val="000000"/>
                  </a:solidFill>
                  <a:latin typeface="Helvetica Light"/>
                  <a:ea typeface="Helvetica Light"/>
                  <a:cs typeface="Helvetica Light"/>
                  <a:sym typeface="Helvetica Light"/>
                </a:endParaRPr>
              </a:p>
            </p:txBody>
          </p:sp>
          <p:sp>
            <p:nvSpPr>
              <p:cNvPr id="559" name="Shape 559"/>
              <p:cNvSpPr/>
              <p:nvPr/>
            </p:nvSpPr>
            <p:spPr>
              <a:xfrm rot="4973613">
                <a:off x="4906871" y="2997175"/>
                <a:ext cx="2390775" cy="1406128"/>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5000"/>
                </a:lvl1pPr>
              </a:lstStyle>
              <a:p>
                <a:pPr algn="ctr" defTabSz="308063">
                  <a:defRPr/>
                </a:pPr>
                <a:r>
                  <a:rPr sz="3000" kern="0" dirty="0">
                    <a:solidFill>
                      <a:srgbClr val="000000"/>
                    </a:solidFill>
                    <a:latin typeface="Helvetica Light"/>
                    <a:ea typeface="Helvetica Light"/>
                    <a:cs typeface="Helvetica Light"/>
                    <a:sym typeface="Helvetica Light"/>
                  </a:rPr>
                  <a:t>Dialog</a:t>
                </a:r>
                <a:r>
                  <a:rPr lang="en-US" sz="3000" kern="0" dirty="0">
                    <a:solidFill>
                      <a:srgbClr val="000000"/>
                    </a:solidFill>
                    <a:latin typeface="Helvetica Light"/>
                    <a:ea typeface="Helvetica Light"/>
                    <a:cs typeface="Helvetica Light"/>
                    <a:sym typeface="Helvetica Light"/>
                  </a:rPr>
                  <a:t>u</a:t>
                </a:r>
                <a:r>
                  <a:rPr lang="en-US" sz="2637" kern="0" dirty="0">
                    <a:solidFill>
                      <a:srgbClr val="000000"/>
                    </a:solidFill>
                    <a:latin typeface="Helvetica Light"/>
                    <a:ea typeface="Helvetica Light"/>
                    <a:cs typeface="Helvetica Light"/>
                    <a:sym typeface="Helvetica Light"/>
                  </a:rPr>
                  <a:t>e</a:t>
                </a:r>
                <a:endParaRPr sz="2637" kern="0" dirty="0">
                  <a:solidFill>
                    <a:srgbClr val="000000"/>
                  </a:solidFill>
                  <a:latin typeface="Helvetica Light"/>
                  <a:ea typeface="Helvetica Light"/>
                  <a:cs typeface="Helvetica Light"/>
                  <a:sym typeface="Helvetica Light"/>
                </a:endParaRPr>
              </a:p>
            </p:txBody>
          </p:sp>
          <p:sp>
            <p:nvSpPr>
              <p:cNvPr id="561" name="Shape 561"/>
              <p:cNvSpPr/>
              <p:nvPr/>
            </p:nvSpPr>
            <p:spPr>
              <a:xfrm>
                <a:off x="5425681" y="4594624"/>
                <a:ext cx="1654969" cy="68341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7500"/>
                </a:lvl1pPr>
              </a:lstStyle>
              <a:p>
                <a:pPr algn="ctr" defTabSz="308063">
                  <a:defRPr/>
                </a:pPr>
                <a:r>
                  <a:rPr sz="3300" kern="0" dirty="0">
                    <a:solidFill>
                      <a:srgbClr val="000000"/>
                    </a:solidFill>
                    <a:latin typeface="Helvetica Light"/>
                    <a:ea typeface="Helvetica Light"/>
                    <a:cs typeface="Helvetica Light"/>
                    <a:sym typeface="Helvetica Light"/>
                  </a:rPr>
                  <a:t>Act</a:t>
                </a:r>
                <a:r>
                  <a:rPr lang="en-US" sz="3300" kern="0" dirty="0">
                    <a:solidFill>
                      <a:srgbClr val="000000"/>
                    </a:solidFill>
                    <a:latin typeface="Helvetica Light"/>
                    <a:ea typeface="Helvetica Light"/>
                    <a:cs typeface="Helvetica Light"/>
                    <a:sym typeface="Helvetica Light"/>
                  </a:rPr>
                  <a:t>ion</a:t>
                </a:r>
                <a:endParaRPr sz="3300" kern="0" dirty="0">
                  <a:solidFill>
                    <a:srgbClr val="000000"/>
                  </a:solidFill>
                  <a:latin typeface="Helvetica Light"/>
                  <a:ea typeface="Helvetica Light"/>
                  <a:cs typeface="Helvetica Light"/>
                  <a:sym typeface="Helvetica Light"/>
                </a:endParaRPr>
              </a:p>
            </p:txBody>
          </p:sp>
          <p:sp>
            <p:nvSpPr>
              <p:cNvPr id="562" name="Shape 562"/>
              <p:cNvSpPr/>
              <p:nvPr/>
            </p:nvSpPr>
            <p:spPr>
              <a:xfrm>
                <a:off x="7522370" y="4594624"/>
                <a:ext cx="1653779" cy="68341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7500"/>
                </a:lvl1pPr>
              </a:lstStyle>
              <a:p>
                <a:pPr algn="ctr" defTabSz="308063">
                  <a:defRPr/>
                </a:pPr>
                <a:r>
                  <a:rPr sz="3300" kern="0" dirty="0">
                    <a:solidFill>
                      <a:srgbClr val="000000"/>
                    </a:solidFill>
                    <a:latin typeface="Helvetica Light"/>
                    <a:ea typeface="Helvetica Light"/>
                    <a:cs typeface="Helvetica Light"/>
                    <a:sym typeface="Helvetica Light"/>
                  </a:rPr>
                  <a:t>Act</a:t>
                </a:r>
                <a:r>
                  <a:rPr lang="en-US" sz="3300" kern="0" dirty="0">
                    <a:solidFill>
                      <a:srgbClr val="000000"/>
                    </a:solidFill>
                    <a:latin typeface="Helvetica Light"/>
                    <a:ea typeface="Helvetica Light"/>
                    <a:cs typeface="Helvetica Light"/>
                    <a:sym typeface="Helvetica Light"/>
                  </a:rPr>
                  <a:t>ion</a:t>
                </a:r>
                <a:endParaRPr sz="3300" kern="0" dirty="0">
                  <a:solidFill>
                    <a:srgbClr val="000000"/>
                  </a:solidFill>
                  <a:latin typeface="Helvetica Light"/>
                  <a:ea typeface="Helvetica Light"/>
                  <a:cs typeface="Helvetica Light"/>
                  <a:sym typeface="Helvetica Light"/>
                </a:endParaRPr>
              </a:p>
            </p:txBody>
          </p:sp>
        </p:grpSp>
      </p:grpSp>
    </p:spTree>
    <p:extLst>
      <p:ext uri="{BB962C8B-B14F-4D97-AF65-F5344CB8AC3E}">
        <p14:creationId xmlns:p14="http://schemas.microsoft.com/office/powerpoint/2010/main" val="40829959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067" y="191912"/>
            <a:ext cx="8229600" cy="767644"/>
          </a:xfrm>
        </p:spPr>
        <p:txBody>
          <a:bodyPr>
            <a:normAutofit fontScale="90000"/>
          </a:bodyPr>
          <a:lstStyle/>
          <a:p>
            <a:pPr algn="ctr"/>
            <a:r>
              <a:rPr lang="en-US" dirty="0"/>
              <a:t>Current Research Context</a:t>
            </a:r>
          </a:p>
        </p:txBody>
      </p:sp>
      <p:sp>
        <p:nvSpPr>
          <p:cNvPr id="3" name="TextBox 2"/>
          <p:cNvSpPr txBox="1"/>
          <p:nvPr/>
        </p:nvSpPr>
        <p:spPr>
          <a:xfrm>
            <a:off x="0" y="1117112"/>
            <a:ext cx="12192000"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Clr>
                <a:schemeClr val="accent3">
                  <a:lumMod val="75000"/>
                </a:schemeClr>
              </a:buClr>
              <a:buFont typeface="Arial" charset="0"/>
              <a:buChar char="•"/>
            </a:pPr>
            <a:r>
              <a:rPr lang="en-US" sz="3200" dirty="0"/>
              <a:t>NIDA: Drug &amp; Alcohol Policy &amp; Organizational Determinants  (</a:t>
            </a:r>
            <a:r>
              <a:rPr lang="en-US" sz="2400" dirty="0"/>
              <a:t>N=112 students &amp; N=222 faculty &amp; staff)</a:t>
            </a:r>
          </a:p>
          <a:p>
            <a:pPr marL="457200" indent="-457200">
              <a:buClr>
                <a:schemeClr val="accent3">
                  <a:lumMod val="75000"/>
                </a:schemeClr>
              </a:buClr>
              <a:buFont typeface="Arial" charset="0"/>
              <a:buChar char="•"/>
            </a:pPr>
            <a:r>
              <a:rPr lang="en-US" sz="3200" dirty="0"/>
              <a:t>NIMHD: Psychiatric Epidemiology </a:t>
            </a:r>
            <a:r>
              <a:rPr lang="en-US" sz="2400" dirty="0"/>
              <a:t>(N = 3,202) </a:t>
            </a:r>
          </a:p>
          <a:p>
            <a:pPr marL="457200" indent="-457200">
              <a:buClr>
                <a:schemeClr val="accent3">
                  <a:lumMod val="75000"/>
                </a:schemeClr>
              </a:buClr>
              <a:buFont typeface="Arial" charset="0"/>
              <a:buChar char="•"/>
            </a:pPr>
            <a:r>
              <a:rPr lang="en-US" sz="2800" dirty="0"/>
              <a:t>NIAAA: </a:t>
            </a:r>
            <a:r>
              <a:rPr lang="en-US" sz="3200" dirty="0"/>
              <a:t>Alcohol Harm Reduction Intervention Study </a:t>
            </a:r>
            <a:r>
              <a:rPr lang="en-US" sz="2800" dirty="0"/>
              <a:t>(N = 977)</a:t>
            </a:r>
          </a:p>
        </p:txBody>
      </p:sp>
      <p:pic>
        <p:nvPicPr>
          <p:cNvPr id="7" name="Content Placeholder 6"/>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3056104"/>
            <a:ext cx="5813778" cy="3727735"/>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13777" y="3056104"/>
            <a:ext cx="6378223" cy="3727735"/>
          </a:xfrm>
          <a:prstGeom prst="rect">
            <a:avLst/>
          </a:prstGeom>
        </p:spPr>
      </p:pic>
    </p:spTree>
    <p:extLst>
      <p:ext uri="{BB962C8B-B14F-4D97-AF65-F5344CB8AC3E}">
        <p14:creationId xmlns:p14="http://schemas.microsoft.com/office/powerpoint/2010/main" val="1130539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802825"/>
          </a:xfrm>
        </p:spPr>
        <p:txBody>
          <a:bodyPr>
            <a:noAutofit/>
          </a:bodyPr>
          <a:lstStyle/>
          <a:p>
            <a:pPr algn="ctr"/>
            <a:r>
              <a:rPr lang="en-US" sz="3600" dirty="0"/>
              <a:t>TCU System– 36 US Colleges &amp; 1 in Canada</a:t>
            </a:r>
          </a:p>
        </p:txBody>
      </p:sp>
      <p:sp>
        <p:nvSpPr>
          <p:cNvPr id="4" name="Slide Number Placeholder 3"/>
          <p:cNvSpPr>
            <a:spLocks noGrp="1"/>
          </p:cNvSpPr>
          <p:nvPr>
            <p:ph type="sldNum" sz="quarter" idx="12"/>
          </p:nvPr>
        </p:nvSpPr>
        <p:spPr/>
        <p:txBody>
          <a:bodyPr/>
          <a:lstStyle/>
          <a:p>
            <a:fld id="{6A98BBA1-8E72-A943-88FD-DDDC66A5C40A}" type="slidenum">
              <a:rPr lang="en-US" smtClean="0"/>
              <a:pPr/>
              <a:t>19</a:t>
            </a:fld>
            <a:endParaRPr lang="en-US" dirty="0"/>
          </a:p>
        </p:txBody>
      </p:sp>
      <p:pic>
        <p:nvPicPr>
          <p:cNvPr id="5" name="Content Placeholder 4"/>
          <p:cNvPicPr>
            <a:picLocks noGrp="1" noChangeAspect="1"/>
          </p:cNvPicPr>
          <p:nvPr>
            <p:ph idx="1"/>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1117600"/>
            <a:ext cx="12192000" cy="5633720"/>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8577016" y="3761831"/>
            <a:ext cx="1885244" cy="286232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Wingdings" charset="2"/>
              <a:buChar char="ü"/>
            </a:pPr>
            <a:r>
              <a:rPr lang="en-US" sz="2800" dirty="0"/>
              <a:t>37 TCU </a:t>
            </a:r>
          </a:p>
          <a:p>
            <a:pPr marL="285750" indent="-285750">
              <a:buFont typeface="Wingdings" charset="2"/>
              <a:buChar char="ü"/>
            </a:pPr>
            <a:r>
              <a:rPr lang="en-US" sz="2800" dirty="0"/>
              <a:t>85 Sites </a:t>
            </a:r>
          </a:p>
          <a:p>
            <a:pPr marL="285750" indent="-285750">
              <a:buFont typeface="Wingdings" charset="2"/>
              <a:buChar char="ü"/>
            </a:pPr>
            <a:r>
              <a:rPr lang="en-US" sz="2800" dirty="0"/>
              <a:t>16 States </a:t>
            </a:r>
          </a:p>
          <a:p>
            <a:pPr algn="ctr"/>
            <a:r>
              <a:rPr lang="en-US" sz="2400" dirty="0"/>
              <a:t>16,629 Native &amp; other students</a:t>
            </a:r>
          </a:p>
        </p:txBody>
      </p:sp>
    </p:spTree>
    <p:extLst>
      <p:ext uri="{BB962C8B-B14F-4D97-AF65-F5344CB8AC3E}">
        <p14:creationId xmlns:p14="http://schemas.microsoft.com/office/powerpoint/2010/main" val="3357816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8" y="286912"/>
            <a:ext cx="7696200" cy="990600"/>
          </a:xfrm>
        </p:spPr>
        <p:txBody>
          <a:bodyPr/>
          <a:lstStyle/>
          <a:p>
            <a:pPr algn="ctr">
              <a:defRPr/>
            </a:pPr>
            <a:r>
              <a:rPr lang="en-US" dirty="0">
                <a:solidFill>
                  <a:schemeClr val="accent1">
                    <a:satMod val="150000"/>
                  </a:schemeClr>
                </a:solidFill>
                <a:ea typeface="+mj-ea"/>
                <a:cs typeface="+mj-cs"/>
              </a:rPr>
              <a:t>Bonnie’s Social Location</a:t>
            </a:r>
          </a:p>
        </p:txBody>
      </p:sp>
      <p:sp>
        <p:nvSpPr>
          <p:cNvPr id="90118" name="TextBox 14"/>
          <p:cNvSpPr txBox="1">
            <a:spLocks noChangeArrowheads="1"/>
          </p:cNvSpPr>
          <p:nvPr/>
        </p:nvSpPr>
        <p:spPr bwMode="auto">
          <a:xfrm>
            <a:off x="0" y="1441132"/>
            <a:ext cx="7017073" cy="5416868"/>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200"/>
              </a:spcAft>
              <a:buFont typeface="Arial" charset="0"/>
              <a:buChar char="•"/>
            </a:pPr>
            <a:r>
              <a:rPr lang="en-US" sz="2600" dirty="0"/>
              <a:t>Mixed race Native: Opelousas &amp; Coushatta descendant, 1</a:t>
            </a:r>
            <a:r>
              <a:rPr lang="en-US" sz="2600" baseline="30000" dirty="0"/>
              <a:t>st</a:t>
            </a:r>
            <a:r>
              <a:rPr lang="en-US" sz="2600" dirty="0"/>
              <a:t> gen college student, SFSU, Berkeley</a:t>
            </a:r>
          </a:p>
          <a:p>
            <a:pPr>
              <a:spcAft>
                <a:spcPts val="1200"/>
              </a:spcAft>
              <a:buFont typeface="Arial" charset="0"/>
              <a:buChar char="•"/>
            </a:pPr>
            <a:r>
              <a:rPr lang="en-US" sz="2600" dirty="0"/>
              <a:t>Product of the civil rights and women’s movement</a:t>
            </a:r>
          </a:p>
          <a:p>
            <a:pPr>
              <a:spcAft>
                <a:spcPts val="1200"/>
              </a:spcAft>
              <a:buFont typeface="Arial" charset="0"/>
              <a:buChar char="•"/>
            </a:pPr>
            <a:r>
              <a:rPr lang="en-US" sz="2600" dirty="0"/>
              <a:t>Grew up professionally in urban Indian community clinics, and Tribal communities</a:t>
            </a:r>
          </a:p>
          <a:p>
            <a:pPr>
              <a:spcAft>
                <a:spcPts val="1200"/>
              </a:spcAft>
              <a:buFont typeface="Arial" charset="0"/>
              <a:buChar char="•"/>
            </a:pPr>
            <a:r>
              <a:rPr lang="en-US" sz="2600" dirty="0"/>
              <a:t>CBPR methods/ADM Epidemiology / Interventions in “</a:t>
            </a:r>
            <a:r>
              <a:rPr lang="en-US" sz="2600" i="1" dirty="0"/>
              <a:t>Indian Country</a:t>
            </a:r>
            <a:r>
              <a:rPr lang="en-US" sz="2600" dirty="0"/>
              <a:t>”</a:t>
            </a:r>
          </a:p>
          <a:p>
            <a:pPr>
              <a:spcAft>
                <a:spcPts val="1200"/>
              </a:spcAft>
              <a:buFont typeface="Arial" charset="0"/>
              <a:buChar char="•"/>
            </a:pPr>
            <a:r>
              <a:rPr lang="en-US" dirty="0"/>
              <a:t>Met the Dharma in 1982--Mindfulness Retreat Teacher, Insight Meditation Society, Spirit Rock Meditation Center Teachers Council</a:t>
            </a:r>
          </a:p>
        </p:txBody>
      </p:sp>
      <p:pic>
        <p:nvPicPr>
          <p:cNvPr id="90115" name="Picture 34" descr="mom_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7497" y="1043940"/>
            <a:ext cx="1331177" cy="137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384E1A9B-7810-D541-A33D-59961ABA8BDD}"/>
              </a:ext>
            </a:extLst>
          </p:cNvPr>
          <p:cNvGrpSpPr/>
          <p:nvPr/>
        </p:nvGrpSpPr>
        <p:grpSpPr>
          <a:xfrm>
            <a:off x="6054135" y="0"/>
            <a:ext cx="6120363" cy="6858000"/>
            <a:chOff x="5730629" y="-55179"/>
            <a:chExt cx="5023682" cy="7065768"/>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99180" y="464054"/>
              <a:ext cx="1308531" cy="1931118"/>
            </a:xfrm>
            <a:prstGeom prst="rect">
              <a:avLst/>
            </a:prstGeom>
          </p:spPr>
        </p:pic>
        <p:pic>
          <p:nvPicPr>
            <p:cNvPr id="90114" name="Picture 27" descr="Photo 8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588145" y="-55179"/>
              <a:ext cx="1109386" cy="261106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40333" y="1113519"/>
              <a:ext cx="762000" cy="1432537"/>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36230" y="5499892"/>
              <a:ext cx="1902341" cy="1510697"/>
            </a:xfrm>
            <a:prstGeom prst="rect">
              <a:avLst/>
            </a:prstGeom>
          </p:spPr>
        </p:pic>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21022" y="2301140"/>
              <a:ext cx="2582014" cy="2538235"/>
            </a:xfrm>
            <a:prstGeom prst="rect">
              <a:avLst/>
            </a:prstGeom>
          </p:spPr>
        </p:pic>
        <p:pic>
          <p:nvPicPr>
            <p:cNvPr id="10" name="Picture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026145" y="2413481"/>
              <a:ext cx="1728166" cy="1979493"/>
            </a:xfrm>
            <a:prstGeom prst="rect">
              <a:avLst/>
            </a:prstGeom>
          </p:spPr>
        </p:pic>
        <p:pic>
          <p:nvPicPr>
            <p:cNvPr id="3" name="Picture 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730629" y="4634793"/>
              <a:ext cx="2497682" cy="1057864"/>
            </a:xfrm>
            <a:prstGeom prst="rect">
              <a:avLst/>
            </a:prstGeom>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8238571" y="4392973"/>
              <a:ext cx="2436465" cy="2599368"/>
            </a:xfrm>
            <a:prstGeom prst="rect">
              <a:avLst/>
            </a:prstGeom>
          </p:spPr>
        </p:pic>
      </p:grpSp>
    </p:spTree>
    <p:extLst>
      <p:ext uri="{BB962C8B-B14F-4D97-AF65-F5344CB8AC3E}">
        <p14:creationId xmlns:p14="http://schemas.microsoft.com/office/powerpoint/2010/main" val="528401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Multi-Year NIH-funding to Develop Science &amp; Policy of CBPR</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545863477"/>
              </p:ext>
            </p:extLst>
          </p:nvPr>
        </p:nvGraphicFramePr>
        <p:xfrm>
          <a:off x="186267" y="1555570"/>
          <a:ext cx="11734800" cy="5302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2933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CBPR Framework"/>
          <p:cNvSpPr txBox="1">
            <a:spLocks noGrp="1"/>
          </p:cNvSpPr>
          <p:nvPr>
            <p:ph type="title"/>
          </p:nvPr>
        </p:nvSpPr>
        <p:spPr>
          <a:prstGeom prst="rect">
            <a:avLst/>
          </a:prstGeom>
        </p:spPr>
        <p:txBody>
          <a:bodyPr>
            <a:noAutofit/>
          </a:bodyPr>
          <a:lstStyle>
            <a:lvl1pPr>
              <a:defRPr sz="13900" b="0">
                <a:latin typeface="+mj-lt"/>
                <a:ea typeface="+mj-ea"/>
                <a:cs typeface="+mj-cs"/>
                <a:sym typeface="Shree Devanagari 714"/>
              </a:defRPr>
            </a:lvl1pPr>
          </a:lstStyle>
          <a:p>
            <a:pPr algn="ctr"/>
            <a:r>
              <a:rPr sz="5400" b="1" dirty="0"/>
              <a:t>CBPR</a:t>
            </a:r>
            <a:r>
              <a:rPr lang="en-US" sz="5400" b="1" dirty="0"/>
              <a:t> Model </a:t>
            </a:r>
            <a:endParaRPr sz="3300" b="1" dirty="0">
              <a:solidFill>
                <a:schemeClr val="bg1"/>
              </a:solidFill>
            </a:endParaRPr>
          </a:p>
        </p:txBody>
      </p:sp>
      <p:grpSp>
        <p:nvGrpSpPr>
          <p:cNvPr id="5" name="Group 4">
            <a:extLst>
              <a:ext uri="{FF2B5EF4-FFF2-40B4-BE49-F238E27FC236}">
                <a16:creationId xmlns:a16="http://schemas.microsoft.com/office/drawing/2014/main" id="{1BCD1F6F-2D80-1D4D-8B7C-E76185BAB547}"/>
              </a:ext>
            </a:extLst>
          </p:cNvPr>
          <p:cNvGrpSpPr/>
          <p:nvPr/>
        </p:nvGrpSpPr>
        <p:grpSpPr>
          <a:xfrm>
            <a:off x="355600" y="1855695"/>
            <a:ext cx="11430000" cy="2592983"/>
            <a:chOff x="134066" y="2717880"/>
            <a:chExt cx="8861154" cy="1730797"/>
          </a:xfrm>
        </p:grpSpPr>
        <p:sp>
          <p:nvSpPr>
            <p:cNvPr id="218" name="Context"/>
            <p:cNvSpPr/>
            <p:nvPr/>
          </p:nvSpPr>
          <p:spPr>
            <a:xfrm>
              <a:off x="134066" y="2719027"/>
              <a:ext cx="2137826" cy="1670996"/>
            </a:xfrm>
            <a:prstGeom prst="roundRect">
              <a:avLst>
                <a:gd name="adj" fmla="val 18047"/>
              </a:avLst>
            </a:prstGeom>
            <a:solidFill>
              <a:srgbClr val="F5D228"/>
            </a:solidFill>
            <a:ln w="12700">
              <a:miter lim="400000"/>
            </a:ln>
            <a:extLst>
              <a:ext uri="{C572A759-6A51-4108-AA02-DFA0A04FC94B}">
                <ma14:wrappingTextBoxFlag xmlns="" xmlns:ma14="http://schemas.microsoft.com/office/mac/drawingml/2011/main" val="1"/>
              </a:ext>
            </a:extLst>
          </p:spPr>
          <p:txBody>
            <a:bodyPr tIns="25718" bIns="25718" anchor="ctr"/>
            <a:lstStyle>
              <a:lvl1pPr defTabSz="1828330">
                <a:defRPr sz="8900" b="1">
                  <a:solidFill>
                    <a:srgbClr val="FFFFFF"/>
                  </a:solidFill>
                  <a:latin typeface="+mj-lt"/>
                  <a:ea typeface="+mj-ea"/>
                  <a:cs typeface="+mj-cs"/>
                  <a:sym typeface="Shree Devanagari 714"/>
                </a:defRPr>
              </a:lvl1pPr>
            </a:lstStyle>
            <a:p>
              <a:pPr algn="ctr" defTabSz="1371248" hangingPunct="0">
                <a:defRPr/>
              </a:pPr>
              <a:r>
                <a:rPr sz="2700" kern="0" dirty="0">
                  <a:solidFill>
                    <a:srgbClr val="000000"/>
                  </a:solidFill>
                  <a:latin typeface="Calibri"/>
                </a:rPr>
                <a:t>Context</a:t>
              </a:r>
            </a:p>
          </p:txBody>
        </p:sp>
        <p:grpSp>
          <p:nvGrpSpPr>
            <p:cNvPr id="3" name="Group 2">
              <a:extLst>
                <a:ext uri="{FF2B5EF4-FFF2-40B4-BE49-F238E27FC236}">
                  <a16:creationId xmlns:a16="http://schemas.microsoft.com/office/drawing/2014/main" id="{75ACDC13-AD6A-8248-8965-AEF6DEB31922}"/>
                </a:ext>
              </a:extLst>
            </p:cNvPr>
            <p:cNvGrpSpPr/>
            <p:nvPr/>
          </p:nvGrpSpPr>
          <p:grpSpPr>
            <a:xfrm>
              <a:off x="2365448" y="2717880"/>
              <a:ext cx="6629772" cy="1730797"/>
              <a:chOff x="2365448" y="2717880"/>
              <a:chExt cx="6629772" cy="1730797"/>
            </a:xfrm>
          </p:grpSpPr>
          <p:sp>
            <p:nvSpPr>
              <p:cNvPr id="219" name="Partnership"/>
              <p:cNvSpPr/>
              <p:nvPr/>
            </p:nvSpPr>
            <p:spPr>
              <a:xfrm>
                <a:off x="2365448" y="2723539"/>
                <a:ext cx="2209251" cy="1725138"/>
              </a:xfrm>
              <a:prstGeom prst="roundRect">
                <a:avLst>
                  <a:gd name="adj" fmla="val 18047"/>
                </a:avLst>
              </a:prstGeom>
              <a:solidFill>
                <a:srgbClr val="51A7F9"/>
              </a:solidFill>
              <a:ln w="12700">
                <a:miter lim="400000"/>
              </a:ln>
              <a:extLst>
                <a:ext uri="{C572A759-6A51-4108-AA02-DFA0A04FC94B}">
                  <ma14:wrappingTextBoxFlag xmlns="" xmlns:ma14="http://schemas.microsoft.com/office/mac/drawingml/2011/main" val="1"/>
                </a:ext>
              </a:extLst>
            </p:spPr>
            <p:txBody>
              <a:bodyPr tIns="25718" bIns="25718" anchor="ctr"/>
              <a:lstStyle>
                <a:lvl1pPr defTabSz="1828330">
                  <a:defRPr sz="8100" b="1">
                    <a:solidFill>
                      <a:srgbClr val="FFFFFF"/>
                    </a:solidFill>
                    <a:latin typeface="+mj-lt"/>
                    <a:ea typeface="+mj-ea"/>
                    <a:cs typeface="+mj-cs"/>
                    <a:sym typeface="Shree Devanagari 714"/>
                  </a:defRPr>
                </a:lvl1pPr>
              </a:lstStyle>
              <a:p>
                <a:pPr algn="ctr" defTabSz="1371248" hangingPunct="0">
                  <a:defRPr/>
                </a:pPr>
                <a:r>
                  <a:rPr sz="2700" kern="0" dirty="0">
                    <a:solidFill>
                      <a:srgbClr val="000000"/>
                    </a:solidFill>
                    <a:latin typeface="Calibri"/>
                  </a:rPr>
                  <a:t>Partnership</a:t>
                </a:r>
              </a:p>
            </p:txBody>
          </p:sp>
          <p:sp>
            <p:nvSpPr>
              <p:cNvPr id="220" name="Program   intervention/research"/>
              <p:cNvSpPr/>
              <p:nvPr/>
            </p:nvSpPr>
            <p:spPr>
              <a:xfrm>
                <a:off x="4626150" y="2723543"/>
                <a:ext cx="2153653" cy="1720625"/>
              </a:xfrm>
              <a:prstGeom prst="roundRect">
                <a:avLst>
                  <a:gd name="adj" fmla="val 18047"/>
                </a:avLst>
              </a:prstGeom>
              <a:solidFill>
                <a:srgbClr val="EC5A30"/>
              </a:solidFill>
              <a:ln w="12700">
                <a:miter lim="400000"/>
              </a:ln>
              <a:extLst>
                <a:ext uri="{C572A759-6A51-4108-AA02-DFA0A04FC94B}">
                  <ma14:wrappingTextBoxFlag xmlns="" xmlns:ma14="http://schemas.microsoft.com/office/mac/drawingml/2011/main" val="1"/>
                </a:ext>
              </a:extLst>
            </p:spPr>
            <p:txBody>
              <a:bodyPr tIns="25718" bIns="25718" anchor="ctr"/>
              <a:lstStyle>
                <a:lvl1pPr defTabSz="1828330">
                  <a:defRPr sz="7100" b="1">
                    <a:solidFill>
                      <a:srgbClr val="FFFFFF"/>
                    </a:solidFill>
                    <a:latin typeface="+mj-lt"/>
                    <a:ea typeface="+mj-ea"/>
                    <a:cs typeface="+mj-cs"/>
                    <a:sym typeface="Shree Devanagari 714"/>
                  </a:defRPr>
                </a:lvl1pPr>
              </a:lstStyle>
              <a:p>
                <a:pPr algn="ctr" defTabSz="1371248" hangingPunct="0">
                  <a:defRPr/>
                </a:pPr>
                <a:r>
                  <a:rPr lang="en-US" sz="2700" kern="0" dirty="0">
                    <a:solidFill>
                      <a:srgbClr val="000000"/>
                    </a:solidFill>
                    <a:latin typeface="Calibri"/>
                  </a:rPr>
                  <a:t>I</a:t>
                </a:r>
                <a:r>
                  <a:rPr sz="2700" kern="0" dirty="0">
                    <a:solidFill>
                      <a:srgbClr val="000000"/>
                    </a:solidFill>
                    <a:latin typeface="Calibri"/>
                  </a:rPr>
                  <a:t>ntervention</a:t>
                </a:r>
                <a:endParaRPr lang="en-US" sz="2700" kern="0" dirty="0">
                  <a:solidFill>
                    <a:srgbClr val="000000"/>
                  </a:solidFill>
                  <a:latin typeface="Calibri"/>
                </a:endParaRPr>
              </a:p>
              <a:p>
                <a:pPr algn="ctr" defTabSz="1371248" hangingPunct="0">
                  <a:defRPr/>
                </a:pPr>
                <a:r>
                  <a:rPr lang="en-US" sz="2700" kern="0" dirty="0">
                    <a:solidFill>
                      <a:srgbClr val="000000"/>
                    </a:solidFill>
                    <a:latin typeface="Calibri"/>
                  </a:rPr>
                  <a:t>(Programs)/R</a:t>
                </a:r>
                <a:r>
                  <a:rPr sz="2700" kern="0" dirty="0">
                    <a:solidFill>
                      <a:srgbClr val="000000"/>
                    </a:solidFill>
                    <a:latin typeface="Calibri"/>
                  </a:rPr>
                  <a:t>esearch</a:t>
                </a:r>
              </a:p>
            </p:txBody>
          </p:sp>
          <p:sp>
            <p:nvSpPr>
              <p:cNvPr id="221" name="Social Justice Outcomes"/>
              <p:cNvSpPr/>
              <p:nvPr/>
            </p:nvSpPr>
            <p:spPr>
              <a:xfrm>
                <a:off x="6833939" y="2717880"/>
                <a:ext cx="2161281" cy="1726285"/>
              </a:xfrm>
              <a:prstGeom prst="roundRect">
                <a:avLst>
                  <a:gd name="adj" fmla="val 18047"/>
                </a:avLst>
              </a:prstGeom>
              <a:solidFill>
                <a:srgbClr val="3EA396"/>
              </a:solidFill>
              <a:ln/>
              <a:extLst>
                <a:ext uri="{C572A759-6A51-4108-AA02-DFA0A04FC94B}">
                  <ma14:wrappingTextBoxFlag xmlns="" xmlns:ma14="http://schemas.microsoft.com/office/mac/drawingml/2011/main" val="1"/>
                </a:ext>
              </a:extLst>
            </p:spPr>
            <p:style>
              <a:lnRef idx="2">
                <a:schemeClr val="accent6">
                  <a:shade val="50000"/>
                </a:schemeClr>
              </a:lnRef>
              <a:fillRef idx="1">
                <a:schemeClr val="accent6"/>
              </a:fillRef>
              <a:effectRef idx="0">
                <a:schemeClr val="accent6"/>
              </a:effectRef>
              <a:fontRef idx="minor">
                <a:schemeClr val="lt1"/>
              </a:fontRef>
            </p:style>
            <p:txBody>
              <a:bodyPr tIns="25718" bIns="25718" anchor="ctr"/>
              <a:lstStyle>
                <a:lvl1pPr defTabSz="1828330">
                  <a:defRPr sz="7100" b="1">
                    <a:solidFill>
                      <a:srgbClr val="FFFFFF"/>
                    </a:solidFill>
                    <a:latin typeface="+mj-lt"/>
                    <a:ea typeface="+mj-ea"/>
                    <a:cs typeface="+mj-cs"/>
                    <a:sym typeface="Shree Devanagari 714"/>
                  </a:defRPr>
                </a:lvl1pPr>
              </a:lstStyle>
              <a:p>
                <a:pPr algn="ctr" defTabSz="1371248" hangingPunct="0">
                  <a:defRPr/>
                </a:pPr>
                <a:r>
                  <a:rPr lang="en-US" sz="2700" kern="0" dirty="0">
                    <a:solidFill>
                      <a:prstClr val="black"/>
                    </a:solidFill>
                    <a:latin typeface="Calibri"/>
                  </a:rPr>
                  <a:t>Health/</a:t>
                </a:r>
              </a:p>
              <a:p>
                <a:pPr algn="ctr" defTabSz="1371248" hangingPunct="0">
                  <a:defRPr/>
                </a:pPr>
                <a:r>
                  <a:rPr sz="2700" kern="0" dirty="0">
                    <a:solidFill>
                      <a:prstClr val="black"/>
                    </a:solidFill>
                    <a:latin typeface="Calibri"/>
                  </a:rPr>
                  <a:t>Social Justice Outcomes</a:t>
                </a:r>
              </a:p>
            </p:txBody>
          </p:sp>
        </p:grpSp>
      </p:grpSp>
      <p:pic>
        <p:nvPicPr>
          <p:cNvPr id="222" name="Image" descr="Image"/>
          <p:cNvPicPr>
            <a:picLocks noChangeAspect="1"/>
          </p:cNvPicPr>
          <p:nvPr/>
        </p:nvPicPr>
        <p:blipFill>
          <a:blip r:embed="rId3">
            <a:extLst/>
          </a:blip>
          <a:stretch>
            <a:fillRect/>
          </a:stretch>
        </p:blipFill>
        <p:spPr>
          <a:xfrm>
            <a:off x="0" y="4779840"/>
            <a:ext cx="12191999" cy="2078160"/>
          </a:xfrm>
          <a:prstGeom prst="rect">
            <a:avLst/>
          </a:prstGeom>
          <a:ln w="12700">
            <a:miter lim="400000"/>
          </a:ln>
        </p:spPr>
      </p:pic>
    </p:spTree>
    <p:extLst>
      <p:ext uri="{BB962C8B-B14F-4D97-AF65-F5344CB8AC3E}">
        <p14:creationId xmlns:p14="http://schemas.microsoft.com/office/powerpoint/2010/main" val="3647667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BD0F25-19E3-B64A-9283-132CFDC13CE2}"/>
              </a:ext>
            </a:extLst>
          </p:cNvPr>
          <p:cNvGrpSpPr/>
          <p:nvPr/>
        </p:nvGrpSpPr>
        <p:grpSpPr>
          <a:xfrm>
            <a:off x="135467" y="1528958"/>
            <a:ext cx="12056532" cy="4909346"/>
            <a:chOff x="1481467" y="1528958"/>
            <a:chExt cx="9411240" cy="4909346"/>
          </a:xfrm>
        </p:grpSpPr>
        <p:grpSp>
          <p:nvGrpSpPr>
            <p:cNvPr id="44" name="Group 43"/>
            <p:cNvGrpSpPr/>
            <p:nvPr/>
          </p:nvGrpSpPr>
          <p:grpSpPr>
            <a:xfrm>
              <a:off x="4652824" y="1598698"/>
              <a:ext cx="3251054" cy="4839606"/>
              <a:chOff x="947417" y="1971961"/>
              <a:chExt cx="2042205" cy="3040081"/>
            </a:xfrm>
          </p:grpSpPr>
          <p:sp>
            <p:nvSpPr>
              <p:cNvPr id="24" name="Rounded Rectangle 23"/>
              <p:cNvSpPr/>
              <p:nvPr/>
            </p:nvSpPr>
            <p:spPr>
              <a:xfrm>
                <a:off x="967711" y="1971961"/>
                <a:ext cx="1966576" cy="304008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defRPr/>
                </a:pPr>
                <a:endParaRPr lang="en-US" sz="1400">
                  <a:solidFill>
                    <a:prstClr val="white"/>
                  </a:solidFill>
                  <a:sym typeface="Arial" charset="0"/>
                </a:endParaRPr>
              </a:p>
            </p:txBody>
          </p:sp>
          <p:sp>
            <p:nvSpPr>
              <p:cNvPr id="26" name="Oval 25"/>
              <p:cNvSpPr/>
              <p:nvPr/>
            </p:nvSpPr>
            <p:spPr bwMode="auto">
              <a:xfrm>
                <a:off x="1970008" y="2110678"/>
                <a:ext cx="914400" cy="914400"/>
              </a:xfrm>
              <a:prstGeom prst="ellipse">
                <a:avLst/>
              </a:prstGeom>
              <a:solidFill>
                <a:srgbClr val="F5C33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defTabSz="458788">
                  <a:defRPr sz="2400">
                    <a:solidFill>
                      <a:schemeClr val="tx1"/>
                    </a:solidFill>
                    <a:latin typeface="Arial" charset="0"/>
                    <a:ea typeface="ＭＳ Ｐゴシック" charset="-128"/>
                  </a:defRPr>
                </a:lvl1pPr>
                <a:lvl2pPr marL="742950" indent="-285750" defTabSz="458788">
                  <a:defRPr sz="2400">
                    <a:solidFill>
                      <a:schemeClr val="tx1"/>
                    </a:solidFill>
                    <a:latin typeface="Arial" charset="0"/>
                    <a:ea typeface="ＭＳ Ｐゴシック" charset="-128"/>
                  </a:defRPr>
                </a:lvl2pPr>
                <a:lvl3pPr marL="1143000" indent="-228600" defTabSz="458788">
                  <a:defRPr sz="2400">
                    <a:solidFill>
                      <a:schemeClr val="tx1"/>
                    </a:solidFill>
                    <a:latin typeface="Arial" charset="0"/>
                    <a:ea typeface="ＭＳ Ｐゴシック" charset="-128"/>
                  </a:defRPr>
                </a:lvl3pPr>
                <a:lvl4pPr marL="1600200" indent="-228600" defTabSz="458788">
                  <a:defRPr sz="2400">
                    <a:solidFill>
                      <a:schemeClr val="tx1"/>
                    </a:solidFill>
                    <a:latin typeface="Arial" charset="0"/>
                    <a:ea typeface="ＭＳ Ｐゴシック" charset="-128"/>
                  </a:defRPr>
                </a:lvl4pPr>
                <a:lvl5pPr marL="2057400" indent="-228600" defTabSz="458788">
                  <a:defRPr sz="2400">
                    <a:solidFill>
                      <a:schemeClr val="tx1"/>
                    </a:solidFill>
                    <a:latin typeface="Arial" charset="0"/>
                    <a:ea typeface="ＭＳ Ｐゴシック" charset="-128"/>
                  </a:defRPr>
                </a:lvl5pPr>
                <a:lvl6pPr marL="2514600" indent="-228600" defTabSz="458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8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8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8788"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3000">
                  <a:solidFill>
                    <a:srgbClr val="FFFFFF"/>
                  </a:solidFill>
                  <a:latin typeface="Open Sans" charset="0"/>
                  <a:ea typeface="Open Sans" charset="0"/>
                  <a:cs typeface="Open Sans" charset="0"/>
                  <a:sym typeface="Arial" charset="0"/>
                </a:endParaRPr>
              </a:p>
            </p:txBody>
          </p:sp>
          <p:sp>
            <p:nvSpPr>
              <p:cNvPr id="27" name="Oval 26"/>
              <p:cNvSpPr/>
              <p:nvPr/>
            </p:nvSpPr>
            <p:spPr bwMode="auto">
              <a:xfrm>
                <a:off x="1480835" y="2990460"/>
                <a:ext cx="913179" cy="914399"/>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60232">
                  <a:defRPr/>
                </a:pPr>
                <a:endParaRPr lang="en-US" sz="3000">
                  <a:solidFill>
                    <a:schemeClr val="tx1">
                      <a:lumMod val="65000"/>
                      <a:lumOff val="35000"/>
                    </a:schemeClr>
                  </a:solidFill>
                  <a:latin typeface="Open Sans"/>
                  <a:cs typeface="Open Sans"/>
                  <a:sym typeface="Arial" charset="0"/>
                </a:endParaRPr>
              </a:p>
            </p:txBody>
          </p:sp>
          <p:grpSp>
            <p:nvGrpSpPr>
              <p:cNvPr id="28" name="Group 33"/>
              <p:cNvGrpSpPr>
                <a:grpSpLocks/>
              </p:cNvGrpSpPr>
              <p:nvPr/>
            </p:nvGrpSpPr>
            <p:grpSpPr bwMode="auto">
              <a:xfrm>
                <a:off x="947417" y="3944203"/>
                <a:ext cx="1052513" cy="914400"/>
                <a:chOff x="2011413" y="3756345"/>
                <a:chExt cx="1052611" cy="914400"/>
              </a:xfrm>
              <a:solidFill>
                <a:srgbClr val="21B6A8"/>
              </a:solidFill>
            </p:grpSpPr>
            <p:sp>
              <p:nvSpPr>
                <p:cNvPr id="29" name="Oval 28"/>
                <p:cNvSpPr>
                  <a:spLocks noChangeAspect="1"/>
                </p:cNvSpPr>
                <p:nvPr/>
              </p:nvSpPr>
              <p:spPr>
                <a:xfrm>
                  <a:off x="2076507" y="3756345"/>
                  <a:ext cx="914485" cy="914400"/>
                </a:xfrm>
                <a:prstGeom prst="ellipse">
                  <a:avLst/>
                </a:prstGeom>
                <a:solidFill>
                  <a:srgbClr val="F5C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60232">
                    <a:defRPr/>
                  </a:pPr>
                  <a:endParaRPr lang="en-US" sz="3000">
                    <a:solidFill>
                      <a:schemeClr val="tx1"/>
                    </a:solidFill>
                    <a:latin typeface="Open Sans"/>
                    <a:cs typeface="Open Sans"/>
                    <a:sym typeface="Arial" charset="0"/>
                  </a:endParaRPr>
                </a:p>
              </p:txBody>
            </p:sp>
            <p:sp>
              <p:nvSpPr>
                <p:cNvPr id="30" name="TextBox 35"/>
                <p:cNvSpPr txBox="1">
                  <a:spLocks noChangeArrowheads="1"/>
                </p:cNvSpPr>
                <p:nvPr/>
              </p:nvSpPr>
              <p:spPr bwMode="auto">
                <a:xfrm>
                  <a:off x="2011413" y="3901472"/>
                  <a:ext cx="1052611" cy="580005"/>
                </a:xfrm>
                <a:prstGeom prst="rect">
                  <a:avLst/>
                </a:prstGeom>
                <a:noFill/>
                <a:ln>
                  <a:noFill/>
                </a:ln>
                <a:extLst/>
              </p:spPr>
              <p:txBody>
                <a:bodyPr>
                  <a:spAutoFit/>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defTabSz="914165" eaLnBrk="1" hangingPunct="1">
                    <a:defRPr/>
                  </a:pPr>
                  <a:r>
                    <a:rPr lang="en-US" sz="1800" b="1" dirty="0">
                      <a:solidFill>
                        <a:schemeClr val="tx1"/>
                      </a:solidFill>
                      <a:latin typeface="Open Sans" charset="0"/>
                      <a:cs typeface="Open Sans" charset="0"/>
                    </a:rPr>
                    <a:t>Capacity </a:t>
                  </a:r>
                </a:p>
                <a:p>
                  <a:pPr algn="ctr" defTabSz="914165" eaLnBrk="1" hangingPunct="1">
                    <a:defRPr/>
                  </a:pPr>
                  <a:r>
                    <a:rPr lang="en-US" sz="1800" b="1" dirty="0">
                      <a:solidFill>
                        <a:schemeClr val="tx1"/>
                      </a:solidFill>
                      <a:latin typeface="Open Sans" charset="0"/>
                      <a:cs typeface="Open Sans" charset="0"/>
                    </a:rPr>
                    <a:t>&amp; </a:t>
                  </a:r>
                </a:p>
                <a:p>
                  <a:pPr algn="ctr" defTabSz="914165" eaLnBrk="1" hangingPunct="1">
                    <a:defRPr/>
                  </a:pPr>
                  <a:r>
                    <a:rPr lang="en-US" sz="1800" b="1" dirty="0">
                      <a:solidFill>
                        <a:schemeClr val="tx1"/>
                      </a:solidFill>
                      <a:latin typeface="Open Sans" charset="0"/>
                      <a:cs typeface="Open Sans" charset="0"/>
                    </a:rPr>
                    <a:t>Readiness</a:t>
                  </a:r>
                </a:p>
              </p:txBody>
            </p:sp>
          </p:grpSp>
          <p:grpSp>
            <p:nvGrpSpPr>
              <p:cNvPr id="31" name="Group 36"/>
              <p:cNvGrpSpPr>
                <a:grpSpLocks/>
              </p:cNvGrpSpPr>
              <p:nvPr/>
            </p:nvGrpSpPr>
            <p:grpSpPr bwMode="auto">
              <a:xfrm>
                <a:off x="1865374" y="3967715"/>
                <a:ext cx="1124248" cy="914400"/>
                <a:chOff x="5589725" y="4202122"/>
                <a:chExt cx="1124547" cy="914400"/>
              </a:xfrm>
              <a:solidFill>
                <a:srgbClr val="21B6A8"/>
              </a:solidFill>
            </p:grpSpPr>
            <p:sp>
              <p:nvSpPr>
                <p:cNvPr id="32" name="Oval 31"/>
                <p:cNvSpPr/>
                <p:nvPr/>
              </p:nvSpPr>
              <p:spPr>
                <a:xfrm>
                  <a:off x="5695227" y="4202122"/>
                  <a:ext cx="913056" cy="914400"/>
                </a:xfrm>
                <a:prstGeom prst="ellipse">
                  <a:avLst/>
                </a:prstGeom>
                <a:solidFill>
                  <a:srgbClr val="F5C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60232">
                    <a:defRPr/>
                  </a:pPr>
                  <a:endParaRPr lang="en-US" sz="3000">
                    <a:solidFill>
                      <a:schemeClr val="tx1"/>
                    </a:solidFill>
                    <a:latin typeface="Open Sans"/>
                    <a:cs typeface="Open Sans"/>
                    <a:sym typeface="Arial" charset="0"/>
                  </a:endParaRPr>
                </a:p>
              </p:txBody>
            </p:sp>
            <p:sp>
              <p:nvSpPr>
                <p:cNvPr id="33" name="TextBox 38"/>
                <p:cNvSpPr txBox="1">
                  <a:spLocks noChangeArrowheads="1"/>
                </p:cNvSpPr>
                <p:nvPr/>
              </p:nvSpPr>
              <p:spPr bwMode="auto">
                <a:xfrm>
                  <a:off x="5589725" y="4390344"/>
                  <a:ext cx="1124547" cy="502671"/>
                </a:xfrm>
                <a:prstGeom prst="rect">
                  <a:avLst/>
                </a:prstGeom>
                <a:noFill/>
                <a:ln>
                  <a:noFill/>
                </a:ln>
                <a:extLst/>
              </p:spPr>
              <p:txBody>
                <a:bodyPr wrap="square">
                  <a:spAutoFit/>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defTabSz="914165" eaLnBrk="1" hangingPunct="1">
                    <a:defRPr/>
                  </a:pPr>
                  <a:r>
                    <a:rPr lang="en-US" b="1" dirty="0">
                      <a:solidFill>
                        <a:schemeClr val="tx1"/>
                      </a:solidFill>
                      <a:latin typeface="Open Sans" charset="0"/>
                      <a:cs typeface="Open Sans" charset="0"/>
                    </a:rPr>
                    <a:t>Collaboration</a:t>
                  </a:r>
                </a:p>
                <a:p>
                  <a:pPr algn="ctr" defTabSz="914165" eaLnBrk="1" hangingPunct="1">
                    <a:defRPr/>
                  </a:pPr>
                  <a:r>
                    <a:rPr lang="en-US" sz="1600" b="1" dirty="0">
                      <a:solidFill>
                        <a:schemeClr val="tx1"/>
                      </a:solidFill>
                      <a:latin typeface="Open Sans" charset="0"/>
                      <a:cs typeface="Open Sans" charset="0"/>
                    </a:rPr>
                    <a:t>Trust &amp; </a:t>
                  </a:r>
                </a:p>
                <a:p>
                  <a:pPr algn="ctr" defTabSz="914165" eaLnBrk="1" hangingPunct="1">
                    <a:defRPr/>
                  </a:pPr>
                  <a:r>
                    <a:rPr lang="en-US" sz="1600" b="1" dirty="0">
                      <a:solidFill>
                        <a:schemeClr val="tx1"/>
                      </a:solidFill>
                      <a:latin typeface="Open Sans" charset="0"/>
                      <a:cs typeface="Open Sans" charset="0"/>
                    </a:rPr>
                    <a:t>Mistrust</a:t>
                  </a:r>
                </a:p>
              </p:txBody>
            </p:sp>
          </p:grpSp>
          <p:sp>
            <p:nvSpPr>
              <p:cNvPr id="34" name="Oval 33"/>
              <p:cNvSpPr>
                <a:spLocks/>
              </p:cNvSpPr>
              <p:nvPr/>
            </p:nvSpPr>
            <p:spPr>
              <a:xfrm>
                <a:off x="1008866" y="2108448"/>
                <a:ext cx="914400" cy="914400"/>
              </a:xfrm>
              <a:prstGeom prst="ellipse">
                <a:avLst/>
              </a:prstGeom>
              <a:solidFill>
                <a:srgbClr val="F5C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60232">
                  <a:defRPr/>
                </a:pPr>
                <a:endParaRPr lang="en-US" sz="1200">
                  <a:solidFill>
                    <a:schemeClr val="tx1"/>
                  </a:solidFill>
                  <a:latin typeface="Open Sans"/>
                  <a:cs typeface="Open Sans"/>
                  <a:sym typeface="Arial" charset="0"/>
                </a:endParaRPr>
              </a:p>
            </p:txBody>
          </p:sp>
          <p:sp>
            <p:nvSpPr>
              <p:cNvPr id="35" name="TextBox 39"/>
              <p:cNvSpPr txBox="1">
                <a:spLocks noChangeArrowheads="1"/>
              </p:cNvSpPr>
              <p:nvPr/>
            </p:nvSpPr>
            <p:spPr bwMode="auto">
              <a:xfrm>
                <a:off x="2054939" y="2269259"/>
                <a:ext cx="769566" cy="580005"/>
              </a:xfrm>
              <a:prstGeom prst="rect">
                <a:avLst/>
              </a:prstGeom>
              <a:noFill/>
              <a:ln>
                <a:noFill/>
              </a:ln>
              <a:extLst/>
            </p:spPr>
            <p:txBody>
              <a:bodyPr wrap="square">
                <a:spAutoFit/>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defTabSz="914165" eaLnBrk="1" hangingPunct="1">
                  <a:defRPr/>
                </a:pPr>
                <a:r>
                  <a:rPr lang="en-US" sz="1800" b="1" dirty="0">
                    <a:solidFill>
                      <a:schemeClr val="tx1"/>
                    </a:solidFill>
                    <a:latin typeface="Open Sans" charset="0"/>
                    <a:cs typeface="Open Sans" charset="0"/>
                  </a:rPr>
                  <a:t>Political </a:t>
                </a:r>
              </a:p>
              <a:p>
                <a:pPr algn="ctr" defTabSz="914165" eaLnBrk="1" hangingPunct="1">
                  <a:defRPr/>
                </a:pPr>
                <a:r>
                  <a:rPr lang="en-US" sz="1800" b="1" dirty="0">
                    <a:solidFill>
                      <a:schemeClr val="tx1"/>
                    </a:solidFill>
                    <a:latin typeface="Open Sans" charset="0"/>
                    <a:cs typeface="Open Sans" charset="0"/>
                  </a:rPr>
                  <a:t>&amp; </a:t>
                </a:r>
              </a:p>
              <a:p>
                <a:pPr algn="ctr" defTabSz="914165" eaLnBrk="1" hangingPunct="1">
                  <a:defRPr/>
                </a:pPr>
                <a:r>
                  <a:rPr lang="en-US" sz="1800" b="1" dirty="0">
                    <a:solidFill>
                      <a:schemeClr val="tx1"/>
                    </a:solidFill>
                    <a:latin typeface="Open Sans" charset="0"/>
                    <a:cs typeface="Open Sans" charset="0"/>
                  </a:rPr>
                  <a:t>Policy</a:t>
                </a:r>
              </a:p>
            </p:txBody>
          </p:sp>
          <p:cxnSp>
            <p:nvCxnSpPr>
              <p:cNvPr id="36" name="Straight Connector 35"/>
              <p:cNvCxnSpPr/>
              <p:nvPr/>
            </p:nvCxnSpPr>
            <p:spPr>
              <a:xfrm flipV="1">
                <a:off x="1469705" y="3770948"/>
                <a:ext cx="144862" cy="173255"/>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2260282" y="3025078"/>
                <a:ext cx="166926" cy="99293"/>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2260282" y="3770948"/>
                <a:ext cx="166973" cy="196767"/>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66066" y="3022848"/>
                <a:ext cx="148501" cy="101523"/>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40" name="TextBox 29"/>
              <p:cNvSpPr txBox="1">
                <a:spLocks noChangeArrowheads="1"/>
              </p:cNvSpPr>
              <p:nvPr/>
            </p:nvSpPr>
            <p:spPr bwMode="auto">
              <a:xfrm>
                <a:off x="1009091" y="2246836"/>
                <a:ext cx="906984" cy="406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b="1" dirty="0">
                    <a:latin typeface="Open Sans" charset="0"/>
                    <a:ea typeface="Open Sans" charset="0"/>
                    <a:cs typeface="Open Sans" charset="0"/>
                    <a:sym typeface="Arial" charset="0"/>
                  </a:rPr>
                  <a:t>Social </a:t>
                </a:r>
              </a:p>
              <a:p>
                <a:pPr algn="ctr" eaLnBrk="1" hangingPunct="1"/>
                <a:r>
                  <a:rPr lang="en-US" altLang="en-US" sz="1800" b="1" dirty="0">
                    <a:latin typeface="Open Sans" charset="0"/>
                    <a:ea typeface="Open Sans" charset="0"/>
                    <a:cs typeface="Open Sans" charset="0"/>
                    <a:sym typeface="Arial" charset="0"/>
                  </a:rPr>
                  <a:t>&amp; Structural</a:t>
                </a:r>
              </a:p>
            </p:txBody>
          </p:sp>
          <p:sp>
            <p:nvSpPr>
              <p:cNvPr id="41" name="TextBox 40"/>
              <p:cNvSpPr txBox="1"/>
              <p:nvPr/>
            </p:nvSpPr>
            <p:spPr bwMode="auto">
              <a:xfrm>
                <a:off x="1445378" y="3091188"/>
                <a:ext cx="1013975" cy="580005"/>
              </a:xfrm>
              <a:prstGeom prst="rect">
                <a:avLst/>
              </a:prstGeom>
              <a:noFill/>
              <a:ln>
                <a:noFill/>
              </a:ln>
            </p:spPr>
            <p:txBody>
              <a:bodyPr wrap="square" anchor="ctr">
                <a:spAutoFit/>
              </a:bodyPr>
              <a:lstStyle/>
              <a:p>
                <a:pPr algn="ctr" defTabSz="914165">
                  <a:defRPr/>
                </a:pPr>
                <a:r>
                  <a:rPr lang="en-US" b="1" dirty="0">
                    <a:latin typeface="Open Sans"/>
                    <a:cs typeface="Open Sans"/>
                    <a:sym typeface="Arial" charset="0"/>
                  </a:rPr>
                  <a:t>Health </a:t>
                </a:r>
              </a:p>
              <a:p>
                <a:pPr algn="ctr" defTabSz="914165">
                  <a:defRPr/>
                </a:pPr>
                <a:r>
                  <a:rPr lang="en-US" b="1" dirty="0">
                    <a:latin typeface="Open Sans"/>
                    <a:cs typeface="Open Sans"/>
                    <a:sym typeface="Arial" charset="0"/>
                  </a:rPr>
                  <a:t>Issue Importance</a:t>
                </a:r>
              </a:p>
            </p:txBody>
          </p:sp>
        </p:grpSp>
        <p:sp>
          <p:nvSpPr>
            <p:cNvPr id="55" name="Double Brace 54"/>
            <p:cNvSpPr/>
            <p:nvPr/>
          </p:nvSpPr>
          <p:spPr>
            <a:xfrm>
              <a:off x="7059726" y="3623154"/>
              <a:ext cx="3264606" cy="699250"/>
            </a:xfrm>
            <a:prstGeom prst="bracePair">
              <a:avLst/>
            </a:prstGeom>
            <a:ln w="571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2" name="Double Brace 51"/>
            <p:cNvSpPr/>
            <p:nvPr/>
          </p:nvSpPr>
          <p:spPr>
            <a:xfrm>
              <a:off x="2539999" y="5187575"/>
              <a:ext cx="2133662" cy="699250"/>
            </a:xfrm>
            <a:prstGeom prst="bracePair">
              <a:avLst/>
            </a:prstGeom>
            <a:ln w="571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Rectangle 52"/>
            <p:cNvSpPr/>
            <p:nvPr/>
          </p:nvSpPr>
          <p:spPr>
            <a:xfrm>
              <a:off x="2226234" y="5662707"/>
              <a:ext cx="866588" cy="37352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Double Brace 48"/>
            <p:cNvSpPr/>
            <p:nvPr/>
          </p:nvSpPr>
          <p:spPr>
            <a:xfrm>
              <a:off x="1481467" y="1643534"/>
              <a:ext cx="3174262" cy="1867647"/>
            </a:xfrm>
            <a:prstGeom prst="bracePair">
              <a:avLst/>
            </a:prstGeom>
            <a:ln w="571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Rectangle 44"/>
            <p:cNvSpPr/>
            <p:nvPr/>
          </p:nvSpPr>
          <p:spPr>
            <a:xfrm>
              <a:off x="1613647" y="1528958"/>
              <a:ext cx="2779061" cy="1754326"/>
            </a:xfrm>
            <a:prstGeom prst="rect">
              <a:avLst/>
            </a:prstGeom>
            <a:solidFill>
              <a:schemeClr val="bg1"/>
            </a:solidFill>
          </p:spPr>
          <p:txBody>
            <a:bodyPr wrap="square" anchor="t">
              <a:spAutoFit/>
            </a:bodyPr>
            <a:lstStyle/>
            <a:p>
              <a:pPr algn="r"/>
              <a:r>
                <a:rPr lang="en-US" altLang="en-US" dirty="0">
                  <a:solidFill>
                    <a:srgbClr val="000000"/>
                  </a:solidFill>
                  <a:latin typeface="Open Sans" charset="0"/>
                  <a:ea typeface="Open Sans" charset="0"/>
                  <a:cs typeface="Open Sans" charset="0"/>
                  <a:sym typeface="Arial" charset="0"/>
                </a:rPr>
                <a:t>Social-Economic Status, Place, History, Environment, Community Safety, Institutional Racism, Culture, Role of Education and Research Institutions</a:t>
              </a:r>
            </a:p>
          </p:txBody>
        </p:sp>
        <p:sp>
          <p:nvSpPr>
            <p:cNvPr id="46" name="Rectangle 45"/>
            <p:cNvSpPr/>
            <p:nvPr>
              <p:extLst/>
            </p:nvPr>
          </p:nvSpPr>
          <p:spPr>
            <a:xfrm>
              <a:off x="7993529" y="1955365"/>
              <a:ext cx="2899178" cy="923330"/>
            </a:xfrm>
            <a:prstGeom prst="rect">
              <a:avLst/>
            </a:prstGeom>
            <a:solidFill>
              <a:srgbClr val="FFFFFF"/>
            </a:solidFill>
          </p:spPr>
          <p:txBody>
            <a:bodyPr wrap="square" anchor="t">
              <a:spAutoFit/>
            </a:bodyPr>
            <a:lstStyle/>
            <a:p>
              <a:r>
                <a:rPr lang="en-US" altLang="en-US" dirty="0">
                  <a:solidFill>
                    <a:srgbClr val="000000"/>
                  </a:solidFill>
                  <a:latin typeface="Open Sans" charset="0"/>
                  <a:ea typeface="Open Sans" charset="0"/>
                  <a:cs typeface="Open Sans" charset="0"/>
                  <a:sym typeface="Arial" charset="0"/>
                </a:rPr>
                <a:t>National/ Local Governance/Approvals of Research;</a:t>
              </a:r>
              <a:r>
                <a:rPr lang="en-US" altLang="en-US" dirty="0">
                  <a:solidFill>
                    <a:srgbClr val="FF0000"/>
                  </a:solidFill>
                  <a:latin typeface="Open Sans" charset="0"/>
                  <a:ea typeface="Open Sans" charset="0"/>
                  <a:cs typeface="Open Sans" charset="0"/>
                  <a:sym typeface="Arial" charset="0"/>
                </a:rPr>
                <a:t> </a:t>
              </a:r>
              <a:r>
                <a:rPr lang="en-US" altLang="en-US" dirty="0">
                  <a:solidFill>
                    <a:srgbClr val="000000"/>
                  </a:solidFill>
                  <a:latin typeface="Open Sans" charset="0"/>
                  <a:ea typeface="Open Sans" charset="0"/>
                  <a:cs typeface="Open Sans" charset="0"/>
                  <a:sym typeface="Arial" charset="0"/>
                </a:rPr>
                <a:t>Policy &amp; Funding Trends</a:t>
              </a:r>
            </a:p>
          </p:txBody>
        </p:sp>
        <p:sp>
          <p:nvSpPr>
            <p:cNvPr id="48" name="Rectangle 47"/>
            <p:cNvSpPr/>
            <p:nvPr>
              <p:extLst/>
            </p:nvPr>
          </p:nvSpPr>
          <p:spPr>
            <a:xfrm>
              <a:off x="1481467" y="5137836"/>
              <a:ext cx="3060648" cy="923330"/>
            </a:xfrm>
            <a:prstGeom prst="rect">
              <a:avLst/>
            </a:prstGeom>
            <a:solidFill>
              <a:srgbClr val="FFFFFF"/>
            </a:solidFill>
          </p:spPr>
          <p:txBody>
            <a:bodyPr wrap="square" anchor="t">
              <a:spAutoFit/>
            </a:bodyPr>
            <a:lstStyle/>
            <a:p>
              <a:pPr algn="r"/>
              <a:r>
                <a:rPr lang="en-US" altLang="en-US" dirty="0">
                  <a:solidFill>
                    <a:srgbClr val="000000"/>
                  </a:solidFill>
                  <a:latin typeface="Open Sans" charset="0"/>
                  <a:ea typeface="Open Sans" charset="0"/>
                  <a:cs typeface="Open Sans" charset="0"/>
                  <a:sym typeface="Arial" charset="0"/>
                </a:rPr>
                <a:t>Community/Academic, </a:t>
              </a:r>
              <a:r>
                <a:rPr lang="en-US" altLang="en-US" dirty="0">
                  <a:solidFill>
                    <a:srgbClr val="FF0000"/>
                  </a:solidFill>
                  <a:latin typeface="Open Sans" charset="0"/>
                  <a:ea typeface="Open Sans" charset="0"/>
                  <a:cs typeface="Open Sans" charset="0"/>
                  <a:sym typeface="Arial" charset="0"/>
                </a:rPr>
                <a:t>History of Organizing</a:t>
              </a:r>
            </a:p>
            <a:p>
              <a:pPr algn="r"/>
              <a:r>
                <a:rPr lang="en-US" altLang="en-US" dirty="0">
                  <a:solidFill>
                    <a:srgbClr val="FF0000"/>
                  </a:solidFill>
                  <a:latin typeface="Open Sans" charset="0"/>
                  <a:ea typeface="Open Sans" charset="0"/>
                  <a:cs typeface="Open Sans" charset="0"/>
                  <a:sym typeface="Arial" charset="0"/>
                </a:rPr>
                <a:t>Partnership Capacity</a:t>
              </a:r>
            </a:p>
          </p:txBody>
        </p:sp>
        <p:sp>
          <p:nvSpPr>
            <p:cNvPr id="47" name="Rectangle 46"/>
            <p:cNvSpPr/>
            <p:nvPr/>
          </p:nvSpPr>
          <p:spPr>
            <a:xfrm>
              <a:off x="7112000" y="3692573"/>
              <a:ext cx="3304858" cy="461665"/>
            </a:xfrm>
            <a:prstGeom prst="rect">
              <a:avLst/>
            </a:prstGeom>
            <a:noFill/>
          </p:spPr>
          <p:txBody>
            <a:bodyPr wrap="square">
              <a:spAutoFit/>
            </a:bodyPr>
            <a:lstStyle/>
            <a:p>
              <a:r>
                <a:rPr lang="en-US" altLang="en-US" sz="2400" dirty="0">
                  <a:solidFill>
                    <a:srgbClr val="000000"/>
                  </a:solidFill>
                  <a:latin typeface="Open Sans" charset="0"/>
                  <a:ea typeface="Open Sans" charset="0"/>
                  <a:cs typeface="Open Sans" charset="0"/>
                  <a:sym typeface="Arial" charset="0"/>
                </a:rPr>
                <a:t>Perceived Severity by Partners</a:t>
              </a:r>
            </a:p>
          </p:txBody>
        </p:sp>
        <p:sp>
          <p:nvSpPr>
            <p:cNvPr id="57" name="Double Brace 56"/>
            <p:cNvSpPr/>
            <p:nvPr/>
          </p:nvSpPr>
          <p:spPr>
            <a:xfrm>
              <a:off x="7865033" y="5175626"/>
              <a:ext cx="1443378" cy="845668"/>
            </a:xfrm>
            <a:prstGeom prst="bracePair">
              <a:avLst/>
            </a:prstGeom>
            <a:ln w="571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Shape 299"/>
            <p:cNvSpPr txBox="1">
              <a:spLocks noChangeArrowheads="1"/>
            </p:cNvSpPr>
            <p:nvPr>
              <p:extLst/>
            </p:nvPr>
          </p:nvSpPr>
          <p:spPr bwMode="auto">
            <a:xfrm>
              <a:off x="8008752" y="5155989"/>
              <a:ext cx="2106427" cy="1029658"/>
            </a:xfrm>
            <a:prstGeom prst="rect">
              <a:avLst/>
            </a:prstGeom>
            <a:solidFill>
              <a:srgbClr val="FFFFFF"/>
            </a:solidFill>
            <a:ln>
              <a:noFill/>
            </a:ln>
            <a:extLst/>
          </p:spPr>
          <p:txBody>
            <a:bodyPr lIns="33314" tIns="16657" rIns="33314" bIns="16657" anchor="t"/>
            <a:lstStyle>
              <a:lvl1pPr marL="171450" indent="-171450"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marL="91440" indent="0"/>
              <a:r>
                <a:rPr lang="en-US" altLang="en-US" sz="1800" dirty="0">
                  <a:solidFill>
                    <a:srgbClr val="000000"/>
                  </a:solidFill>
                  <a:latin typeface="Open Sans" charset="0"/>
                  <a:ea typeface="Open Sans" charset="0"/>
                  <a:cs typeface="Open Sans" charset="0"/>
                  <a:sym typeface="Arial" charset="0"/>
                </a:rPr>
                <a:t>Historic Trust</a:t>
              </a:r>
              <a:r>
                <a:rPr lang="en-US" altLang="en-US" sz="1800" dirty="0">
                  <a:solidFill>
                    <a:srgbClr val="FF0000"/>
                  </a:solidFill>
                  <a:latin typeface="Open Sans" charset="0"/>
                  <a:ea typeface="Open Sans" charset="0"/>
                  <a:cs typeface="Open Sans" charset="0"/>
                  <a:sym typeface="Arial" charset="0"/>
                </a:rPr>
                <a:t> </a:t>
              </a:r>
              <a:r>
                <a:rPr lang="en-US" altLang="en-US" sz="1800" dirty="0">
                  <a:solidFill>
                    <a:srgbClr val="000000"/>
                  </a:solidFill>
                  <a:latin typeface="Open Sans" charset="0"/>
                  <a:ea typeface="Open Sans" charset="0"/>
                  <a:cs typeface="Open Sans" charset="0"/>
                  <a:sym typeface="Arial" charset="0"/>
                </a:rPr>
                <a:t>/ Mistrust between Partners</a:t>
              </a:r>
            </a:p>
          </p:txBody>
        </p:sp>
        <p:sp>
          <p:nvSpPr>
            <p:cNvPr id="54" name="Double Brace 53"/>
            <p:cNvSpPr/>
            <p:nvPr/>
          </p:nvSpPr>
          <p:spPr>
            <a:xfrm>
              <a:off x="7847103" y="2034993"/>
              <a:ext cx="2939859" cy="1072773"/>
            </a:xfrm>
            <a:prstGeom prst="bracePair">
              <a:avLst/>
            </a:prstGeom>
            <a:ln w="571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 name="Title 5">
            <a:extLst>
              <a:ext uri="{FF2B5EF4-FFF2-40B4-BE49-F238E27FC236}">
                <a16:creationId xmlns:a16="http://schemas.microsoft.com/office/drawing/2014/main" id="{F19F9E3A-ABFB-E743-A3B7-6D1A0F6F4ABC}"/>
              </a:ext>
            </a:extLst>
          </p:cNvPr>
          <p:cNvSpPr>
            <a:spLocks noGrp="1"/>
          </p:cNvSpPr>
          <p:nvPr>
            <p:ph type="title"/>
          </p:nvPr>
        </p:nvSpPr>
        <p:spPr/>
        <p:txBody>
          <a:bodyPr>
            <a:normAutofit/>
          </a:bodyPr>
          <a:lstStyle/>
          <a:p>
            <a:pPr algn="ctr"/>
            <a:r>
              <a:rPr lang="en-US" sz="7200" dirty="0">
                <a:latin typeface="Open Sans"/>
                <a:cs typeface="Open Sans"/>
              </a:rPr>
              <a:t>Context</a:t>
            </a:r>
            <a:endParaRPr lang="en-US" sz="7200" dirty="0"/>
          </a:p>
        </p:txBody>
      </p:sp>
    </p:spTree>
    <p:extLst>
      <p:ext uri="{BB962C8B-B14F-4D97-AF65-F5344CB8AC3E}">
        <p14:creationId xmlns:p14="http://schemas.microsoft.com/office/powerpoint/2010/main" val="2335202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586"/>
            <a:ext cx="9144000" cy="854817"/>
          </a:xfrm>
          <a:solidFill>
            <a:srgbClr val="225EB1">
              <a:alpha val="59000"/>
            </a:srgbClr>
          </a:solidFill>
        </p:spPr>
        <p:txBody>
          <a:bodyPr>
            <a:normAutofit/>
          </a:bodyPr>
          <a:lstStyle/>
          <a:p>
            <a:pPr algn="ctr"/>
            <a:r>
              <a:rPr lang="en-US" b="1" dirty="0">
                <a:latin typeface="Open Sans"/>
                <a:cs typeface="Open Sans"/>
              </a:rPr>
              <a:t> Relational Partnership Processes</a:t>
            </a:r>
          </a:p>
        </p:txBody>
      </p:sp>
      <p:grpSp>
        <p:nvGrpSpPr>
          <p:cNvPr id="96" name="Group 95"/>
          <p:cNvGrpSpPr/>
          <p:nvPr/>
        </p:nvGrpSpPr>
        <p:grpSpPr>
          <a:xfrm>
            <a:off x="270933" y="1524408"/>
            <a:ext cx="6690482" cy="5113459"/>
            <a:chOff x="2723447" y="1628585"/>
            <a:chExt cx="3838222" cy="3847655"/>
          </a:xfrm>
        </p:grpSpPr>
        <p:sp>
          <p:nvSpPr>
            <p:cNvPr id="42" name="Rounded Rectangle 41"/>
            <p:cNvSpPr/>
            <p:nvPr/>
          </p:nvSpPr>
          <p:spPr>
            <a:xfrm>
              <a:off x="2723447" y="1628585"/>
              <a:ext cx="3838222" cy="3847655"/>
            </a:xfrm>
            <a:prstGeom prst="roundRect">
              <a:avLst>
                <a:gd name="adj" fmla="val 1224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defRPr/>
              </a:pPr>
              <a:endParaRPr lang="en-US" sz="1400">
                <a:solidFill>
                  <a:prstClr val="white"/>
                </a:solidFill>
                <a:sym typeface="Arial" charset="0"/>
              </a:endParaRPr>
            </a:p>
          </p:txBody>
        </p:sp>
        <p:sp>
          <p:nvSpPr>
            <p:cNvPr id="50" name="Rounded Rectangle 49"/>
            <p:cNvSpPr>
              <a:spLocks/>
            </p:cNvSpPr>
            <p:nvPr/>
          </p:nvSpPr>
          <p:spPr>
            <a:xfrm>
              <a:off x="3816602" y="3125655"/>
              <a:ext cx="1613595" cy="763395"/>
            </a:xfrm>
            <a:prstGeom prst="roundRect">
              <a:avLst/>
            </a:prstGeom>
            <a:solidFill>
              <a:srgbClr val="225EB1"/>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600" b="1" dirty="0">
                  <a:solidFill>
                    <a:schemeClr val="bg1"/>
                  </a:solidFill>
                  <a:latin typeface="Open Sans"/>
                  <a:cs typeface="Open Sans"/>
                  <a:sym typeface="Calibri" charset="0"/>
                </a:rPr>
                <a:t>Partnership Structures</a:t>
              </a:r>
            </a:p>
          </p:txBody>
        </p:sp>
        <p:sp>
          <p:nvSpPr>
            <p:cNvPr id="51" name="Rounded Rectangle 50"/>
            <p:cNvSpPr>
              <a:spLocks/>
            </p:cNvSpPr>
            <p:nvPr/>
          </p:nvSpPr>
          <p:spPr>
            <a:xfrm>
              <a:off x="4839987" y="1846538"/>
              <a:ext cx="1693460" cy="763395"/>
            </a:xfrm>
            <a:prstGeom prst="roundRect">
              <a:avLst/>
            </a:prstGeom>
            <a:solidFill>
              <a:srgbClr val="225EB1"/>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sz="1600" b="1" dirty="0">
                  <a:solidFill>
                    <a:prstClr val="white"/>
                  </a:solidFill>
                  <a:latin typeface="Open Sans"/>
                  <a:cs typeface="Open Sans"/>
                  <a:sym typeface="Arial" charset="0"/>
                </a:rPr>
                <a:t>Relationships</a:t>
              </a:r>
            </a:p>
          </p:txBody>
        </p:sp>
        <p:sp>
          <p:nvSpPr>
            <p:cNvPr id="58" name="Rounded Rectangle 57"/>
            <p:cNvSpPr>
              <a:spLocks/>
            </p:cNvSpPr>
            <p:nvPr/>
          </p:nvSpPr>
          <p:spPr>
            <a:xfrm>
              <a:off x="2723447" y="1846538"/>
              <a:ext cx="1809792" cy="763395"/>
            </a:xfrm>
            <a:prstGeom prst="roundRect">
              <a:avLst/>
            </a:prstGeom>
            <a:solidFill>
              <a:srgbClr val="225EB1"/>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sz="1600" b="1" dirty="0">
                  <a:solidFill>
                    <a:schemeClr val="bg1"/>
                  </a:solidFill>
                  <a:latin typeface="Open Sans"/>
                  <a:cs typeface="Open Sans"/>
                  <a:sym typeface="Arial" charset="0"/>
                </a:rPr>
                <a:t>Individual Characteristics</a:t>
              </a:r>
            </a:p>
          </p:txBody>
        </p:sp>
        <p:sp>
          <p:nvSpPr>
            <p:cNvPr id="59" name="Rounded Rectangle 58"/>
            <p:cNvSpPr>
              <a:spLocks/>
            </p:cNvSpPr>
            <p:nvPr/>
          </p:nvSpPr>
          <p:spPr>
            <a:xfrm>
              <a:off x="4744300" y="4963540"/>
              <a:ext cx="1582181" cy="374904"/>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Health Care</a:t>
              </a:r>
            </a:p>
          </p:txBody>
        </p:sp>
        <p:sp>
          <p:nvSpPr>
            <p:cNvPr id="60" name="Rounded Rectangle 59"/>
            <p:cNvSpPr>
              <a:spLocks/>
            </p:cNvSpPr>
            <p:nvPr/>
          </p:nvSpPr>
          <p:spPr>
            <a:xfrm>
              <a:off x="5304319" y="3966420"/>
              <a:ext cx="853836" cy="377473"/>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Agency</a:t>
              </a:r>
            </a:p>
          </p:txBody>
        </p:sp>
        <p:sp>
          <p:nvSpPr>
            <p:cNvPr id="61" name="Rounded Rectangle 60"/>
            <p:cNvSpPr>
              <a:spLocks/>
            </p:cNvSpPr>
            <p:nvPr/>
          </p:nvSpPr>
          <p:spPr>
            <a:xfrm>
              <a:off x="3039440" y="4961649"/>
              <a:ext cx="1613493" cy="374904"/>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Government</a:t>
              </a:r>
            </a:p>
          </p:txBody>
        </p:sp>
        <p:cxnSp>
          <p:nvCxnSpPr>
            <p:cNvPr id="62" name="Straight Connector 61"/>
            <p:cNvCxnSpPr>
              <a:stCxn id="59" idx="0"/>
              <a:endCxn id="50" idx="2"/>
            </p:cNvCxnSpPr>
            <p:nvPr/>
          </p:nvCxnSpPr>
          <p:spPr>
            <a:xfrm flipH="1" flipV="1">
              <a:off x="4623400" y="3889049"/>
              <a:ext cx="911991" cy="1074490"/>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0" idx="1"/>
              <a:endCxn id="50" idx="2"/>
            </p:cNvCxnSpPr>
            <p:nvPr/>
          </p:nvCxnSpPr>
          <p:spPr>
            <a:xfrm flipH="1" flipV="1">
              <a:off x="4623400" y="3889049"/>
              <a:ext cx="680919" cy="266107"/>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61" idx="0"/>
              <a:endCxn id="50" idx="2"/>
            </p:cNvCxnSpPr>
            <p:nvPr/>
          </p:nvCxnSpPr>
          <p:spPr>
            <a:xfrm flipV="1">
              <a:off x="3846187" y="3889049"/>
              <a:ext cx="777213" cy="1072599"/>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67" idx="3"/>
              <a:endCxn id="50" idx="2"/>
            </p:cNvCxnSpPr>
            <p:nvPr/>
          </p:nvCxnSpPr>
          <p:spPr>
            <a:xfrm flipV="1">
              <a:off x="3949519" y="3889050"/>
              <a:ext cx="673881" cy="737712"/>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75" idx="1"/>
              <a:endCxn id="50" idx="2"/>
            </p:cNvCxnSpPr>
            <p:nvPr/>
          </p:nvCxnSpPr>
          <p:spPr>
            <a:xfrm flipH="1" flipV="1">
              <a:off x="4623400" y="3889050"/>
              <a:ext cx="881891" cy="733025"/>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67" name="Rounded Rectangle 66"/>
            <p:cNvSpPr>
              <a:spLocks/>
            </p:cNvSpPr>
            <p:nvPr/>
          </p:nvSpPr>
          <p:spPr>
            <a:xfrm>
              <a:off x="2737925" y="4437684"/>
              <a:ext cx="1211594" cy="378156"/>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Community</a:t>
              </a:r>
            </a:p>
          </p:txBody>
        </p:sp>
        <p:sp>
          <p:nvSpPr>
            <p:cNvPr id="68" name="Rounded Rectangle 67"/>
            <p:cNvSpPr>
              <a:spLocks/>
            </p:cNvSpPr>
            <p:nvPr/>
          </p:nvSpPr>
          <p:spPr>
            <a:xfrm>
              <a:off x="3292387" y="3976796"/>
              <a:ext cx="686711" cy="369892"/>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CBOs</a:t>
              </a:r>
            </a:p>
          </p:txBody>
        </p:sp>
        <p:cxnSp>
          <p:nvCxnSpPr>
            <p:cNvPr id="69" name="Straight Connector 68"/>
            <p:cNvCxnSpPr>
              <a:stCxn id="50" idx="2"/>
              <a:endCxn id="68" idx="3"/>
            </p:cNvCxnSpPr>
            <p:nvPr/>
          </p:nvCxnSpPr>
          <p:spPr>
            <a:xfrm flipH="1">
              <a:off x="3979098" y="3889049"/>
              <a:ext cx="644302" cy="272693"/>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3895547" y="2637572"/>
              <a:ext cx="314301" cy="473901"/>
            </a:xfrm>
            <a:prstGeom prst="straightConnector1">
              <a:avLst/>
            </a:prstGeom>
            <a:ln>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5071433" y="2637572"/>
              <a:ext cx="314301" cy="473901"/>
            </a:xfrm>
            <a:prstGeom prst="straightConnector1">
              <a:avLst/>
            </a:prstGeom>
            <a:ln>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4445849" y="2205867"/>
              <a:ext cx="459725" cy="0"/>
            </a:xfrm>
            <a:prstGeom prst="straightConnector1">
              <a:avLst/>
            </a:prstGeom>
            <a:ln>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4" idx="0"/>
              <a:endCxn id="50" idx="2"/>
            </p:cNvCxnSpPr>
            <p:nvPr/>
          </p:nvCxnSpPr>
          <p:spPr>
            <a:xfrm flipH="1" flipV="1">
              <a:off x="4623400" y="3889049"/>
              <a:ext cx="1054" cy="546565"/>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74" name="Rounded Rectangle 73"/>
            <p:cNvSpPr>
              <a:spLocks/>
            </p:cNvSpPr>
            <p:nvPr/>
          </p:nvSpPr>
          <p:spPr>
            <a:xfrm>
              <a:off x="4129463" y="4435615"/>
              <a:ext cx="989981" cy="374904"/>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Funders</a:t>
              </a:r>
            </a:p>
          </p:txBody>
        </p:sp>
        <p:sp>
          <p:nvSpPr>
            <p:cNvPr id="75" name="Rounded Rectangle 74"/>
            <p:cNvSpPr>
              <a:spLocks/>
            </p:cNvSpPr>
            <p:nvPr/>
          </p:nvSpPr>
          <p:spPr>
            <a:xfrm>
              <a:off x="5505291" y="4434623"/>
              <a:ext cx="1029334" cy="374904"/>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Academic</a:t>
              </a:r>
            </a:p>
          </p:txBody>
        </p:sp>
      </p:grpSp>
      <p:sp>
        <p:nvSpPr>
          <p:cNvPr id="108" name="Shape 302"/>
          <p:cNvSpPr txBox="1"/>
          <p:nvPr>
            <p:extLst/>
          </p:nvPr>
        </p:nvSpPr>
        <p:spPr>
          <a:xfrm>
            <a:off x="7596280" y="1257672"/>
            <a:ext cx="4213670" cy="4381128"/>
          </a:xfrm>
          <a:prstGeom prst="rect">
            <a:avLst/>
          </a:prstGeom>
          <a:solidFill>
            <a:srgbClr val="FFFFFF"/>
          </a:solidFill>
          <a:ln>
            <a:noFill/>
          </a:ln>
        </p:spPr>
        <p:txBody>
          <a:bodyPr lIns="33314" tIns="16657" rIns="33314" bIns="16657" anchor="t"/>
          <a:lstStyle/>
          <a:p>
            <a:pPr marL="91440" defTabSz="913743">
              <a:defRPr/>
            </a:pPr>
            <a:r>
              <a:rPr lang="en-US" sz="2400" i="1" kern="0" dirty="0">
                <a:solidFill>
                  <a:prstClr val="black"/>
                </a:solidFill>
                <a:latin typeface="Open Sans"/>
                <a:ea typeface="Arial"/>
                <a:cs typeface="Open Sans"/>
                <a:sym typeface="Arial"/>
                <a:rtl val="0"/>
              </a:rPr>
              <a:t>How we interact</a:t>
            </a:r>
          </a:p>
          <a:p>
            <a:pPr marL="171450" indent="-80010" defTabSz="913743">
              <a:buFont typeface="Arial"/>
              <a:buChar char="•"/>
              <a:defRPr/>
            </a:pPr>
            <a:r>
              <a:rPr lang="en-US" sz="2400" kern="0" dirty="0">
                <a:solidFill>
                  <a:prstClr val="black"/>
                </a:solidFill>
                <a:latin typeface="Open Sans"/>
                <a:ea typeface="Arial"/>
                <a:cs typeface="Open Sans"/>
                <a:sym typeface="Arial"/>
                <a:rtl val="0"/>
              </a:rPr>
              <a:t>Safety</a:t>
            </a:r>
            <a:endParaRPr lang="en-US" sz="2400" kern="0" dirty="0">
              <a:latin typeface="Open Sans"/>
              <a:ea typeface="Arial"/>
              <a:cs typeface="Open Sans"/>
              <a:sym typeface="Arial"/>
              <a:rtl val="0"/>
            </a:endParaRPr>
          </a:p>
          <a:p>
            <a:pPr marL="171450" indent="-80010" defTabSz="913743">
              <a:buFont typeface="Arial"/>
              <a:buChar char="•"/>
              <a:defRPr/>
            </a:pPr>
            <a:r>
              <a:rPr lang="en-US" sz="2400" kern="0" dirty="0">
                <a:latin typeface="Open Sans"/>
                <a:ea typeface="Arial"/>
                <a:cs typeface="Open Sans"/>
                <a:sym typeface="Arial"/>
                <a:rtl val="0"/>
              </a:rPr>
              <a:t>Respect/</a:t>
            </a:r>
            <a:r>
              <a:rPr lang="en-US" sz="2400" kern="0" dirty="0">
                <a:solidFill>
                  <a:srgbClr val="FF0000"/>
                </a:solidFill>
                <a:latin typeface="Open Sans"/>
                <a:ea typeface="Arial"/>
                <a:cs typeface="Open Sans"/>
                <a:sym typeface="Arial"/>
                <a:rtl val="0"/>
              </a:rPr>
              <a:t>Trust</a:t>
            </a:r>
          </a:p>
          <a:p>
            <a:pPr marL="171450" indent="-80010" defTabSz="913743">
              <a:buFont typeface="Arial"/>
              <a:buChar char="•"/>
              <a:defRPr/>
            </a:pPr>
            <a:r>
              <a:rPr lang="en-US" sz="2400" kern="0" dirty="0">
                <a:solidFill>
                  <a:srgbClr val="0070C0"/>
                </a:solidFill>
                <a:latin typeface="Open Sans"/>
                <a:ea typeface="Arial"/>
                <a:cs typeface="Open Sans"/>
                <a:sym typeface="Arial"/>
                <a:rtl val="0"/>
              </a:rPr>
              <a:t>Community Voice / Influence</a:t>
            </a:r>
          </a:p>
          <a:p>
            <a:pPr marL="171450" indent="-80010" defTabSz="913743">
              <a:buFont typeface="Arial"/>
              <a:buChar char="•"/>
              <a:defRPr/>
            </a:pPr>
            <a:r>
              <a:rPr lang="en-US" sz="2400" kern="0" dirty="0">
                <a:solidFill>
                  <a:prstClr val="black"/>
                </a:solidFill>
                <a:latin typeface="Open Sans"/>
                <a:ea typeface="Arial"/>
                <a:cs typeface="Open Sans"/>
                <a:sym typeface="Arial"/>
                <a:rtl val="0"/>
              </a:rPr>
              <a:t>Flexibility</a:t>
            </a:r>
          </a:p>
          <a:p>
            <a:pPr marL="171450" indent="-80010" defTabSz="913743">
              <a:buFont typeface="Arial"/>
              <a:buChar char="•"/>
              <a:defRPr/>
            </a:pPr>
            <a:r>
              <a:rPr lang="en-US" sz="2400" kern="0" dirty="0">
                <a:solidFill>
                  <a:srgbClr val="FF0000"/>
                </a:solidFill>
                <a:latin typeface="Open Sans"/>
                <a:ea typeface="Arial"/>
                <a:cs typeface="Open Sans"/>
                <a:sym typeface="Arial"/>
              </a:rPr>
              <a:t>Dialogue &amp; Listening/ </a:t>
            </a:r>
            <a:r>
              <a:rPr lang="en-US" sz="2400" kern="0" dirty="0">
                <a:latin typeface="Open Sans"/>
                <a:ea typeface="Arial"/>
                <a:cs typeface="Open Sans"/>
                <a:sym typeface="Arial"/>
              </a:rPr>
              <a:t>Mutual Learning</a:t>
            </a:r>
            <a:endParaRPr lang="en-US" sz="2400" dirty="0">
              <a:latin typeface="Open Sans"/>
              <a:ea typeface="Arial"/>
              <a:cs typeface="Open Sans"/>
            </a:endParaRPr>
          </a:p>
          <a:p>
            <a:pPr marL="171450" indent="-80010" defTabSz="913743">
              <a:buFont typeface="Arial"/>
              <a:buChar char="•"/>
              <a:defRPr/>
            </a:pPr>
            <a:r>
              <a:rPr lang="en-US" sz="2400" kern="0" dirty="0">
                <a:solidFill>
                  <a:srgbClr val="FF0000"/>
                </a:solidFill>
                <a:latin typeface="Open Sans"/>
                <a:ea typeface="Arial"/>
                <a:cs typeface="Open Sans"/>
                <a:sym typeface="Arial"/>
              </a:rPr>
              <a:t>Conflict Management</a:t>
            </a:r>
            <a:endParaRPr lang="en-US" sz="2400" dirty="0">
              <a:solidFill>
                <a:srgbClr val="FF0000"/>
              </a:solidFill>
              <a:latin typeface="Open Sans"/>
              <a:ea typeface="Arial"/>
              <a:cs typeface="Open Sans"/>
            </a:endParaRPr>
          </a:p>
          <a:p>
            <a:pPr marL="171450" indent="-80010" defTabSz="913743">
              <a:buFont typeface="Arial"/>
              <a:buChar char="•"/>
              <a:defRPr/>
            </a:pPr>
            <a:r>
              <a:rPr lang="en-US" sz="2400" kern="0" dirty="0">
                <a:solidFill>
                  <a:srgbClr val="FF0000"/>
                </a:solidFill>
                <a:latin typeface="Open Sans"/>
                <a:ea typeface="Arial"/>
                <a:cs typeface="Open Sans"/>
                <a:sym typeface="Arial"/>
              </a:rPr>
              <a:t>Leadership</a:t>
            </a:r>
          </a:p>
          <a:p>
            <a:pPr marL="171450" indent="-80010" defTabSz="913743">
              <a:buFont typeface="Arial"/>
              <a:buChar char="•"/>
              <a:defRPr/>
            </a:pPr>
            <a:r>
              <a:rPr lang="en-US" sz="2400" kern="0" dirty="0">
                <a:latin typeface="Open Sans"/>
                <a:ea typeface="Arial"/>
                <a:cs typeface="Open Sans"/>
                <a:sym typeface="Arial"/>
              </a:rPr>
              <a:t>Power Shared/ Stewardship</a:t>
            </a:r>
            <a:endParaRPr lang="en-US" sz="2400" dirty="0">
              <a:solidFill>
                <a:srgbClr val="FF0000"/>
              </a:solidFill>
              <a:latin typeface="Open Sans"/>
              <a:ea typeface="Arial"/>
              <a:cs typeface="Open Sans"/>
            </a:endParaRPr>
          </a:p>
          <a:p>
            <a:pPr marL="171450" indent="-80010" defTabSz="913743">
              <a:buFont typeface="Arial"/>
              <a:buChar char="•"/>
              <a:defRPr/>
            </a:pPr>
            <a:r>
              <a:rPr lang="en-US" sz="2400" kern="0" dirty="0">
                <a:latin typeface="Open Sans"/>
                <a:ea typeface="Arial"/>
                <a:cs typeface="Open Sans"/>
                <a:sym typeface="Arial"/>
                <a:rtl val="0"/>
              </a:rPr>
              <a:t>Collective Reflection/ </a:t>
            </a:r>
            <a:r>
              <a:rPr lang="en-US" sz="2400" kern="0" dirty="0">
                <a:solidFill>
                  <a:srgbClr val="0070C0"/>
                </a:solidFill>
                <a:latin typeface="Open Sans"/>
                <a:ea typeface="Arial"/>
                <a:cs typeface="Open Sans"/>
                <a:sym typeface="Arial"/>
                <a:rtl val="0"/>
              </a:rPr>
              <a:t>Reflexivity</a:t>
            </a:r>
          </a:p>
          <a:p>
            <a:pPr marL="171450" indent="-80010" defTabSz="913743">
              <a:buFont typeface="Arial"/>
              <a:buChar char="•"/>
              <a:defRPr/>
            </a:pPr>
            <a:r>
              <a:rPr lang="en-US" sz="2400" kern="0" dirty="0">
                <a:latin typeface="Open Sans"/>
                <a:ea typeface="Arial"/>
                <a:cs typeface="Open Sans"/>
                <a:sym typeface="Arial"/>
                <a:rtl val="0"/>
              </a:rPr>
              <a:t>Participatory Decision- making</a:t>
            </a:r>
          </a:p>
          <a:p>
            <a:pPr marL="171450" indent="-80010" defTabSz="913743">
              <a:buFont typeface="Arial"/>
              <a:buChar char="•"/>
              <a:defRPr/>
            </a:pPr>
            <a:r>
              <a:rPr lang="en-US" sz="2400" kern="0" dirty="0">
                <a:latin typeface="Open Sans"/>
                <a:ea typeface="Arial"/>
                <a:cs typeface="Open Sans"/>
                <a:sym typeface="Arial"/>
                <a:rtl val="0"/>
              </a:rPr>
              <a:t>Task Roles Recognized</a:t>
            </a:r>
          </a:p>
          <a:p>
            <a:pPr defTabSz="913743">
              <a:defRPr/>
            </a:pPr>
            <a:endParaRPr lang="en-US" sz="1600" i="1" kern="0" dirty="0">
              <a:solidFill>
                <a:prstClr val="black"/>
              </a:solidFill>
              <a:latin typeface="Open Sans"/>
              <a:ea typeface="Arial"/>
              <a:cs typeface="Open Sans"/>
              <a:sym typeface="Arial"/>
              <a:rtl val="0"/>
            </a:endParaRPr>
          </a:p>
        </p:txBody>
      </p:sp>
      <p:sp>
        <p:nvSpPr>
          <p:cNvPr id="27" name="Oval 26"/>
          <p:cNvSpPr/>
          <p:nvPr/>
        </p:nvSpPr>
        <p:spPr>
          <a:xfrm>
            <a:off x="4231780" y="1724349"/>
            <a:ext cx="2564183" cy="10688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047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CAB14B-6427-F04A-A882-645A3C8B1A3B}"/>
              </a:ext>
            </a:extLst>
          </p:cNvPr>
          <p:cNvGrpSpPr/>
          <p:nvPr/>
        </p:nvGrpSpPr>
        <p:grpSpPr>
          <a:xfrm>
            <a:off x="5322222" y="1394776"/>
            <a:ext cx="6572250" cy="5118213"/>
            <a:chOff x="4095750" y="1300245"/>
            <a:chExt cx="3838222" cy="3847655"/>
          </a:xfrm>
        </p:grpSpPr>
        <p:sp>
          <p:nvSpPr>
            <p:cNvPr id="42" name="Rounded Rectangle 41"/>
            <p:cNvSpPr/>
            <p:nvPr/>
          </p:nvSpPr>
          <p:spPr>
            <a:xfrm>
              <a:off x="4095750" y="1300245"/>
              <a:ext cx="3838222" cy="3847655"/>
            </a:xfrm>
            <a:prstGeom prst="roundRect">
              <a:avLst>
                <a:gd name="adj" fmla="val 1224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defRPr/>
              </a:pPr>
              <a:endParaRPr lang="en-US" sz="1400">
                <a:solidFill>
                  <a:prstClr val="white"/>
                </a:solidFill>
                <a:sym typeface="Arial" charset="0"/>
              </a:endParaRPr>
            </a:p>
          </p:txBody>
        </p:sp>
        <p:sp>
          <p:nvSpPr>
            <p:cNvPr id="50" name="Rounded Rectangle 49"/>
            <p:cNvSpPr>
              <a:spLocks/>
            </p:cNvSpPr>
            <p:nvPr/>
          </p:nvSpPr>
          <p:spPr>
            <a:xfrm>
              <a:off x="5188905" y="2797315"/>
              <a:ext cx="1613595" cy="763395"/>
            </a:xfrm>
            <a:prstGeom prst="roundRect">
              <a:avLst/>
            </a:prstGeom>
            <a:solidFill>
              <a:srgbClr val="225EB1"/>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600" b="1" dirty="0">
                  <a:solidFill>
                    <a:schemeClr val="bg1"/>
                  </a:solidFill>
                  <a:latin typeface="Open Sans"/>
                  <a:cs typeface="Open Sans"/>
                  <a:sym typeface="Calibri" charset="0"/>
                </a:rPr>
                <a:t>Partnership Structures</a:t>
              </a:r>
            </a:p>
          </p:txBody>
        </p:sp>
        <p:sp>
          <p:nvSpPr>
            <p:cNvPr id="51" name="Rounded Rectangle 50"/>
            <p:cNvSpPr>
              <a:spLocks/>
            </p:cNvSpPr>
            <p:nvPr/>
          </p:nvSpPr>
          <p:spPr>
            <a:xfrm>
              <a:off x="6212290" y="1518198"/>
              <a:ext cx="1693460" cy="763395"/>
            </a:xfrm>
            <a:prstGeom prst="roundRect">
              <a:avLst/>
            </a:prstGeom>
            <a:solidFill>
              <a:srgbClr val="225EB1"/>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sz="1600" b="1" dirty="0">
                  <a:solidFill>
                    <a:prstClr val="white"/>
                  </a:solidFill>
                  <a:latin typeface="Open Sans"/>
                  <a:cs typeface="Open Sans"/>
                  <a:sym typeface="Arial" charset="0"/>
                </a:rPr>
                <a:t>Relationships</a:t>
              </a:r>
            </a:p>
          </p:txBody>
        </p:sp>
        <p:sp>
          <p:nvSpPr>
            <p:cNvPr id="58" name="Rounded Rectangle 57"/>
            <p:cNvSpPr>
              <a:spLocks/>
            </p:cNvSpPr>
            <p:nvPr/>
          </p:nvSpPr>
          <p:spPr>
            <a:xfrm>
              <a:off x="4095750" y="1518198"/>
              <a:ext cx="1809792" cy="763395"/>
            </a:xfrm>
            <a:prstGeom prst="roundRect">
              <a:avLst/>
            </a:prstGeom>
            <a:solidFill>
              <a:srgbClr val="225EB1"/>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sz="1600" b="1" dirty="0">
                  <a:solidFill>
                    <a:schemeClr val="bg1"/>
                  </a:solidFill>
                  <a:latin typeface="Open Sans"/>
                  <a:cs typeface="Open Sans"/>
                  <a:sym typeface="Arial" charset="0"/>
                </a:rPr>
                <a:t>Individual Characteristics</a:t>
              </a:r>
            </a:p>
          </p:txBody>
        </p:sp>
        <p:sp>
          <p:nvSpPr>
            <p:cNvPr id="59" name="Rounded Rectangle 58"/>
            <p:cNvSpPr>
              <a:spLocks/>
            </p:cNvSpPr>
            <p:nvPr/>
          </p:nvSpPr>
          <p:spPr>
            <a:xfrm>
              <a:off x="6116603" y="4635200"/>
              <a:ext cx="1582181" cy="374904"/>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Health Care</a:t>
              </a:r>
            </a:p>
          </p:txBody>
        </p:sp>
        <p:sp>
          <p:nvSpPr>
            <p:cNvPr id="60" name="Rounded Rectangle 59"/>
            <p:cNvSpPr>
              <a:spLocks/>
            </p:cNvSpPr>
            <p:nvPr/>
          </p:nvSpPr>
          <p:spPr>
            <a:xfrm>
              <a:off x="6676622" y="3638080"/>
              <a:ext cx="853836" cy="377473"/>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Agency</a:t>
              </a:r>
            </a:p>
          </p:txBody>
        </p:sp>
        <p:sp>
          <p:nvSpPr>
            <p:cNvPr id="61" name="Rounded Rectangle 60"/>
            <p:cNvSpPr>
              <a:spLocks/>
            </p:cNvSpPr>
            <p:nvPr/>
          </p:nvSpPr>
          <p:spPr>
            <a:xfrm>
              <a:off x="4411743" y="4633309"/>
              <a:ext cx="1613493" cy="374904"/>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Government</a:t>
              </a:r>
            </a:p>
          </p:txBody>
        </p:sp>
        <p:cxnSp>
          <p:nvCxnSpPr>
            <p:cNvPr id="62" name="Straight Connector 61"/>
            <p:cNvCxnSpPr>
              <a:stCxn id="59" idx="0"/>
              <a:endCxn id="50" idx="2"/>
            </p:cNvCxnSpPr>
            <p:nvPr/>
          </p:nvCxnSpPr>
          <p:spPr>
            <a:xfrm flipH="1" flipV="1">
              <a:off x="5995703" y="3560709"/>
              <a:ext cx="911991" cy="1074490"/>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0" idx="1"/>
              <a:endCxn id="50" idx="2"/>
            </p:cNvCxnSpPr>
            <p:nvPr/>
          </p:nvCxnSpPr>
          <p:spPr>
            <a:xfrm flipH="1" flipV="1">
              <a:off x="5995703" y="3560709"/>
              <a:ext cx="680919" cy="266107"/>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61" idx="0"/>
              <a:endCxn id="50" idx="2"/>
            </p:cNvCxnSpPr>
            <p:nvPr/>
          </p:nvCxnSpPr>
          <p:spPr>
            <a:xfrm flipV="1">
              <a:off x="5218490" y="3560709"/>
              <a:ext cx="777213" cy="1072599"/>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67" idx="3"/>
              <a:endCxn id="50" idx="2"/>
            </p:cNvCxnSpPr>
            <p:nvPr/>
          </p:nvCxnSpPr>
          <p:spPr>
            <a:xfrm flipV="1">
              <a:off x="5321822" y="3560710"/>
              <a:ext cx="673881" cy="737712"/>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75" idx="1"/>
              <a:endCxn id="50" idx="2"/>
            </p:cNvCxnSpPr>
            <p:nvPr/>
          </p:nvCxnSpPr>
          <p:spPr>
            <a:xfrm flipH="1" flipV="1">
              <a:off x="5995703" y="3560710"/>
              <a:ext cx="881891" cy="733025"/>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67" name="Rounded Rectangle 66"/>
            <p:cNvSpPr>
              <a:spLocks/>
            </p:cNvSpPr>
            <p:nvPr/>
          </p:nvSpPr>
          <p:spPr>
            <a:xfrm>
              <a:off x="4110228" y="4109344"/>
              <a:ext cx="1211594" cy="378156"/>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Community</a:t>
              </a:r>
            </a:p>
          </p:txBody>
        </p:sp>
        <p:sp>
          <p:nvSpPr>
            <p:cNvPr id="68" name="Rounded Rectangle 67"/>
            <p:cNvSpPr>
              <a:spLocks/>
            </p:cNvSpPr>
            <p:nvPr/>
          </p:nvSpPr>
          <p:spPr>
            <a:xfrm>
              <a:off x="4664690" y="3648456"/>
              <a:ext cx="686711" cy="369892"/>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CBOs</a:t>
              </a:r>
            </a:p>
          </p:txBody>
        </p:sp>
        <p:cxnSp>
          <p:nvCxnSpPr>
            <p:cNvPr id="69" name="Straight Connector 68"/>
            <p:cNvCxnSpPr>
              <a:stCxn id="50" idx="2"/>
              <a:endCxn id="68" idx="3"/>
            </p:cNvCxnSpPr>
            <p:nvPr/>
          </p:nvCxnSpPr>
          <p:spPr>
            <a:xfrm flipH="1">
              <a:off x="5351401" y="3560709"/>
              <a:ext cx="644302" cy="272693"/>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5267850" y="2309232"/>
              <a:ext cx="314301" cy="473901"/>
            </a:xfrm>
            <a:prstGeom prst="straightConnector1">
              <a:avLst/>
            </a:prstGeom>
            <a:ln>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6443736" y="2309232"/>
              <a:ext cx="314301" cy="473901"/>
            </a:xfrm>
            <a:prstGeom prst="straightConnector1">
              <a:avLst/>
            </a:prstGeom>
            <a:ln>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5818152" y="1877527"/>
              <a:ext cx="459725" cy="0"/>
            </a:xfrm>
            <a:prstGeom prst="straightConnector1">
              <a:avLst/>
            </a:prstGeom>
            <a:ln>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4" idx="0"/>
              <a:endCxn id="50" idx="2"/>
            </p:cNvCxnSpPr>
            <p:nvPr/>
          </p:nvCxnSpPr>
          <p:spPr>
            <a:xfrm flipH="1" flipV="1">
              <a:off x="5995703" y="3560709"/>
              <a:ext cx="1054" cy="546565"/>
            </a:xfrm>
            <a:prstGeom prst="line">
              <a:avLst/>
            </a:prstGeom>
            <a:ln>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74" name="Rounded Rectangle 73"/>
            <p:cNvSpPr>
              <a:spLocks/>
            </p:cNvSpPr>
            <p:nvPr/>
          </p:nvSpPr>
          <p:spPr>
            <a:xfrm>
              <a:off x="5501766" y="4107275"/>
              <a:ext cx="989981" cy="374904"/>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Funders</a:t>
              </a:r>
            </a:p>
          </p:txBody>
        </p:sp>
        <p:sp>
          <p:nvSpPr>
            <p:cNvPr id="75" name="Rounded Rectangle 74"/>
            <p:cNvSpPr>
              <a:spLocks/>
            </p:cNvSpPr>
            <p:nvPr/>
          </p:nvSpPr>
          <p:spPr>
            <a:xfrm>
              <a:off x="6877594" y="4106283"/>
              <a:ext cx="1029334" cy="374904"/>
            </a:xfrm>
            <a:prstGeom prst="roundRect">
              <a:avLst/>
            </a:prstGeom>
            <a:solidFill>
              <a:srgbClr val="5297FF"/>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buSzPct val="25000"/>
                <a:defRPr/>
              </a:pPr>
              <a:r>
                <a:rPr lang="en-US" sz="1400" dirty="0">
                  <a:solidFill>
                    <a:srgbClr val="000000"/>
                  </a:solidFill>
                  <a:latin typeface="Open Sans"/>
                  <a:cs typeface="Open Sans"/>
                  <a:sym typeface="Calibri" charset="0"/>
                </a:rPr>
                <a:t>Academic</a:t>
              </a:r>
            </a:p>
          </p:txBody>
        </p:sp>
      </p:grpSp>
      <p:sp>
        <p:nvSpPr>
          <p:cNvPr id="97" name="Shape 300"/>
          <p:cNvSpPr txBox="1"/>
          <p:nvPr>
            <p:extLst/>
          </p:nvPr>
        </p:nvSpPr>
        <p:spPr>
          <a:xfrm>
            <a:off x="73815" y="1487960"/>
            <a:ext cx="2900369" cy="1354353"/>
          </a:xfrm>
          <a:prstGeom prst="rect">
            <a:avLst/>
          </a:prstGeom>
          <a:solidFill>
            <a:srgbClr val="FFFFFF"/>
          </a:solidFill>
          <a:ln>
            <a:noFill/>
          </a:ln>
        </p:spPr>
        <p:txBody>
          <a:bodyPr lIns="33314" tIns="16657" rIns="33314" bIns="16657" anchor="t"/>
          <a:lstStyle/>
          <a:p>
            <a:pPr marL="377190" indent="-81915" defTabSz="913743">
              <a:buFont typeface="Arial"/>
              <a:buChar char="•"/>
              <a:defRPr/>
            </a:pPr>
            <a:r>
              <a:rPr lang="en-US" sz="2400" kern="0" dirty="0">
                <a:latin typeface="Open Sans"/>
                <a:ea typeface="Arial"/>
                <a:cs typeface="Open Sans"/>
                <a:sym typeface="Arial"/>
                <a:rtl val="0"/>
              </a:rPr>
              <a:t>Diversity: Who is involved</a:t>
            </a:r>
            <a:endParaRPr lang="en-US" sz="2800" dirty="0"/>
          </a:p>
          <a:p>
            <a:pPr marL="377190" indent="-81915" defTabSz="913743">
              <a:buFont typeface="Arial"/>
              <a:buChar char="•"/>
              <a:defRPr/>
            </a:pPr>
            <a:r>
              <a:rPr lang="en-US" sz="2400" kern="0" dirty="0">
                <a:latin typeface="Open Sans"/>
                <a:ea typeface="Arial"/>
                <a:cs typeface="Open Sans"/>
                <a:sym typeface="Arial"/>
                <a:rtl val="0"/>
              </a:rPr>
              <a:t>Complexity</a:t>
            </a:r>
            <a:endParaRPr lang="en-US" sz="2400" dirty="0">
              <a:latin typeface="Open Sans"/>
              <a:ea typeface="Arial"/>
              <a:cs typeface="Open Sans"/>
              <a:rtl val="0"/>
            </a:endParaRPr>
          </a:p>
          <a:p>
            <a:pPr marL="377190" indent="-81915" defTabSz="913743">
              <a:buFont typeface="Arial"/>
              <a:buChar char="•"/>
              <a:defRPr/>
            </a:pPr>
            <a:r>
              <a:rPr lang="en-US" sz="2400" kern="0" dirty="0">
                <a:solidFill>
                  <a:srgbClr val="FF0000"/>
                </a:solidFill>
                <a:latin typeface="Open Sans"/>
                <a:ea typeface="Arial"/>
                <a:cs typeface="Open Sans"/>
                <a:sym typeface="Arial"/>
                <a:rtl val="0"/>
              </a:rPr>
              <a:t>Resource Management</a:t>
            </a:r>
            <a:endParaRPr lang="en-US" sz="2400" dirty="0">
              <a:solidFill>
                <a:srgbClr val="FF0000"/>
              </a:solidFill>
              <a:latin typeface="Open Sans"/>
              <a:ea typeface="Arial"/>
              <a:cs typeface="Open Sans"/>
              <a:rtl val="0"/>
            </a:endParaRPr>
          </a:p>
          <a:p>
            <a:pPr marL="377190" indent="-81915" defTabSz="913743">
              <a:buFont typeface="Arial"/>
              <a:buChar char="•"/>
              <a:defRPr/>
            </a:pPr>
            <a:r>
              <a:rPr lang="en-US" sz="2400" kern="0" dirty="0">
                <a:solidFill>
                  <a:srgbClr val="FF0000"/>
                </a:solidFill>
                <a:latin typeface="Open Sans"/>
                <a:ea typeface="Arial"/>
                <a:cs typeface="Open Sans"/>
                <a:sym typeface="Arial"/>
              </a:rPr>
              <a:t>% Dollars to Community</a:t>
            </a:r>
            <a:endParaRPr lang="en-US" sz="2400" dirty="0">
              <a:solidFill>
                <a:srgbClr val="FF0000"/>
              </a:solidFill>
              <a:latin typeface="Open Sans"/>
              <a:ea typeface="Arial"/>
              <a:cs typeface="Open Sans"/>
            </a:endParaRPr>
          </a:p>
          <a:p>
            <a:pPr marL="377190" indent="-81915" defTabSz="913743">
              <a:buFont typeface="Arial"/>
              <a:buChar char="•"/>
              <a:defRPr/>
            </a:pPr>
            <a:r>
              <a:rPr lang="en-US" sz="2400" kern="0" dirty="0">
                <a:solidFill>
                  <a:srgbClr val="FF0000"/>
                </a:solidFill>
                <a:latin typeface="Open Sans"/>
                <a:ea typeface="Arial"/>
                <a:cs typeface="Open Sans"/>
                <a:sym typeface="Arial"/>
                <a:rtl val="0"/>
              </a:rPr>
              <a:t>CBPR Principles</a:t>
            </a:r>
            <a:endParaRPr lang="en-US" sz="2400" dirty="0">
              <a:solidFill>
                <a:srgbClr val="FF0000"/>
              </a:solidFill>
              <a:latin typeface="Open Sans"/>
              <a:ea typeface="Arial"/>
              <a:cs typeface="Open Sans"/>
              <a:rtl val="0"/>
            </a:endParaRPr>
          </a:p>
        </p:txBody>
      </p:sp>
      <p:sp>
        <p:nvSpPr>
          <p:cNvPr id="4" name="Oval 3"/>
          <p:cNvSpPr/>
          <p:nvPr/>
        </p:nvSpPr>
        <p:spPr>
          <a:xfrm>
            <a:off x="7187459" y="3247116"/>
            <a:ext cx="2651694" cy="11629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txBox="1">
            <a:spLocks noGrp="1"/>
          </p:cNvSpPr>
          <p:nvPr>
            <p:ph type="title"/>
          </p:nvPr>
        </p:nvSpPr>
        <p:spPr>
          <a:xfrm>
            <a:off x="1524000" y="60337"/>
            <a:ext cx="9144000" cy="797322"/>
          </a:xfrm>
          <a:prstGeom prst="rect">
            <a:avLst/>
          </a:prstGeom>
          <a:solidFill>
            <a:srgbClr val="225EB1">
              <a:alpha val="59000"/>
            </a:srgbClr>
          </a:solidFill>
        </p:spPr>
        <p:txBody>
          <a:bodyPr vert="horz" lIns="91440" tIns="45720" rIns="91440" bIns="45720" rtlCol="0" anchor="ctr">
            <a:normAutofit/>
            <a:scene3d>
              <a:camera prst="orthographicFront"/>
              <a:lightRig rig="threePt" dir="t">
                <a:rot lat="0" lon="0" rev="4800000"/>
              </a:lightRig>
            </a:scene3d>
            <a:sp3d prstMaterial="matte">
              <a:bevelT w="50800" h="1016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Open Sans"/>
                <a:cs typeface="Open Sans"/>
              </a:rPr>
              <a:t>    </a:t>
            </a:r>
            <a:r>
              <a:rPr lang="en-US" b="1" dirty="0">
                <a:solidFill>
                  <a:schemeClr val="accent1">
                    <a:lumMod val="60000"/>
                    <a:lumOff val="40000"/>
                  </a:schemeClr>
                </a:solidFill>
                <a:latin typeface="Open Sans"/>
                <a:cs typeface="Open Sans"/>
              </a:rPr>
              <a:t>Structural Partnership Processes</a:t>
            </a:r>
          </a:p>
        </p:txBody>
      </p:sp>
      <p:sp>
        <p:nvSpPr>
          <p:cNvPr id="109" name="Shape 300"/>
          <p:cNvSpPr txBox="1"/>
          <p:nvPr/>
        </p:nvSpPr>
        <p:spPr>
          <a:xfrm>
            <a:off x="2286001" y="2256090"/>
            <a:ext cx="2853994" cy="3288917"/>
          </a:xfrm>
          <a:prstGeom prst="rect">
            <a:avLst/>
          </a:prstGeom>
          <a:solidFill>
            <a:srgbClr val="FFFFFF"/>
          </a:solidFill>
          <a:ln>
            <a:noFill/>
          </a:ln>
        </p:spPr>
        <p:txBody>
          <a:bodyPr lIns="33314" tIns="16657" rIns="33314" bIns="16657"/>
          <a:lstStyle/>
          <a:p>
            <a:pPr marL="377190" indent="-82296" defTabSz="913743">
              <a:buFont typeface="Arial"/>
              <a:buChar char="•"/>
              <a:defRPr/>
            </a:pPr>
            <a:r>
              <a:rPr lang="en-US" sz="2400" kern="0" dirty="0">
                <a:solidFill>
                  <a:srgbClr val="FF0000"/>
                </a:solidFill>
                <a:latin typeface="Open Sans"/>
                <a:ea typeface="Arial"/>
                <a:cs typeface="Open Sans"/>
                <a:sym typeface="Arial"/>
                <a:rtl val="0"/>
              </a:rPr>
              <a:t>Formal Agreements</a:t>
            </a:r>
          </a:p>
          <a:p>
            <a:pPr marL="377190" indent="-82296" defTabSz="913743">
              <a:buFont typeface="Arial"/>
              <a:buChar char="•"/>
              <a:defRPr/>
            </a:pPr>
            <a:r>
              <a:rPr lang="en-US" sz="2400" kern="0" dirty="0">
                <a:solidFill>
                  <a:srgbClr val="FF0000"/>
                </a:solidFill>
                <a:latin typeface="Open Sans"/>
                <a:ea typeface="Arial"/>
                <a:cs typeface="Open Sans"/>
                <a:sym typeface="Arial"/>
                <a:rtl val="0"/>
              </a:rPr>
              <a:t>Partnership Values</a:t>
            </a:r>
          </a:p>
          <a:p>
            <a:pPr marL="377190" indent="-82296" defTabSz="913743">
              <a:buFont typeface="Arial"/>
              <a:buChar char="•"/>
              <a:defRPr/>
            </a:pPr>
            <a:r>
              <a:rPr lang="en-US" sz="2400" kern="0" dirty="0">
                <a:solidFill>
                  <a:srgbClr val="FF0000"/>
                </a:solidFill>
                <a:latin typeface="Open Sans"/>
                <a:ea typeface="Arial"/>
                <a:cs typeface="Open Sans"/>
                <a:sym typeface="Arial"/>
                <a:rtl val="0"/>
              </a:rPr>
              <a:t>Bridging Social Capital</a:t>
            </a:r>
          </a:p>
          <a:p>
            <a:pPr marL="377190" indent="-82296" defTabSz="913743">
              <a:buFont typeface="Arial"/>
              <a:buChar char="•"/>
              <a:defRPr/>
            </a:pPr>
            <a:r>
              <a:rPr lang="en-US" sz="2400" kern="0" dirty="0">
                <a:latin typeface="Open Sans"/>
                <a:ea typeface="Arial"/>
                <a:cs typeface="Open Sans"/>
                <a:sym typeface="Arial"/>
                <a:rtl val="0"/>
              </a:rPr>
              <a:t>Time in Partnership</a:t>
            </a:r>
          </a:p>
        </p:txBody>
      </p:sp>
    </p:spTree>
    <p:extLst>
      <p:ext uri="{BB962C8B-B14F-4D97-AF65-F5344CB8AC3E}">
        <p14:creationId xmlns:p14="http://schemas.microsoft.com/office/powerpoint/2010/main" val="1918733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0933" y="1473909"/>
            <a:ext cx="5440952" cy="5265557"/>
            <a:chOff x="1198552" y="2383346"/>
            <a:chExt cx="3731397" cy="4139496"/>
          </a:xfrm>
        </p:grpSpPr>
        <p:sp>
          <p:nvSpPr>
            <p:cNvPr id="33" name="Rounded Rectangle 32"/>
            <p:cNvSpPr/>
            <p:nvPr/>
          </p:nvSpPr>
          <p:spPr>
            <a:xfrm>
              <a:off x="1198552" y="2383346"/>
              <a:ext cx="3708558" cy="4139496"/>
            </a:xfrm>
            <a:prstGeom prst="roundRect">
              <a:avLst>
                <a:gd name="adj" fmla="val 11003"/>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defRPr/>
              </a:pPr>
              <a:endParaRPr lang="en-US" sz="1400">
                <a:solidFill>
                  <a:prstClr val="white"/>
                </a:solidFill>
                <a:sym typeface="Arial" charset="0"/>
              </a:endParaRPr>
            </a:p>
          </p:txBody>
        </p:sp>
        <p:sp>
          <p:nvSpPr>
            <p:cNvPr id="34" name="Rounded Rectangle 33"/>
            <p:cNvSpPr>
              <a:spLocks/>
            </p:cNvSpPr>
            <p:nvPr/>
          </p:nvSpPr>
          <p:spPr>
            <a:xfrm>
              <a:off x="1275136" y="2900725"/>
              <a:ext cx="1678230" cy="989725"/>
            </a:xfrm>
            <a:prstGeom prst="roundRect">
              <a:avLst/>
            </a:prstGeom>
            <a:solidFill>
              <a:srgbClr val="6B2A86">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sz="2400" b="1" dirty="0">
                  <a:solidFill>
                    <a:prstClr val="white"/>
                  </a:solidFill>
                  <a:latin typeface="Open Sans"/>
                  <a:cs typeface="Open Sans"/>
                  <a:sym typeface="Arial" charset="0"/>
                </a:rPr>
                <a:t>Integrate Cultural Knowledge</a:t>
              </a:r>
            </a:p>
          </p:txBody>
        </p:sp>
        <p:sp>
          <p:nvSpPr>
            <p:cNvPr id="35" name="Rounded Rectangle 34"/>
            <p:cNvSpPr>
              <a:spLocks/>
            </p:cNvSpPr>
            <p:nvPr/>
          </p:nvSpPr>
          <p:spPr>
            <a:xfrm>
              <a:off x="2994140" y="2950436"/>
              <a:ext cx="1875707" cy="985201"/>
            </a:xfrm>
            <a:prstGeom prst="roundRect">
              <a:avLst/>
            </a:prstGeom>
            <a:solidFill>
              <a:srgbClr val="E44324"/>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sz="2400" b="1" dirty="0">
                  <a:solidFill>
                    <a:prstClr val="white"/>
                  </a:solidFill>
                  <a:latin typeface="Open Sans"/>
                  <a:cs typeface="Open Sans"/>
                  <a:sym typeface="Arial" charset="0"/>
                </a:rPr>
                <a:t>Culture-Centered Interventions</a:t>
              </a:r>
            </a:p>
          </p:txBody>
        </p:sp>
        <p:sp>
          <p:nvSpPr>
            <p:cNvPr id="36" name="Rounded Rectangle 35"/>
            <p:cNvSpPr>
              <a:spLocks/>
            </p:cNvSpPr>
            <p:nvPr/>
          </p:nvSpPr>
          <p:spPr>
            <a:xfrm>
              <a:off x="1239124" y="4154684"/>
              <a:ext cx="1678230" cy="790232"/>
            </a:xfrm>
            <a:prstGeom prst="roundRect">
              <a:avLst/>
            </a:prstGeom>
            <a:solidFill>
              <a:srgbClr val="6B2A86">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sz="2400" b="1" dirty="0">
                  <a:solidFill>
                    <a:prstClr val="white"/>
                  </a:solidFill>
                  <a:latin typeface="Open Sans"/>
                  <a:cs typeface="Open Sans"/>
                  <a:sym typeface="Arial" charset="0"/>
                </a:rPr>
                <a:t>Empowering Processes</a:t>
              </a:r>
            </a:p>
          </p:txBody>
        </p:sp>
        <p:sp>
          <p:nvSpPr>
            <p:cNvPr id="37" name="Rounded Rectangle 36"/>
            <p:cNvSpPr>
              <a:spLocks/>
            </p:cNvSpPr>
            <p:nvPr/>
          </p:nvSpPr>
          <p:spPr>
            <a:xfrm>
              <a:off x="2994311" y="4057316"/>
              <a:ext cx="1879043" cy="791556"/>
            </a:xfrm>
            <a:prstGeom prst="roundRect">
              <a:avLst/>
            </a:prstGeom>
            <a:solidFill>
              <a:srgbClr val="E44324"/>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sz="2400" b="1" dirty="0">
                  <a:solidFill>
                    <a:prstClr val="white"/>
                  </a:solidFill>
                  <a:latin typeface="Open Sans"/>
                  <a:cs typeface="Open Sans"/>
                  <a:sym typeface="Arial" charset="0"/>
                </a:rPr>
                <a:t>Partnership Synergy</a:t>
              </a:r>
            </a:p>
          </p:txBody>
        </p:sp>
        <p:sp>
          <p:nvSpPr>
            <p:cNvPr id="38" name="Rounded Rectangle 37"/>
            <p:cNvSpPr>
              <a:spLocks/>
            </p:cNvSpPr>
            <p:nvPr/>
          </p:nvSpPr>
          <p:spPr>
            <a:xfrm>
              <a:off x="3050906" y="5164858"/>
              <a:ext cx="1879043" cy="1093525"/>
            </a:xfrm>
            <a:prstGeom prst="roundRect">
              <a:avLst/>
            </a:prstGeom>
            <a:solidFill>
              <a:srgbClr val="E44324"/>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sz="2400" b="1" dirty="0">
                  <a:solidFill>
                    <a:prstClr val="white"/>
                  </a:solidFill>
                  <a:latin typeface="Open Sans"/>
                  <a:cs typeface="Open Sans"/>
                  <a:sym typeface="Arial" charset="0"/>
                </a:rPr>
                <a:t>Appropriate Research Design</a:t>
              </a:r>
            </a:p>
          </p:txBody>
        </p:sp>
        <p:sp>
          <p:nvSpPr>
            <p:cNvPr id="39" name="Rounded Rectangle 38"/>
            <p:cNvSpPr>
              <a:spLocks/>
            </p:cNvSpPr>
            <p:nvPr/>
          </p:nvSpPr>
          <p:spPr>
            <a:xfrm>
              <a:off x="1241709" y="5206183"/>
              <a:ext cx="1678230" cy="1074377"/>
            </a:xfrm>
            <a:prstGeom prst="roundRect">
              <a:avLst/>
            </a:prstGeom>
            <a:solidFill>
              <a:srgbClr val="6B2A86">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45706" rIns="91411" bIns="45706" anchor="ctr"/>
            <a:lstStyle/>
            <a:p>
              <a:pPr algn="ctr" defTabSz="460232">
                <a:defRPr/>
              </a:pPr>
              <a:r>
                <a:rPr lang="en-US" sz="2400" b="1" dirty="0">
                  <a:solidFill>
                    <a:prstClr val="white"/>
                  </a:solidFill>
                  <a:latin typeface="Open Sans"/>
                  <a:cs typeface="Open Sans"/>
                  <a:sym typeface="Arial" charset="0"/>
                </a:rPr>
                <a:t>Community Involved in Research</a:t>
              </a:r>
            </a:p>
          </p:txBody>
        </p:sp>
        <p:sp>
          <p:nvSpPr>
            <p:cNvPr id="40" name="Shape 264"/>
            <p:cNvSpPr txBox="1">
              <a:spLocks noChangeArrowheads="1"/>
            </p:cNvSpPr>
            <p:nvPr/>
          </p:nvSpPr>
          <p:spPr bwMode="auto">
            <a:xfrm>
              <a:off x="1305823" y="2470675"/>
              <a:ext cx="1639735" cy="420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1432" tIns="20716" rIns="41432" bIns="20716"/>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buSzPct val="25000"/>
              </a:pPr>
              <a:r>
                <a:rPr lang="en-US" altLang="en-US" sz="3200" i="1" dirty="0">
                  <a:solidFill>
                    <a:srgbClr val="000000"/>
                  </a:solidFill>
                  <a:latin typeface="Open Sans" charset="0"/>
                  <a:ea typeface="Open Sans" charset="0"/>
                  <a:cs typeface="Open Sans" charset="0"/>
                  <a:sym typeface="Arial" charset="0"/>
                </a:rPr>
                <a:t>Processes</a:t>
              </a:r>
            </a:p>
          </p:txBody>
        </p:sp>
        <p:sp>
          <p:nvSpPr>
            <p:cNvPr id="41" name="Shape 264"/>
            <p:cNvSpPr txBox="1">
              <a:spLocks noChangeArrowheads="1"/>
            </p:cNvSpPr>
            <p:nvPr/>
          </p:nvSpPr>
          <p:spPr bwMode="auto">
            <a:xfrm>
              <a:off x="2976205" y="2479872"/>
              <a:ext cx="1823630" cy="420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1432" tIns="20716" rIns="41432" bIns="20716"/>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buSzPct val="25000"/>
              </a:pPr>
              <a:r>
                <a:rPr lang="en-US" altLang="en-US" sz="3200" i="1" dirty="0">
                  <a:solidFill>
                    <a:srgbClr val="000000"/>
                  </a:solidFill>
                  <a:latin typeface="Open Sans" charset="0"/>
                  <a:ea typeface="Open Sans" charset="0"/>
                  <a:cs typeface="Open Sans" charset="0"/>
                  <a:sym typeface="Arial" charset="0"/>
                </a:rPr>
                <a:t>Outputs</a:t>
              </a:r>
            </a:p>
          </p:txBody>
        </p:sp>
      </p:grpSp>
      <p:sp>
        <p:nvSpPr>
          <p:cNvPr id="44" name="Shape 299"/>
          <p:cNvSpPr txBox="1">
            <a:spLocks noChangeArrowheads="1"/>
          </p:cNvSpPr>
          <p:nvPr/>
        </p:nvSpPr>
        <p:spPr bwMode="auto">
          <a:xfrm>
            <a:off x="7754846" y="3232887"/>
            <a:ext cx="3511946" cy="1452968"/>
          </a:xfrm>
          <a:prstGeom prst="rect">
            <a:avLst/>
          </a:prstGeom>
          <a:solidFill>
            <a:srgbClr val="FFFFFF"/>
          </a:solidFill>
          <a:ln>
            <a:noFill/>
          </a:ln>
          <a:extLst/>
        </p:spPr>
        <p:txBody>
          <a:bodyPr lIns="33314" tIns="16657" rIns="33314" bIns="16657" anchor="ctr"/>
          <a:lstStyle>
            <a:lvl1pPr marL="171450" indent="-171450"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marL="91440" indent="0"/>
            <a:r>
              <a:rPr lang="en-US" altLang="en-US" dirty="0">
                <a:latin typeface="Open Sans" charset="0"/>
                <a:ea typeface="Open Sans" charset="0"/>
                <a:cs typeface="Open Sans" charset="0"/>
                <a:sym typeface="Arial" charset="0"/>
              </a:rPr>
              <a:t>Empowering Co-Learning Processes lead to </a:t>
            </a:r>
            <a:r>
              <a:rPr lang="en-US" altLang="en-US" dirty="0">
                <a:solidFill>
                  <a:srgbClr val="FF0000"/>
                </a:solidFill>
                <a:latin typeface="Open Sans" charset="0"/>
                <a:ea typeface="Open Sans" charset="0"/>
                <a:cs typeface="Open Sans" charset="0"/>
                <a:sym typeface="Arial" charset="0"/>
              </a:rPr>
              <a:t>Partnership Synergy</a:t>
            </a:r>
          </a:p>
        </p:txBody>
      </p:sp>
      <p:sp>
        <p:nvSpPr>
          <p:cNvPr id="5" name="Rectangle 4"/>
          <p:cNvSpPr/>
          <p:nvPr/>
        </p:nvSpPr>
        <p:spPr>
          <a:xfrm>
            <a:off x="6197600" y="1663227"/>
            <a:ext cx="5689698" cy="1569660"/>
          </a:xfrm>
          <a:prstGeom prst="rect">
            <a:avLst/>
          </a:prstGeom>
          <a:solidFill>
            <a:schemeClr val="bg1"/>
          </a:solidFill>
        </p:spPr>
        <p:txBody>
          <a:bodyPr wrap="square">
            <a:spAutoFit/>
          </a:bodyPr>
          <a:lstStyle/>
          <a:p>
            <a:r>
              <a:rPr lang="en-US" altLang="en-US" sz="2400" dirty="0">
                <a:latin typeface="Open Sans" charset="0"/>
                <a:ea typeface="Open Sans" charset="0"/>
                <a:cs typeface="Open Sans" charset="0"/>
                <a:sym typeface="Arial" charset="0"/>
              </a:rPr>
              <a:t>Processes that honor cultural knowledge and community voice, fit local settings, and use both academic &amp; community language lead to </a:t>
            </a:r>
            <a:r>
              <a:rPr lang="en-US" altLang="en-US" sz="2400" dirty="0">
                <a:solidFill>
                  <a:srgbClr val="E44324"/>
                </a:solidFill>
                <a:latin typeface="Open Sans" charset="0"/>
                <a:ea typeface="Open Sans" charset="0"/>
                <a:cs typeface="Open Sans" charset="0"/>
                <a:sym typeface="Arial" charset="0"/>
              </a:rPr>
              <a:t>Culture-Centered </a:t>
            </a:r>
            <a:r>
              <a:rPr lang="en-US" altLang="en-US" sz="2400" dirty="0">
                <a:solidFill>
                  <a:srgbClr val="FF0000"/>
                </a:solidFill>
                <a:latin typeface="Open Sans" charset="0"/>
                <a:ea typeface="Open Sans" charset="0"/>
                <a:cs typeface="Open Sans" charset="0"/>
                <a:sym typeface="Arial" charset="0"/>
              </a:rPr>
              <a:t>Interventions </a:t>
            </a:r>
          </a:p>
        </p:txBody>
      </p:sp>
      <p:sp>
        <p:nvSpPr>
          <p:cNvPr id="6" name="Rectangle 5"/>
          <p:cNvSpPr/>
          <p:nvPr/>
        </p:nvSpPr>
        <p:spPr>
          <a:xfrm>
            <a:off x="6186687" y="4544453"/>
            <a:ext cx="4572000" cy="1569660"/>
          </a:xfrm>
          <a:prstGeom prst="rect">
            <a:avLst/>
          </a:prstGeom>
          <a:solidFill>
            <a:schemeClr val="bg1"/>
          </a:solidFill>
        </p:spPr>
        <p:txBody>
          <a:bodyPr>
            <a:spAutoFit/>
          </a:bodyPr>
          <a:lstStyle/>
          <a:p>
            <a:r>
              <a:rPr lang="en-US" altLang="en-US" sz="2400" dirty="0">
                <a:solidFill>
                  <a:srgbClr val="FF0000"/>
                </a:solidFill>
                <a:latin typeface="Open Sans" charset="0"/>
                <a:ea typeface="Open Sans" charset="0"/>
                <a:cs typeface="Open Sans" charset="0"/>
                <a:sym typeface="Arial" charset="0"/>
              </a:rPr>
              <a:t>Community Members Involved in Research </a:t>
            </a:r>
            <a:r>
              <a:rPr lang="en-US" altLang="en-US" sz="2400" dirty="0">
                <a:latin typeface="Open Sans" charset="0"/>
                <a:ea typeface="Open Sans" charset="0"/>
                <a:cs typeface="Open Sans" charset="0"/>
                <a:sym typeface="Arial" charset="0"/>
              </a:rPr>
              <a:t>leads to Research/Evaluation Design that Reflects Community Priorities</a:t>
            </a:r>
          </a:p>
        </p:txBody>
      </p:sp>
      <p:sp>
        <p:nvSpPr>
          <p:cNvPr id="8" name="Rectangle 7"/>
          <p:cNvSpPr/>
          <p:nvPr/>
        </p:nvSpPr>
        <p:spPr>
          <a:xfrm>
            <a:off x="3837354" y="6368754"/>
            <a:ext cx="8354645" cy="461665"/>
          </a:xfrm>
          <a:prstGeom prst="rect">
            <a:avLst/>
          </a:prstGeom>
        </p:spPr>
        <p:txBody>
          <a:bodyPr wrap="square">
            <a:spAutoFit/>
          </a:bodyPr>
          <a:lstStyle/>
          <a:p>
            <a:r>
              <a:rPr lang="en-US" altLang="en-US" sz="2400" b="1" dirty="0">
                <a:solidFill>
                  <a:srgbClr val="000000"/>
                </a:solidFill>
                <a:latin typeface="Open Sans" charset="0"/>
                <a:ea typeface="Open Sans" charset="0"/>
                <a:cs typeface="Open Sans" charset="0"/>
                <a:sym typeface="Arial" charset="0"/>
              </a:rPr>
              <a:t>Multi-directional Translation, Implementation &amp; Dissemination</a:t>
            </a:r>
          </a:p>
        </p:txBody>
      </p:sp>
      <p:sp>
        <p:nvSpPr>
          <p:cNvPr id="52" name="Right Arrow 51"/>
          <p:cNvSpPr/>
          <p:nvPr/>
        </p:nvSpPr>
        <p:spPr>
          <a:xfrm>
            <a:off x="6029210" y="3723710"/>
            <a:ext cx="1286087" cy="45471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itle 6">
            <a:extLst>
              <a:ext uri="{FF2B5EF4-FFF2-40B4-BE49-F238E27FC236}">
                <a16:creationId xmlns:a16="http://schemas.microsoft.com/office/drawing/2014/main" id="{9E884D79-F19F-9245-A078-2877367213A4}"/>
              </a:ext>
            </a:extLst>
          </p:cNvPr>
          <p:cNvSpPr>
            <a:spLocks noGrp="1"/>
          </p:cNvSpPr>
          <p:nvPr>
            <p:ph type="title"/>
          </p:nvPr>
        </p:nvSpPr>
        <p:spPr>
          <a:xfrm>
            <a:off x="35758" y="51488"/>
            <a:ext cx="12156241" cy="1251062"/>
          </a:xfrm>
        </p:spPr>
        <p:txBody>
          <a:bodyPr>
            <a:normAutofit/>
          </a:bodyPr>
          <a:lstStyle/>
          <a:p>
            <a:pPr algn="ctr"/>
            <a:r>
              <a:rPr lang="en-US" sz="4800" dirty="0"/>
              <a:t>Intervention and Research</a:t>
            </a:r>
          </a:p>
        </p:txBody>
      </p:sp>
    </p:spTree>
    <p:extLst>
      <p:ext uri="{BB962C8B-B14F-4D97-AF65-F5344CB8AC3E}">
        <p14:creationId xmlns:p14="http://schemas.microsoft.com/office/powerpoint/2010/main" val="207908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365127"/>
            <a:ext cx="9144000" cy="854817"/>
          </a:xfrm>
          <a:solidFill>
            <a:srgbClr val="47AB98">
              <a:alpha val="59000"/>
            </a:srgbClr>
          </a:solidFill>
        </p:spPr>
        <p:txBody>
          <a:bodyPr/>
          <a:lstStyle/>
          <a:p>
            <a:pPr algn="ctr"/>
            <a:r>
              <a:rPr lang="en-US" b="1" dirty="0">
                <a:latin typeface="Open Sans"/>
                <a:cs typeface="Open Sans"/>
              </a:rPr>
              <a:t>    Outcomes</a:t>
            </a:r>
          </a:p>
        </p:txBody>
      </p:sp>
      <p:sp>
        <p:nvSpPr>
          <p:cNvPr id="33" name="Rounded Rectangle 32"/>
          <p:cNvSpPr>
            <a:spLocks/>
          </p:cNvSpPr>
          <p:nvPr/>
        </p:nvSpPr>
        <p:spPr>
          <a:xfrm>
            <a:off x="2304171" y="1724790"/>
            <a:ext cx="3296612" cy="3120302"/>
          </a:xfrm>
          <a:prstGeom prst="roundRect">
            <a:avLst>
              <a:gd name="adj" fmla="val 0"/>
            </a:avLst>
          </a:prstGeom>
          <a:solidFill>
            <a:srgbClr val="47AB98">
              <a:alpha val="28000"/>
            </a:srgbClr>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endParaRPr lang="en-US" sz="1100" b="1" dirty="0">
              <a:solidFill>
                <a:srgbClr val="FFFFFF"/>
              </a:solidFill>
              <a:latin typeface="Open Sans"/>
              <a:cs typeface="Open Sans"/>
              <a:sym typeface="Arial" charset="0"/>
            </a:endParaRPr>
          </a:p>
        </p:txBody>
      </p:sp>
      <p:sp>
        <p:nvSpPr>
          <p:cNvPr id="34" name="Rounded Rectangle 33"/>
          <p:cNvSpPr>
            <a:spLocks/>
          </p:cNvSpPr>
          <p:nvPr/>
        </p:nvSpPr>
        <p:spPr>
          <a:xfrm>
            <a:off x="2296360" y="5264416"/>
            <a:ext cx="3296612" cy="1180027"/>
          </a:xfrm>
          <a:prstGeom prst="roundRect">
            <a:avLst>
              <a:gd name="adj" fmla="val 0"/>
            </a:avLst>
          </a:prstGeom>
          <a:solidFill>
            <a:srgbClr val="47AB98">
              <a:alpha val="28000"/>
            </a:srgbClr>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endParaRPr lang="en-US" sz="1100" b="1" dirty="0">
              <a:solidFill>
                <a:srgbClr val="FFFFFF"/>
              </a:solidFill>
              <a:latin typeface="Open Sans"/>
              <a:cs typeface="Open Sans"/>
              <a:sym typeface="Arial" charset="0"/>
            </a:endParaRPr>
          </a:p>
        </p:txBody>
      </p:sp>
      <p:sp>
        <p:nvSpPr>
          <p:cNvPr id="37" name="Rounded Rectangle 36"/>
          <p:cNvSpPr>
            <a:spLocks/>
          </p:cNvSpPr>
          <p:nvPr/>
        </p:nvSpPr>
        <p:spPr>
          <a:xfrm>
            <a:off x="2292457" y="1394981"/>
            <a:ext cx="3308326" cy="329808"/>
          </a:xfrm>
          <a:prstGeom prst="roundRect">
            <a:avLst/>
          </a:prstGeom>
          <a:solidFill>
            <a:srgbClr val="47AB98"/>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460232">
              <a:defRPr/>
            </a:pPr>
            <a:r>
              <a:rPr lang="en-US" b="1" dirty="0">
                <a:solidFill>
                  <a:srgbClr val="FFFFFF"/>
                </a:solidFill>
                <a:latin typeface="Open Sans"/>
                <a:cs typeface="Open Sans"/>
                <a:sym typeface="Arial" charset="0"/>
              </a:rPr>
              <a:t>Intermediate</a:t>
            </a:r>
          </a:p>
        </p:txBody>
      </p:sp>
      <p:grpSp>
        <p:nvGrpSpPr>
          <p:cNvPr id="4" name="Group 3">
            <a:extLst>
              <a:ext uri="{FF2B5EF4-FFF2-40B4-BE49-F238E27FC236}">
                <a16:creationId xmlns:a16="http://schemas.microsoft.com/office/drawing/2014/main" id="{14781C82-9148-8E43-B9A8-01F676A998F1}"/>
              </a:ext>
            </a:extLst>
          </p:cNvPr>
          <p:cNvGrpSpPr/>
          <p:nvPr/>
        </p:nvGrpSpPr>
        <p:grpSpPr>
          <a:xfrm>
            <a:off x="140689" y="1415658"/>
            <a:ext cx="5598459" cy="5560875"/>
            <a:chOff x="2144981" y="1301433"/>
            <a:chExt cx="3611995" cy="5362528"/>
          </a:xfrm>
        </p:grpSpPr>
        <p:sp>
          <p:nvSpPr>
            <p:cNvPr id="32" name="Rounded Rectangle 31"/>
            <p:cNvSpPr/>
            <p:nvPr/>
          </p:nvSpPr>
          <p:spPr>
            <a:xfrm>
              <a:off x="2144981" y="1301433"/>
              <a:ext cx="3611995" cy="5362528"/>
            </a:xfrm>
            <a:prstGeom prst="roundRect">
              <a:avLst>
                <a:gd name="adj" fmla="val 8841"/>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p>
              <a:pPr algn="ctr" defTabSz="914165">
                <a:defRPr/>
              </a:pPr>
              <a:endParaRPr lang="en-US" sz="1400">
                <a:solidFill>
                  <a:prstClr val="white"/>
                </a:solidFill>
                <a:sym typeface="Arial" charset="0"/>
              </a:endParaRPr>
            </a:p>
          </p:txBody>
        </p:sp>
        <p:sp>
          <p:nvSpPr>
            <p:cNvPr id="36" name="Rounded Rectangle 35"/>
            <p:cNvSpPr>
              <a:spLocks/>
            </p:cNvSpPr>
            <p:nvPr/>
          </p:nvSpPr>
          <p:spPr>
            <a:xfrm>
              <a:off x="2294041" y="4951791"/>
              <a:ext cx="3306741" cy="307517"/>
            </a:xfrm>
            <a:prstGeom prst="roundRect">
              <a:avLst/>
            </a:prstGeom>
            <a:solidFill>
              <a:srgbClr val="47AB98"/>
            </a:solidFill>
            <a:ln>
              <a:noFill/>
            </a:ln>
            <a:effectLst/>
          </p:spPr>
          <p:style>
            <a:lnRef idx="1">
              <a:schemeClr val="accent1"/>
            </a:lnRef>
            <a:fillRef idx="3">
              <a:schemeClr val="accent1"/>
            </a:fillRef>
            <a:effectRef idx="2">
              <a:schemeClr val="accent1"/>
            </a:effectRef>
            <a:fontRef idx="minor">
              <a:schemeClr val="lt1"/>
            </a:fontRef>
          </p:style>
          <p:txBody>
            <a:bodyPr lIns="91411" tIns="45706" rIns="91411" bIns="45706"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buSzPct val="25000"/>
              </a:pPr>
              <a:r>
                <a:rPr lang="en-US" altLang="en-US" sz="2000" b="1" dirty="0">
                  <a:solidFill>
                    <a:srgbClr val="FFFFFF"/>
                  </a:solidFill>
                  <a:latin typeface="Open Sans" charset="0"/>
                  <a:ea typeface="Open Sans" charset="0"/>
                  <a:cs typeface="Open Sans" charset="0"/>
                  <a:sym typeface="Calibri" charset="0"/>
                </a:rPr>
                <a:t>Long</a:t>
              </a:r>
              <a:r>
                <a:rPr lang="en-US" altLang="en-US" b="1" dirty="0">
                  <a:solidFill>
                    <a:srgbClr val="FFFFFF"/>
                  </a:solidFill>
                  <a:latin typeface="Open Sans" charset="0"/>
                  <a:ea typeface="Open Sans" charset="0"/>
                  <a:cs typeface="Open Sans" charset="0"/>
                  <a:sym typeface="Calibri" charset="0"/>
                </a:rPr>
                <a:t>-term </a:t>
              </a:r>
            </a:p>
          </p:txBody>
        </p:sp>
        <p:sp>
          <p:nvSpPr>
            <p:cNvPr id="38" name="Shape 271"/>
            <p:cNvSpPr txBox="1">
              <a:spLocks noChangeArrowheads="1"/>
            </p:cNvSpPr>
            <p:nvPr/>
          </p:nvSpPr>
          <p:spPr bwMode="auto">
            <a:xfrm>
              <a:off x="2393760" y="1760529"/>
              <a:ext cx="3299612" cy="2688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1444" tIns="20722" rIns="41444" bIns="20722"/>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marL="173736" indent="-137160">
                <a:spcAft>
                  <a:spcPts val="800"/>
                </a:spcAft>
                <a:buClr>
                  <a:srgbClr val="47AB98"/>
                </a:buClr>
                <a:buSzPct val="150000"/>
                <a:buFont typeface="Arial"/>
                <a:buChar char="•"/>
              </a:pPr>
              <a:r>
                <a:rPr lang="en-US" altLang="en-US" dirty="0">
                  <a:solidFill>
                    <a:srgbClr val="000000"/>
                  </a:solidFill>
                  <a:latin typeface="Open Sans" charset="0"/>
                  <a:ea typeface="Open Sans" charset="0"/>
                  <a:cs typeface="Open Sans" charset="0"/>
                  <a:sym typeface="Arial Narrow" charset="0"/>
                </a:rPr>
                <a:t>Policy Environment</a:t>
              </a:r>
            </a:p>
            <a:p>
              <a:pPr marL="173736" indent="-137160">
                <a:spcAft>
                  <a:spcPts val="800"/>
                </a:spcAft>
                <a:buClr>
                  <a:srgbClr val="47AB98"/>
                </a:buClr>
                <a:buSzPct val="150000"/>
                <a:buFont typeface="Arial"/>
                <a:buChar char="•"/>
              </a:pPr>
              <a:r>
                <a:rPr lang="en-US" altLang="en-US" dirty="0">
                  <a:solidFill>
                    <a:srgbClr val="000000"/>
                  </a:solidFill>
                  <a:latin typeface="Open Sans" charset="0"/>
                  <a:ea typeface="Open Sans" charset="0"/>
                  <a:cs typeface="Open Sans" charset="0"/>
                  <a:sym typeface="Arial Narrow" charset="0"/>
                </a:rPr>
                <a:t>Sustained Partnership</a:t>
              </a:r>
            </a:p>
            <a:p>
              <a:pPr marL="173736" indent="-137160">
                <a:spcAft>
                  <a:spcPts val="800"/>
                </a:spcAft>
                <a:buClr>
                  <a:srgbClr val="47AB98"/>
                </a:buClr>
                <a:buSzPct val="150000"/>
                <a:buFont typeface="Arial"/>
                <a:buChar char="•"/>
              </a:pPr>
              <a:r>
                <a:rPr lang="en-US" altLang="en-US" dirty="0">
                  <a:solidFill>
                    <a:srgbClr val="000000"/>
                  </a:solidFill>
                  <a:latin typeface="Open Sans" charset="0"/>
                  <a:ea typeface="Open Sans" charset="0"/>
                  <a:cs typeface="Open Sans" charset="0"/>
                  <a:sym typeface="Arial Narrow" charset="0"/>
                </a:rPr>
                <a:t>Empowerment </a:t>
              </a:r>
            </a:p>
            <a:p>
              <a:pPr marL="173736" indent="-137160">
                <a:spcAft>
                  <a:spcPts val="800"/>
                </a:spcAft>
                <a:buClr>
                  <a:srgbClr val="47AB98"/>
                </a:buClr>
                <a:buSzPct val="150000"/>
                <a:buFont typeface="Arial"/>
                <a:buChar char="•"/>
              </a:pPr>
              <a:r>
                <a:rPr lang="en-US" altLang="en-US" dirty="0">
                  <a:solidFill>
                    <a:srgbClr val="000000"/>
                  </a:solidFill>
                  <a:latin typeface="Open Sans" charset="0"/>
                  <a:ea typeface="Open Sans" charset="0"/>
                  <a:cs typeface="Open Sans" charset="0"/>
                  <a:sym typeface="Arial Narrow" charset="0"/>
                </a:rPr>
                <a:t>Shared Power Relations in Research</a:t>
              </a:r>
            </a:p>
            <a:p>
              <a:pPr marL="173736" indent="-137160">
                <a:spcAft>
                  <a:spcPts val="800"/>
                </a:spcAft>
                <a:buClr>
                  <a:srgbClr val="47AB98"/>
                </a:buClr>
                <a:buSzPct val="150000"/>
                <a:buFont typeface="Arial"/>
                <a:buChar char="•"/>
              </a:pPr>
              <a:r>
                <a:rPr lang="en-US" altLang="en-US" dirty="0">
                  <a:solidFill>
                    <a:srgbClr val="000000"/>
                  </a:solidFill>
                  <a:latin typeface="Open Sans" charset="0"/>
                  <a:ea typeface="Open Sans" charset="0"/>
                  <a:cs typeface="Open Sans" charset="0"/>
                  <a:sym typeface="Arial Narrow" charset="0"/>
                </a:rPr>
                <a:t>Cultural Reinforcement </a:t>
              </a:r>
            </a:p>
            <a:p>
              <a:pPr marL="173736" indent="-137160">
                <a:spcAft>
                  <a:spcPts val="600"/>
                </a:spcAft>
                <a:buClr>
                  <a:srgbClr val="47AB98"/>
                </a:buClr>
                <a:buSzPct val="150000"/>
                <a:buFont typeface="Arial"/>
                <a:buChar char="•"/>
              </a:pPr>
              <a:r>
                <a:rPr lang="en-US" altLang="en-US" dirty="0">
                  <a:solidFill>
                    <a:srgbClr val="000000"/>
                  </a:solidFill>
                  <a:latin typeface="Open Sans" charset="0"/>
                  <a:ea typeface="Open Sans" charset="0"/>
                  <a:cs typeface="Open Sans" charset="0"/>
                  <a:sym typeface="Arial Narrow" charset="0"/>
                </a:rPr>
                <a:t>Individual Partner / Agency Capacities</a:t>
              </a:r>
            </a:p>
            <a:p>
              <a:pPr marL="173736" indent="-137160">
                <a:spcAft>
                  <a:spcPts val="600"/>
                </a:spcAft>
                <a:buClr>
                  <a:srgbClr val="47AB98"/>
                </a:buClr>
                <a:buSzPct val="150000"/>
                <a:buFont typeface="Arial"/>
                <a:buChar char="•"/>
              </a:pPr>
              <a:r>
                <a:rPr lang="en-US" altLang="en-US" dirty="0">
                  <a:solidFill>
                    <a:srgbClr val="000000"/>
                  </a:solidFill>
                  <a:latin typeface="Open Sans" charset="0"/>
                  <a:ea typeface="Open Sans" charset="0"/>
                  <a:cs typeface="Open Sans" charset="0"/>
                  <a:sym typeface="Arial Narrow" charset="0"/>
                </a:rPr>
                <a:t>Research Productivity</a:t>
              </a:r>
            </a:p>
          </p:txBody>
        </p:sp>
        <p:sp>
          <p:nvSpPr>
            <p:cNvPr id="39" name="Shape 272"/>
            <p:cNvSpPr txBox="1">
              <a:spLocks noChangeArrowheads="1"/>
            </p:cNvSpPr>
            <p:nvPr/>
          </p:nvSpPr>
          <p:spPr bwMode="auto">
            <a:xfrm>
              <a:off x="2292457" y="5300156"/>
              <a:ext cx="3464518" cy="877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1444" tIns="20722" rIns="41444" bIns="20722"/>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marL="173736" indent="-137160">
                <a:lnSpc>
                  <a:spcPct val="110000"/>
                </a:lnSpc>
                <a:spcAft>
                  <a:spcPts val="400"/>
                </a:spcAft>
                <a:buClr>
                  <a:srgbClr val="47AB98"/>
                </a:buClr>
                <a:buSzPct val="150000"/>
                <a:buFont typeface="Arial"/>
                <a:buChar char="•"/>
              </a:pPr>
              <a:r>
                <a:rPr lang="en-US" altLang="en-US" sz="1800" dirty="0">
                  <a:solidFill>
                    <a:srgbClr val="000000"/>
                  </a:solidFill>
                  <a:latin typeface="Open Sans" charset="0"/>
                  <a:ea typeface="Open Sans" charset="0"/>
                  <a:cs typeface="Open Sans" charset="0"/>
                  <a:sym typeface="Arial Narrow" charset="0"/>
                </a:rPr>
                <a:t>Community/Transformation</a:t>
              </a:r>
            </a:p>
            <a:p>
              <a:pPr marL="173736" indent="-137160">
                <a:lnSpc>
                  <a:spcPct val="110000"/>
                </a:lnSpc>
                <a:spcAft>
                  <a:spcPts val="400"/>
                </a:spcAft>
                <a:buClr>
                  <a:srgbClr val="47AB98"/>
                </a:buClr>
                <a:buSzPct val="150000"/>
                <a:buFont typeface="Arial"/>
                <a:buChar char="•"/>
              </a:pPr>
              <a:r>
                <a:rPr lang="en-US" altLang="en-US" sz="1800" dirty="0">
                  <a:solidFill>
                    <a:srgbClr val="000000"/>
                  </a:solidFill>
                  <a:latin typeface="Open Sans" charset="0"/>
                  <a:ea typeface="Open Sans" charset="0"/>
                  <a:cs typeface="Open Sans" charset="0"/>
                  <a:sym typeface="Arial Narrow" charset="0"/>
                </a:rPr>
                <a:t>Social Justice</a:t>
              </a:r>
            </a:p>
            <a:p>
              <a:pPr marL="173736" indent="-137160">
                <a:lnSpc>
                  <a:spcPct val="110000"/>
                </a:lnSpc>
                <a:spcAft>
                  <a:spcPts val="400"/>
                </a:spcAft>
                <a:buClr>
                  <a:srgbClr val="47AB98"/>
                </a:buClr>
                <a:buSzPct val="150000"/>
                <a:buFont typeface="Arial"/>
                <a:buChar char="•"/>
              </a:pPr>
              <a:r>
                <a:rPr lang="en-US" altLang="en-US" sz="1800" dirty="0">
                  <a:solidFill>
                    <a:srgbClr val="000000"/>
                  </a:solidFill>
                  <a:latin typeface="Open Sans" charset="0"/>
                  <a:ea typeface="Open Sans" charset="0"/>
                  <a:cs typeface="Open Sans" charset="0"/>
                  <a:sym typeface="Arial Narrow" charset="0"/>
                </a:rPr>
                <a:t>Health / Health Equity</a:t>
              </a:r>
            </a:p>
          </p:txBody>
        </p:sp>
      </p:grpSp>
      <p:cxnSp>
        <p:nvCxnSpPr>
          <p:cNvPr id="7" name="Straight Arrow Connector 6"/>
          <p:cNvCxnSpPr/>
          <p:nvPr/>
        </p:nvCxnSpPr>
        <p:spPr>
          <a:xfrm>
            <a:off x="4769285" y="1944307"/>
            <a:ext cx="1269891" cy="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814546" y="2331710"/>
            <a:ext cx="1201209" cy="1"/>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4311446" y="2692348"/>
            <a:ext cx="1716989" cy="17199"/>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cxnSpLocks/>
          </p:cNvCxnSpPr>
          <p:nvPr/>
        </p:nvCxnSpPr>
        <p:spPr>
          <a:xfrm>
            <a:off x="5514882" y="3346052"/>
            <a:ext cx="542350" cy="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5480359" y="4011573"/>
            <a:ext cx="517578" cy="12221"/>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5521090" y="5519875"/>
            <a:ext cx="493654" cy="8305"/>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5169061" y="6191373"/>
            <a:ext cx="879929" cy="11588"/>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B31794DF-9756-1E4A-BC81-C6B45C12AF30}"/>
              </a:ext>
            </a:extLst>
          </p:cNvPr>
          <p:cNvGrpSpPr/>
          <p:nvPr/>
        </p:nvGrpSpPr>
        <p:grpSpPr>
          <a:xfrm>
            <a:off x="5942153" y="1723382"/>
            <a:ext cx="6063580" cy="4733704"/>
            <a:chOff x="5942153" y="1723382"/>
            <a:chExt cx="4725847" cy="4733704"/>
          </a:xfrm>
        </p:grpSpPr>
        <p:sp>
          <p:nvSpPr>
            <p:cNvPr id="53" name="Shape 299"/>
            <p:cNvSpPr txBox="1">
              <a:spLocks noChangeArrowheads="1"/>
            </p:cNvSpPr>
            <p:nvPr/>
          </p:nvSpPr>
          <p:spPr bwMode="auto">
            <a:xfrm>
              <a:off x="5942153" y="5266026"/>
              <a:ext cx="4725847" cy="302119"/>
            </a:xfrm>
            <a:prstGeom prst="rect">
              <a:avLst/>
            </a:prstGeom>
            <a:noFill/>
            <a:ln>
              <a:noFill/>
            </a:ln>
            <a:extLst/>
          </p:spPr>
          <p:txBody>
            <a:bodyPr lIns="33314" tIns="16657" rIns="33314" bIns="16657"/>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marL="91440"/>
              <a:r>
                <a:rPr lang="en-US" altLang="en-US" sz="1800" dirty="0">
                  <a:solidFill>
                    <a:srgbClr val="FF0000"/>
                  </a:solidFill>
                  <a:latin typeface="Open Sans" charset="0"/>
                  <a:ea typeface="Open Sans" charset="0"/>
                  <a:cs typeface="Open Sans" charset="0"/>
                  <a:sym typeface="Arial" charset="0"/>
                </a:rPr>
                <a:t>Future Policies / Social Transformation/</a:t>
              </a:r>
            </a:p>
            <a:p>
              <a:pPr marL="91440"/>
              <a:r>
                <a:rPr lang="en-US" altLang="en-US" sz="1800" dirty="0">
                  <a:solidFill>
                    <a:srgbClr val="FF0000"/>
                  </a:solidFill>
                  <a:latin typeface="Open Sans" charset="0"/>
                  <a:ea typeface="Open Sans" charset="0"/>
                  <a:cs typeface="Open Sans" charset="0"/>
                  <a:sym typeface="Arial" charset="0"/>
                </a:rPr>
                <a:t>Research Meeting Community Needs</a:t>
              </a:r>
            </a:p>
          </p:txBody>
        </p:sp>
        <p:sp>
          <p:nvSpPr>
            <p:cNvPr id="5" name="Rectangle 4"/>
            <p:cNvSpPr/>
            <p:nvPr/>
          </p:nvSpPr>
          <p:spPr>
            <a:xfrm>
              <a:off x="5942153" y="1723382"/>
              <a:ext cx="4060086" cy="369332"/>
            </a:xfrm>
            <a:prstGeom prst="rect">
              <a:avLst/>
            </a:prstGeom>
          </p:spPr>
          <p:txBody>
            <a:bodyPr wrap="none">
              <a:spAutoFit/>
            </a:bodyPr>
            <a:lstStyle/>
            <a:p>
              <a:pPr marL="91440"/>
              <a:r>
                <a:rPr lang="en-US" altLang="en-US" dirty="0">
                  <a:solidFill>
                    <a:srgbClr val="225EB1"/>
                  </a:solidFill>
                  <a:latin typeface="Open Sans" charset="0"/>
                  <a:ea typeface="Open Sans" charset="0"/>
                  <a:cs typeface="Open Sans" charset="0"/>
                  <a:sym typeface="Arial" charset="0"/>
                </a:rPr>
                <a:t> </a:t>
              </a:r>
              <a:r>
                <a:rPr lang="en-US" altLang="en-US" dirty="0">
                  <a:solidFill>
                    <a:srgbClr val="FF0000"/>
                  </a:solidFill>
                  <a:latin typeface="Open Sans" charset="0"/>
                  <a:ea typeface="Open Sans" charset="0"/>
                  <a:cs typeface="Open Sans" charset="0"/>
                  <a:sym typeface="Arial" charset="0"/>
                </a:rPr>
                <a:t>University &amp; Community Environments</a:t>
              </a:r>
            </a:p>
          </p:txBody>
        </p:sp>
        <p:sp>
          <p:nvSpPr>
            <p:cNvPr id="8" name="Rectangle 7"/>
            <p:cNvSpPr/>
            <p:nvPr/>
          </p:nvSpPr>
          <p:spPr>
            <a:xfrm>
              <a:off x="5990100" y="2104655"/>
              <a:ext cx="4524071" cy="369332"/>
            </a:xfrm>
            <a:prstGeom prst="rect">
              <a:avLst/>
            </a:prstGeom>
          </p:spPr>
          <p:txBody>
            <a:bodyPr wrap="square">
              <a:spAutoFit/>
            </a:bodyPr>
            <a:lstStyle/>
            <a:p>
              <a:pPr marL="91440">
                <a:spcAft>
                  <a:spcPts val="600"/>
                </a:spcAft>
              </a:pPr>
              <a:r>
                <a:rPr lang="en-US" altLang="en-US" dirty="0">
                  <a:solidFill>
                    <a:srgbClr val="FF0000"/>
                  </a:solidFill>
                  <a:latin typeface="Open Sans" charset="0"/>
                  <a:ea typeface="Open Sans" charset="0"/>
                  <a:cs typeface="Open Sans" charset="0"/>
                  <a:sym typeface="Arial" charset="0"/>
                </a:rPr>
                <a:t>Sustained Partnership &amp; Projects</a:t>
              </a:r>
            </a:p>
          </p:txBody>
        </p:sp>
        <p:sp>
          <p:nvSpPr>
            <p:cNvPr id="11" name="Rectangle 10"/>
            <p:cNvSpPr/>
            <p:nvPr/>
          </p:nvSpPr>
          <p:spPr>
            <a:xfrm>
              <a:off x="5946105" y="2530706"/>
              <a:ext cx="3927678" cy="369332"/>
            </a:xfrm>
            <a:prstGeom prst="rect">
              <a:avLst/>
            </a:prstGeom>
          </p:spPr>
          <p:txBody>
            <a:bodyPr wrap="none">
              <a:spAutoFit/>
            </a:bodyPr>
            <a:lstStyle/>
            <a:p>
              <a:pPr marL="91440"/>
              <a:r>
                <a:rPr lang="en-US" altLang="en-US" dirty="0">
                  <a:latin typeface="Open Sans" charset="0"/>
                  <a:ea typeface="Open Sans" charset="0"/>
                  <a:cs typeface="Open Sans" charset="0"/>
                  <a:sym typeface="Arial" charset="0"/>
                </a:rPr>
                <a:t>Individual, Organizational, Community</a:t>
              </a:r>
            </a:p>
          </p:txBody>
        </p:sp>
        <p:sp>
          <p:nvSpPr>
            <p:cNvPr id="14" name="Rectangle 13"/>
            <p:cNvSpPr/>
            <p:nvPr/>
          </p:nvSpPr>
          <p:spPr>
            <a:xfrm>
              <a:off x="6014744" y="3150441"/>
              <a:ext cx="4653256" cy="646331"/>
            </a:xfrm>
            <a:prstGeom prst="rect">
              <a:avLst/>
            </a:prstGeom>
          </p:spPr>
          <p:txBody>
            <a:bodyPr wrap="square">
              <a:spAutoFit/>
            </a:bodyPr>
            <a:lstStyle/>
            <a:p>
              <a:pPr marL="91440"/>
              <a:r>
                <a:rPr lang="en-US" altLang="en-US" dirty="0">
                  <a:solidFill>
                    <a:srgbClr val="FF0000"/>
                  </a:solidFill>
                  <a:latin typeface="Open Sans" charset="0"/>
                  <a:ea typeface="Open Sans" charset="0"/>
                  <a:cs typeface="Open Sans" charset="0"/>
                  <a:sym typeface="Arial" charset="0"/>
                </a:rPr>
                <a:t>Stronger Community Voice in Research/ </a:t>
              </a:r>
              <a:r>
                <a:rPr lang="en-US" altLang="en-US" dirty="0">
                  <a:solidFill>
                    <a:srgbClr val="000000"/>
                  </a:solidFill>
                  <a:latin typeface="Open Sans" charset="0"/>
                  <a:ea typeface="Open Sans" charset="0"/>
                  <a:cs typeface="Open Sans" charset="0"/>
                  <a:sym typeface="Arial" charset="0"/>
                </a:rPr>
                <a:t>Knowledge Democracy</a:t>
              </a:r>
            </a:p>
          </p:txBody>
        </p:sp>
        <p:sp>
          <p:nvSpPr>
            <p:cNvPr id="17" name="Rectangle 16"/>
            <p:cNvSpPr/>
            <p:nvPr/>
          </p:nvSpPr>
          <p:spPr>
            <a:xfrm>
              <a:off x="5990100" y="4066039"/>
              <a:ext cx="3271408" cy="369332"/>
            </a:xfrm>
            <a:prstGeom prst="rect">
              <a:avLst/>
            </a:prstGeom>
          </p:spPr>
          <p:txBody>
            <a:bodyPr wrap="none">
              <a:spAutoFit/>
            </a:bodyPr>
            <a:lstStyle/>
            <a:p>
              <a:pPr marL="91440"/>
              <a:r>
                <a:rPr lang="en-US" altLang="en-US" dirty="0">
                  <a:solidFill>
                    <a:srgbClr val="FF0000"/>
                  </a:solidFill>
                  <a:latin typeface="Open Sans" charset="0"/>
                  <a:ea typeface="Open Sans" charset="0"/>
                  <a:cs typeface="Open Sans" charset="0"/>
                  <a:sym typeface="Arial" charset="0"/>
                </a:rPr>
                <a:t>Growth in Skills and Capacities </a:t>
              </a:r>
              <a:endParaRPr lang="en-US" altLang="en-US" b="1" u="sng" dirty="0">
                <a:solidFill>
                  <a:srgbClr val="000000"/>
                </a:solidFill>
                <a:latin typeface="Open Sans" charset="0"/>
                <a:ea typeface="Open Sans" charset="0"/>
                <a:cs typeface="Open Sans" charset="0"/>
                <a:sym typeface="Arial" charset="0"/>
              </a:endParaRPr>
            </a:p>
          </p:txBody>
        </p:sp>
        <p:sp>
          <p:nvSpPr>
            <p:cNvPr id="30" name="Shape 299"/>
            <p:cNvSpPr txBox="1">
              <a:spLocks noChangeArrowheads="1"/>
            </p:cNvSpPr>
            <p:nvPr/>
          </p:nvSpPr>
          <p:spPr bwMode="auto">
            <a:xfrm>
              <a:off x="5961228" y="6023831"/>
              <a:ext cx="4348118" cy="433255"/>
            </a:xfrm>
            <a:prstGeom prst="rect">
              <a:avLst/>
            </a:prstGeom>
            <a:noFill/>
            <a:ln>
              <a:noFill/>
            </a:ln>
            <a:extLst/>
          </p:spPr>
          <p:txBody>
            <a:bodyPr lIns="33314" tIns="16657" rIns="33314" bIns="16657"/>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marL="91440"/>
              <a:r>
                <a:rPr lang="en-US" altLang="en-US" sz="1800" dirty="0">
                  <a:solidFill>
                    <a:srgbClr val="FF0000"/>
                  </a:solidFill>
                  <a:latin typeface="Open Sans" charset="0"/>
                  <a:ea typeface="Open Sans" charset="0"/>
                  <a:cs typeface="Open Sans" charset="0"/>
                  <a:sym typeface="Arial" charset="0"/>
                </a:rPr>
                <a:t>Health Behaviors and Health Status Changes</a:t>
              </a:r>
            </a:p>
          </p:txBody>
        </p:sp>
        <p:sp>
          <p:nvSpPr>
            <p:cNvPr id="3" name="TextBox 2"/>
            <p:cNvSpPr txBox="1"/>
            <p:nvPr/>
          </p:nvSpPr>
          <p:spPr>
            <a:xfrm>
              <a:off x="6067596" y="4435371"/>
              <a:ext cx="3707027" cy="923330"/>
            </a:xfrm>
            <a:prstGeom prst="rect">
              <a:avLst/>
            </a:prstGeom>
            <a:noFill/>
          </p:spPr>
          <p:txBody>
            <a:bodyPr wrap="square" rtlCol="0">
              <a:spAutoFit/>
            </a:bodyPr>
            <a:lstStyle/>
            <a:p>
              <a:r>
                <a:rPr lang="en-US" altLang="en-US" dirty="0">
                  <a:solidFill>
                    <a:srgbClr val="000000"/>
                  </a:solidFill>
                  <a:latin typeface="Open Sans" charset="0"/>
                  <a:ea typeface="Open Sans" charset="0"/>
                  <a:cs typeface="Open Sans" charset="0"/>
                  <a:sym typeface="Arial" charset="0"/>
                </a:rPr>
                <a:t>Research Outcome, </a:t>
              </a:r>
              <a:r>
                <a:rPr lang="en-US" altLang="en-US" dirty="0">
                  <a:solidFill>
                    <a:srgbClr val="FF0000"/>
                  </a:solidFill>
                  <a:latin typeface="Open Sans" charset="0"/>
                  <a:ea typeface="Open Sans" charset="0"/>
                  <a:cs typeface="Open Sans" charset="0"/>
                  <a:sym typeface="Arial" charset="0"/>
                </a:rPr>
                <a:t>Papers, Grant Applications &amp; Awards</a:t>
              </a:r>
            </a:p>
            <a:p>
              <a:endParaRPr lang="en-US" dirty="0"/>
            </a:p>
          </p:txBody>
        </p:sp>
      </p:grpSp>
      <p:cxnSp>
        <p:nvCxnSpPr>
          <p:cNvPr id="25" name="Straight Arrow Connector 24"/>
          <p:cNvCxnSpPr/>
          <p:nvPr/>
        </p:nvCxnSpPr>
        <p:spPr>
          <a:xfrm flipV="1">
            <a:off x="4866387" y="4668451"/>
            <a:ext cx="1201209" cy="1"/>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3185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64AEB1-AF7C-8040-B8D3-D6BF7739D490}"/>
              </a:ext>
            </a:extLst>
          </p:cNvPr>
          <p:cNvSpPr>
            <a:spLocks noGrp="1"/>
          </p:cNvSpPr>
          <p:nvPr>
            <p:ph type="sldNum" sz="quarter" idx="12"/>
          </p:nvPr>
        </p:nvSpPr>
        <p:spPr/>
        <p:txBody>
          <a:bodyPr/>
          <a:lstStyle/>
          <a:p>
            <a:fld id="{440621E0-7399-3045-8138-DC32CBBDB465}" type="slidenum">
              <a:rPr lang="en-US" smtClean="0"/>
              <a:pPr/>
              <a:t>27</a:t>
            </a:fld>
            <a:endParaRPr lang="en-US"/>
          </a:p>
        </p:txBody>
      </p:sp>
      <p:pic>
        <p:nvPicPr>
          <p:cNvPr id="3" name="Picture 2">
            <a:extLst>
              <a:ext uri="{FF2B5EF4-FFF2-40B4-BE49-F238E27FC236}">
                <a16:creationId xmlns:a16="http://schemas.microsoft.com/office/drawing/2014/main" id="{F50D7033-F194-6844-B954-9C759DC9E6F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6165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506890309"/>
              </p:ext>
            </p:extLst>
          </p:nvPr>
        </p:nvGraphicFramePr>
        <p:xfrm>
          <a:off x="1" y="25400"/>
          <a:ext cx="12192000" cy="6939701"/>
        </p:xfrm>
        <a:graphic>
          <a:graphicData uri="http://schemas.openxmlformats.org/drawingml/2006/table">
            <a:tbl>
              <a:tblPr lastCol="1"/>
              <a:tblGrid>
                <a:gridCol w="12192000">
                  <a:extLst>
                    <a:ext uri="{9D8B030D-6E8A-4147-A177-3AD203B41FA5}">
                      <a16:colId xmlns:a16="http://schemas.microsoft.com/office/drawing/2014/main" val="20000"/>
                    </a:ext>
                  </a:extLst>
                </a:gridCol>
              </a:tblGrid>
              <a:tr h="798263">
                <a:tc>
                  <a:txBody>
                    <a:bodyPr/>
                    <a:lstStyle/>
                    <a:p>
                      <a:pPr marL="0" marR="0" lvl="0" indent="0" algn="ctr" defTabSz="457200" rtl="0" eaLnBrk="1" fontAlgn="base" latinLnBrk="0" hangingPunct="1">
                        <a:lnSpc>
                          <a:spcPct val="80000"/>
                        </a:lnSpc>
                        <a:spcBef>
                          <a:spcPct val="0"/>
                        </a:spcBef>
                        <a:spcAft>
                          <a:spcPct val="0"/>
                        </a:spcAft>
                        <a:buClrTx/>
                        <a:buSzTx/>
                        <a:buFontTx/>
                        <a:buNone/>
                        <a:tabLst/>
                      </a:pPr>
                      <a:endParaRPr kumimoji="0" lang="en-NZ" sz="500" b="0" i="0" u="none" strike="noStrike" cap="none" normalizeH="0" baseline="0" dirty="0">
                        <a:ln>
                          <a:noFill/>
                        </a:ln>
                        <a:solidFill>
                          <a:srgbClr val="FFD25D"/>
                        </a:solidFill>
                        <a:effectLst/>
                        <a:latin typeface="Calibri" charset="0"/>
                        <a:ea typeface="MS PGothic" charset="0"/>
                        <a:cs typeface="MS PGothic" charset="0"/>
                      </a:endParaRPr>
                    </a:p>
                    <a:p>
                      <a:pPr marL="0" marR="0" lvl="0" indent="0" algn="ctr" defTabSz="457200" rtl="0" eaLnBrk="1" fontAlgn="base" latinLnBrk="0" hangingPunct="1">
                        <a:lnSpc>
                          <a:spcPct val="80000"/>
                        </a:lnSpc>
                        <a:spcBef>
                          <a:spcPct val="0"/>
                        </a:spcBef>
                        <a:spcAft>
                          <a:spcPct val="0"/>
                        </a:spcAft>
                        <a:buClrTx/>
                        <a:buSzTx/>
                        <a:buFontTx/>
                        <a:buNone/>
                        <a:tabLst/>
                      </a:pPr>
                      <a:endParaRPr kumimoji="0" lang="en-NZ" sz="500" b="0" i="0" u="none" strike="noStrike" cap="none" normalizeH="0" baseline="0" dirty="0">
                        <a:ln>
                          <a:noFill/>
                        </a:ln>
                        <a:solidFill>
                          <a:srgbClr val="FFD25D"/>
                        </a:solidFill>
                        <a:effectLst/>
                        <a:latin typeface="Calibri" charset="0"/>
                        <a:ea typeface="MS PGothic" charset="0"/>
                        <a:cs typeface="MS PGothic" charset="0"/>
                      </a:endParaRPr>
                    </a:p>
                    <a:p>
                      <a:pPr marL="0" marR="0" lvl="0" indent="0" algn="ctr" defTabSz="457200" rtl="0" eaLnBrk="1" fontAlgn="base" latinLnBrk="0" hangingPunct="1">
                        <a:lnSpc>
                          <a:spcPct val="80000"/>
                        </a:lnSpc>
                        <a:spcBef>
                          <a:spcPct val="0"/>
                        </a:spcBef>
                        <a:spcAft>
                          <a:spcPct val="0"/>
                        </a:spcAft>
                        <a:buClrTx/>
                        <a:buSzTx/>
                        <a:buFontTx/>
                        <a:buNone/>
                        <a:tabLst/>
                      </a:pPr>
                      <a:endParaRPr kumimoji="0" lang="en-NZ" sz="500" b="0" i="0" u="none" strike="noStrike" cap="none" normalizeH="0" baseline="0" dirty="0">
                        <a:ln>
                          <a:noFill/>
                        </a:ln>
                        <a:solidFill>
                          <a:srgbClr val="FFD25D"/>
                        </a:solidFill>
                        <a:effectLst/>
                        <a:latin typeface="Calibri" charset="0"/>
                        <a:ea typeface="MS PGothic" charset="0"/>
                        <a:cs typeface="MS PGothic" charset="0"/>
                      </a:endParaRPr>
                    </a:p>
                    <a:p>
                      <a:pPr marL="0" marR="0" lvl="0" indent="0" algn="ctr" defTabSz="457200" rtl="0" eaLnBrk="1" fontAlgn="base" latinLnBrk="0" hangingPunct="1">
                        <a:lnSpc>
                          <a:spcPct val="80000"/>
                        </a:lnSpc>
                        <a:spcBef>
                          <a:spcPct val="0"/>
                        </a:spcBef>
                        <a:spcAft>
                          <a:spcPct val="0"/>
                        </a:spcAft>
                        <a:buClrTx/>
                        <a:buSzTx/>
                        <a:buFontTx/>
                        <a:buNone/>
                        <a:tabLst/>
                      </a:pPr>
                      <a:endParaRPr kumimoji="0" lang="en-NZ" sz="500" b="0" i="0" u="none" strike="noStrike" cap="none" normalizeH="0" baseline="0" dirty="0">
                        <a:ln>
                          <a:noFill/>
                        </a:ln>
                        <a:solidFill>
                          <a:srgbClr val="FFD25D"/>
                        </a:solidFill>
                        <a:effectLst/>
                        <a:latin typeface="Calibri" charset="0"/>
                        <a:ea typeface="MS PGothic" charset="0"/>
                        <a:cs typeface="MS PGothic" charset="0"/>
                      </a:endParaRPr>
                    </a:p>
                    <a:p>
                      <a:pPr marL="0" marR="0" lvl="0" indent="0" algn="ctr" defTabSz="457200" rtl="0" eaLnBrk="1" fontAlgn="base" latinLnBrk="0" hangingPunct="1">
                        <a:lnSpc>
                          <a:spcPct val="80000"/>
                        </a:lnSpc>
                        <a:spcBef>
                          <a:spcPct val="0"/>
                        </a:spcBef>
                        <a:spcAft>
                          <a:spcPct val="0"/>
                        </a:spcAft>
                        <a:buClrTx/>
                        <a:buSzTx/>
                        <a:buFontTx/>
                        <a:buNone/>
                        <a:tabLst/>
                      </a:pPr>
                      <a:r>
                        <a:rPr kumimoji="0" lang="en-NZ" sz="3200" b="0" i="0" u="none" strike="noStrike" cap="none" normalizeH="0" baseline="0" dirty="0">
                          <a:ln>
                            <a:noFill/>
                          </a:ln>
                          <a:solidFill>
                            <a:srgbClr val="FFD25D"/>
                          </a:solidFill>
                          <a:effectLst/>
                          <a:latin typeface="Arial" charset="0"/>
                          <a:ea typeface="Arial" charset="0"/>
                          <a:cs typeface="Arial" charset="0"/>
                        </a:rPr>
                        <a:t>Key Findings: (RIH) </a:t>
                      </a:r>
                      <a:r>
                        <a:rPr kumimoji="0" lang="en-NZ" sz="3200" b="0" i="0" u="none" strike="noStrike" cap="none" normalizeH="0" baseline="0" dirty="0">
                          <a:ln>
                            <a:noFill/>
                          </a:ln>
                          <a:solidFill>
                            <a:srgbClr val="FFD25D"/>
                          </a:solidFill>
                          <a:effectLst/>
                          <a:latin typeface="+mj-lt"/>
                          <a:ea typeface="Arial" charset="0"/>
                          <a:cs typeface="Arial" charset="0"/>
                        </a:rPr>
                        <a:t>Promising Practices from 200 federally-funded community engaged/CBPR Projects</a:t>
                      </a:r>
                      <a:endParaRPr kumimoji="0" lang="en-US" sz="3200" b="0" i="0" u="none" strike="noStrike" cap="none" normalizeH="0" baseline="0" dirty="0">
                        <a:ln>
                          <a:noFill/>
                        </a:ln>
                        <a:solidFill>
                          <a:srgbClr val="FFD25D"/>
                        </a:solidFill>
                        <a:effectLst/>
                        <a:latin typeface="+mj-lt"/>
                        <a:ea typeface="Arial" charset="0"/>
                        <a:cs typeface="Arial" charset="0"/>
                      </a:endParaRPr>
                    </a:p>
                  </a:txBody>
                  <a:tcPr marL="68580" marR="68580" marT="0" marB="0"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4633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NZ" sz="500" b="1" i="0" u="none" strike="noStrike" cap="none" normalizeH="0" baseline="0" dirty="0">
                        <a:ln>
                          <a:noFill/>
                        </a:ln>
                        <a:solidFill>
                          <a:srgbClr val="C64847"/>
                        </a:solidFill>
                        <a:effectLst/>
                        <a:latin typeface="Calibri"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NZ" sz="2000" b="1" i="0" u="none" strike="noStrike" cap="none" normalizeH="0" baseline="0" dirty="0">
                          <a:ln>
                            <a:noFill/>
                          </a:ln>
                          <a:solidFill>
                            <a:srgbClr val="C64847"/>
                          </a:solidFill>
                          <a:effectLst/>
                          <a:latin typeface="Calibri" charset="0"/>
                          <a:ea typeface="MS PGothic" charset="0"/>
                          <a:cs typeface="MS PGothic" charset="0"/>
                        </a:rPr>
                        <a:t>Partnership Capacity</a:t>
                      </a:r>
                      <a:r>
                        <a:rPr kumimoji="0" lang="en-NZ" sz="2400" b="0" i="0" u="none" strike="noStrike" cap="none" normalizeH="0" baseline="0" dirty="0">
                          <a:ln>
                            <a:noFill/>
                          </a:ln>
                          <a:solidFill>
                            <a:schemeClr val="tx1"/>
                          </a:solidFill>
                          <a:effectLst/>
                          <a:latin typeface="Calibri" charset="0"/>
                          <a:ea typeface="MS PGothic" charset="0"/>
                          <a:cs typeface="MS PGothic" charset="0"/>
                        </a:rPr>
                        <a:t>: </a:t>
                      </a:r>
                      <a:r>
                        <a:rPr kumimoji="0" lang="en-NZ" sz="2000" b="0" i="0" u="none" strike="noStrike" cap="none" normalizeH="0" baseline="0" dirty="0">
                          <a:ln>
                            <a:noFill/>
                          </a:ln>
                          <a:solidFill>
                            <a:schemeClr val="tx1"/>
                          </a:solidFill>
                          <a:effectLst/>
                          <a:latin typeface="Calibri" charset="0"/>
                          <a:ea typeface="MS PGothic" charset="0"/>
                          <a:cs typeface="MS PGothic" charset="0"/>
                        </a:rPr>
                        <a:t>Project has what it needs to work effectively towards its aims</a:t>
                      </a:r>
                      <a:endParaRPr kumimoji="0" lang="en-US" sz="20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253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NZ" sz="500" b="1" i="0" u="none" strike="noStrike" cap="none" normalizeH="0" baseline="0" dirty="0">
                        <a:ln>
                          <a:noFill/>
                        </a:ln>
                        <a:solidFill>
                          <a:srgbClr val="C64847"/>
                        </a:solidFill>
                        <a:effectLst/>
                        <a:latin typeface="Calibri"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NZ" sz="2000" b="1" i="0" u="none" strike="noStrike" cap="none" normalizeH="0" baseline="0" dirty="0">
                          <a:ln>
                            <a:noFill/>
                          </a:ln>
                          <a:solidFill>
                            <a:srgbClr val="C64847"/>
                          </a:solidFill>
                          <a:effectLst/>
                          <a:latin typeface="Calibri" charset="0"/>
                          <a:ea typeface="MS PGothic" charset="0"/>
                          <a:cs typeface="MS PGothic" charset="0"/>
                        </a:rPr>
                        <a:t>Shared CBPR</a:t>
                      </a:r>
                      <a:r>
                        <a:rPr kumimoji="0" lang="en-NZ" sz="2000" b="0" i="0" u="none" strike="noStrike" cap="none" normalizeH="0" baseline="0" dirty="0">
                          <a:ln>
                            <a:noFill/>
                          </a:ln>
                          <a:solidFill>
                            <a:srgbClr val="C64847"/>
                          </a:solidFill>
                          <a:effectLst/>
                          <a:latin typeface="Calibri" charset="0"/>
                          <a:ea typeface="MS PGothic" charset="0"/>
                          <a:cs typeface="MS PGothic" charset="0"/>
                        </a:rPr>
                        <a:t> </a:t>
                      </a:r>
                      <a:r>
                        <a:rPr kumimoji="0" lang="en-NZ" sz="2000" b="1" i="0" u="none" strike="noStrike" cap="none" normalizeH="0" baseline="0" dirty="0">
                          <a:ln>
                            <a:noFill/>
                          </a:ln>
                          <a:solidFill>
                            <a:srgbClr val="C64847"/>
                          </a:solidFill>
                          <a:effectLst/>
                          <a:latin typeface="Calibri" charset="0"/>
                          <a:ea typeface="MS PGothic" charset="0"/>
                          <a:cs typeface="MS PGothic" charset="0"/>
                        </a:rPr>
                        <a:t>Principles and Values</a:t>
                      </a:r>
                      <a:r>
                        <a:rPr kumimoji="0" lang="en-NZ" sz="2000" b="1" i="0" u="none" strike="noStrike" cap="none" normalizeH="0" baseline="0" dirty="0">
                          <a:ln>
                            <a:noFill/>
                          </a:ln>
                          <a:solidFill>
                            <a:schemeClr val="tx1"/>
                          </a:solidFill>
                          <a:effectLst/>
                          <a:latin typeface="Calibri" charset="0"/>
                          <a:ea typeface="MS PGothic" charset="0"/>
                          <a:cs typeface="MS PGothic" charset="0"/>
                        </a:rPr>
                        <a:t>: </a:t>
                      </a:r>
                      <a:r>
                        <a:rPr kumimoji="0" lang="en-NZ" sz="2000" b="1" i="0" u="none" strike="noStrike" cap="none" normalizeH="0" baseline="0" dirty="0">
                          <a:ln>
                            <a:noFill/>
                          </a:ln>
                          <a:solidFill>
                            <a:srgbClr val="C64847"/>
                          </a:solidFill>
                          <a:effectLst/>
                          <a:latin typeface="Calibri" charset="0"/>
                          <a:ea typeface="MS PGothic" charset="0"/>
                          <a:cs typeface="MS PGothic" charset="0"/>
                        </a:rPr>
                        <a:t> </a:t>
                      </a:r>
                      <a:r>
                        <a:rPr kumimoji="0" lang="en-NZ" sz="2000" b="0" i="0" u="none" strike="noStrike" cap="none" normalizeH="0" baseline="0" dirty="0">
                          <a:ln>
                            <a:noFill/>
                          </a:ln>
                          <a:solidFill>
                            <a:schemeClr val="tx1"/>
                          </a:solidFill>
                          <a:effectLst/>
                          <a:latin typeface="Calibri" charset="0"/>
                          <a:ea typeface="MS PGothic" charset="0"/>
                          <a:cs typeface="MS PGothic" charset="0"/>
                        </a:rPr>
                        <a:t>Equitable partnerships builds on strengths of partners</a:t>
                      </a:r>
                      <a:endParaRPr kumimoji="0" lang="en-US" sz="20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351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NZ" sz="500" b="1" i="0" u="none" strike="noStrike" cap="none" normalizeH="0" baseline="0" dirty="0">
                        <a:ln>
                          <a:noFill/>
                        </a:ln>
                        <a:solidFill>
                          <a:srgbClr val="C64847"/>
                        </a:solidFill>
                        <a:effectLst/>
                        <a:latin typeface="Calibri"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NZ" sz="2000" b="1" i="0" u="none" strike="noStrike" cap="none" normalizeH="0" baseline="0" dirty="0">
                          <a:ln>
                            <a:noFill/>
                          </a:ln>
                          <a:solidFill>
                            <a:srgbClr val="C64847"/>
                          </a:solidFill>
                          <a:effectLst/>
                          <a:latin typeface="Calibri" charset="0"/>
                          <a:ea typeface="MS PGothic" charset="0"/>
                          <a:cs typeface="MS PGothic" charset="0"/>
                        </a:rPr>
                        <a:t>Community Involved in all Stages of Research</a:t>
                      </a:r>
                      <a:r>
                        <a:rPr kumimoji="0" lang="en-NZ" sz="1800" b="0" i="0" u="none" strike="noStrike" cap="none" normalizeH="0" baseline="0" dirty="0">
                          <a:ln>
                            <a:noFill/>
                          </a:ln>
                          <a:solidFill>
                            <a:schemeClr val="tx1"/>
                          </a:solidFill>
                          <a:effectLst/>
                          <a:latin typeface="Calibri" charset="0"/>
                          <a:ea typeface="MS PGothic" charset="0"/>
                          <a:cs typeface="MS PGothic" charset="0"/>
                        </a:rPr>
                        <a:t>: (CERI index) </a:t>
                      </a:r>
                      <a:endParaRPr kumimoji="0" lang="en-US" sz="20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7229">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NZ" sz="2000" b="1" i="0" u="none" strike="noStrike" cap="none" normalizeH="0" baseline="0" dirty="0">
                          <a:ln>
                            <a:noFill/>
                          </a:ln>
                          <a:solidFill>
                            <a:schemeClr val="accent6"/>
                          </a:solidFill>
                          <a:effectLst/>
                          <a:latin typeface="Calibri" charset="0"/>
                          <a:ea typeface="MS PGothic" charset="0"/>
                          <a:cs typeface="MS PGothic" charset="0"/>
                        </a:rPr>
                        <a:t>Influence</a:t>
                      </a:r>
                      <a:r>
                        <a:rPr kumimoji="0" lang="en-NZ" sz="1800" b="1" i="0" u="none" strike="noStrike" cap="none" normalizeH="0" baseline="0" dirty="0">
                          <a:ln>
                            <a:noFill/>
                          </a:ln>
                          <a:solidFill>
                            <a:schemeClr val="accent6"/>
                          </a:solidFill>
                          <a:effectLst/>
                          <a:latin typeface="Calibri" charset="0"/>
                          <a:ea typeface="MS PGothic" charset="0"/>
                          <a:cs typeface="MS PGothic" charset="0"/>
                        </a:rPr>
                        <a:t>: </a:t>
                      </a:r>
                      <a:r>
                        <a:rPr kumimoji="0" lang="en-NZ" sz="2000" b="0" i="0" u="none" strike="noStrike" cap="none" normalizeH="0" baseline="0" dirty="0">
                          <a:ln>
                            <a:noFill/>
                          </a:ln>
                          <a:solidFill>
                            <a:schemeClr val="tx1"/>
                          </a:solidFill>
                          <a:effectLst/>
                          <a:latin typeface="Calibri" charset="0"/>
                          <a:ea typeface="MS PGothic" charset="0"/>
                          <a:cs typeface="MS PGothic" charset="0"/>
                        </a:rPr>
                        <a:t>Partners  believe they have impact on the partnership</a:t>
                      </a:r>
                      <a:endParaRPr kumimoji="0" lang="en-US" sz="20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7229">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NZ" sz="2000" b="1" i="0" u="none" strike="noStrike" cap="none" normalizeH="0" baseline="0" dirty="0">
                          <a:ln>
                            <a:noFill/>
                          </a:ln>
                          <a:solidFill>
                            <a:schemeClr val="accent6"/>
                          </a:solidFill>
                          <a:effectLst/>
                          <a:latin typeface="Calibri" charset="0"/>
                          <a:ea typeface="MS PGothic" charset="0"/>
                          <a:cs typeface="MS PGothic" charset="0"/>
                        </a:rPr>
                        <a:t>Leadership</a:t>
                      </a:r>
                      <a:r>
                        <a:rPr kumimoji="0" lang="en-NZ" sz="1800" b="1" i="0" u="none" strike="noStrike" cap="none" normalizeH="0" baseline="0" dirty="0">
                          <a:ln>
                            <a:noFill/>
                          </a:ln>
                          <a:solidFill>
                            <a:schemeClr val="accent6"/>
                          </a:solidFill>
                          <a:effectLst/>
                          <a:latin typeface="Calibri" charset="0"/>
                          <a:ea typeface="MS PGothic" charset="0"/>
                          <a:cs typeface="MS PGothic" charset="0"/>
                        </a:rPr>
                        <a:t>:  </a:t>
                      </a:r>
                      <a:r>
                        <a:rPr kumimoji="0" lang="en-NZ" sz="2000" b="0" i="0" u="none" strike="noStrike" cap="none" normalizeH="0" baseline="0" dirty="0">
                          <a:ln>
                            <a:noFill/>
                          </a:ln>
                          <a:solidFill>
                            <a:srgbClr val="000000"/>
                          </a:solidFill>
                          <a:effectLst/>
                          <a:latin typeface="Calibri" charset="0"/>
                          <a:ea typeface="MS PGothic" charset="0"/>
                          <a:cs typeface="MS PGothic" charset="0"/>
                        </a:rPr>
                        <a:t>Perception of PI skills</a:t>
                      </a:r>
                      <a:endParaRPr kumimoji="0" lang="en-US" sz="20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5511">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NZ" sz="2000" b="1" i="0" u="none" strike="noStrike" cap="none" normalizeH="0" baseline="0" dirty="0">
                          <a:ln>
                            <a:noFill/>
                          </a:ln>
                          <a:solidFill>
                            <a:srgbClr val="C64847"/>
                          </a:solidFill>
                          <a:effectLst/>
                          <a:latin typeface="Calibri" charset="0"/>
                          <a:ea typeface="MS PGothic" charset="0"/>
                          <a:cs typeface="MS PGothic" charset="0"/>
                        </a:rPr>
                        <a:t>Resource Management</a:t>
                      </a:r>
                      <a:r>
                        <a:rPr kumimoji="0" lang="en-NZ" sz="2000" b="0" i="0" u="none" strike="noStrike" cap="none" normalizeH="0" baseline="0" dirty="0">
                          <a:ln>
                            <a:noFill/>
                          </a:ln>
                          <a:solidFill>
                            <a:schemeClr val="tx1"/>
                          </a:solidFill>
                          <a:effectLst/>
                          <a:latin typeface="Calibri" charset="0"/>
                          <a:ea typeface="MS PGothic" charset="0"/>
                          <a:cs typeface="MS PGothic" charset="0"/>
                        </a:rPr>
                        <a:t>: Appropriate use of financial  &amp; in-kind resources</a:t>
                      </a:r>
                      <a:endParaRPr kumimoji="0" lang="en-US" sz="18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2876">
                <a:tc>
                  <a:txBody>
                    <a:bodyPr/>
                    <a:lstStyle/>
                    <a:p>
                      <a:pPr marL="0" marR="0" lvl="0" indent="0" algn="l" defTabSz="457200" rtl="0" eaLnBrk="1" fontAlgn="base" latinLnBrk="0" hangingPunct="1">
                        <a:lnSpc>
                          <a:spcPct val="150000"/>
                        </a:lnSpc>
                        <a:spcBef>
                          <a:spcPct val="0"/>
                        </a:spcBef>
                        <a:spcAft>
                          <a:spcPct val="0"/>
                        </a:spcAft>
                        <a:buClrTx/>
                        <a:buSzTx/>
                        <a:buFontTx/>
                        <a:buNone/>
                        <a:tabLst/>
                        <a:defRPr/>
                      </a:pPr>
                      <a:r>
                        <a:rPr kumimoji="0" lang="en-NZ" sz="2000" b="1" i="0" u="none" strike="noStrike" cap="none" normalizeH="0" baseline="0" dirty="0">
                          <a:ln>
                            <a:noFill/>
                          </a:ln>
                          <a:solidFill>
                            <a:srgbClr val="C64847"/>
                          </a:solidFill>
                          <a:effectLst/>
                          <a:latin typeface="Calibri" charset="0"/>
                          <a:ea typeface="MS PGothic" charset="0"/>
                          <a:cs typeface="MS PGothic" charset="0"/>
                        </a:rPr>
                        <a:t>Written Agreement</a:t>
                      </a:r>
                      <a:r>
                        <a:rPr kumimoji="0" lang="en-NZ" sz="1800" b="0" i="0" u="none" strike="noStrike" cap="none" normalizeH="0" baseline="0" dirty="0">
                          <a:ln>
                            <a:noFill/>
                          </a:ln>
                          <a:solidFill>
                            <a:schemeClr val="tx1"/>
                          </a:solidFill>
                          <a:effectLst/>
                          <a:latin typeface="Calibri" charset="0"/>
                          <a:ea typeface="MS PGothic" charset="0"/>
                          <a:cs typeface="MS PGothic" charset="0"/>
                        </a:rPr>
                        <a:t>: </a:t>
                      </a:r>
                      <a:r>
                        <a:rPr kumimoji="0" lang="en-NZ" sz="2000" b="0" i="0" u="none" strike="noStrike" cap="none" normalizeH="0" baseline="0" dirty="0">
                          <a:ln>
                            <a:noFill/>
                          </a:ln>
                          <a:solidFill>
                            <a:schemeClr val="tx1"/>
                          </a:solidFill>
                          <a:effectLst/>
                          <a:latin typeface="Calibri" charset="0"/>
                          <a:ea typeface="MS PGothic" charset="0"/>
                          <a:cs typeface="MS PGothic" charset="0"/>
                        </a:rPr>
                        <a:t>Formal agreements helpful</a:t>
                      </a:r>
                      <a:endParaRPr kumimoji="0" lang="en-US" sz="20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35511">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NZ" sz="2000" b="1" i="0" u="none" strike="noStrike" cap="none" normalizeH="0" baseline="0" dirty="0">
                          <a:ln>
                            <a:noFill/>
                          </a:ln>
                          <a:solidFill>
                            <a:srgbClr val="C64847"/>
                          </a:solidFill>
                          <a:effectLst/>
                          <a:latin typeface="Calibri" charset="0"/>
                          <a:ea typeface="MS PGothic" charset="0"/>
                          <a:cs typeface="MS PGothic" charset="0"/>
                        </a:rPr>
                        <a:t>Control of Resources</a:t>
                      </a:r>
                      <a:r>
                        <a:rPr kumimoji="0" lang="en-NZ" sz="1800" b="1" i="0" u="none" strike="noStrike" cap="none" normalizeH="0" baseline="0" dirty="0">
                          <a:ln>
                            <a:noFill/>
                          </a:ln>
                          <a:solidFill>
                            <a:srgbClr val="C64847"/>
                          </a:solidFill>
                          <a:effectLst/>
                          <a:latin typeface="Calibri" charset="0"/>
                          <a:ea typeface="MS PGothic" charset="0"/>
                          <a:cs typeface="MS PGothic" charset="0"/>
                        </a:rPr>
                        <a:t>: </a:t>
                      </a:r>
                      <a:r>
                        <a:rPr kumimoji="0" lang="en-NZ" sz="2000" b="0" i="0" u="none" strike="noStrike" cap="none" normalizeH="0" baseline="0" dirty="0">
                          <a:ln>
                            <a:noFill/>
                          </a:ln>
                          <a:solidFill>
                            <a:schemeClr val="tx1"/>
                          </a:solidFill>
                          <a:effectLst/>
                          <a:latin typeface="Calibri" charset="0"/>
                          <a:ea typeface="MS PGothic" charset="0"/>
                          <a:cs typeface="MS PGothic" charset="0"/>
                        </a:rPr>
                        <a:t>Shared control and “mostly community” best</a:t>
                      </a:r>
                      <a:endParaRPr kumimoji="0" lang="en-US" sz="20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35511">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NZ" sz="2000" b="1" i="0" u="none" strike="noStrike" cap="none" normalizeH="0" baseline="0" dirty="0">
                          <a:ln>
                            <a:noFill/>
                          </a:ln>
                          <a:solidFill>
                            <a:srgbClr val="C64847"/>
                          </a:solidFill>
                          <a:effectLst/>
                          <a:latin typeface="Calibri" charset="0"/>
                          <a:ea typeface="MS PGothic" charset="0"/>
                          <a:cs typeface="MS PGothic" charset="0"/>
                        </a:rPr>
                        <a:t>Bridging Social Capital</a:t>
                      </a:r>
                      <a:r>
                        <a:rPr kumimoji="0" lang="en-NZ" sz="1800" b="1" i="0" u="none" strike="noStrike" cap="none" normalizeH="0" baseline="0" dirty="0">
                          <a:ln>
                            <a:noFill/>
                          </a:ln>
                          <a:solidFill>
                            <a:srgbClr val="C64847"/>
                          </a:solidFill>
                          <a:effectLst/>
                          <a:latin typeface="Calibri" charset="0"/>
                          <a:ea typeface="MS PGothic" charset="0"/>
                          <a:cs typeface="MS PGothic" charset="0"/>
                        </a:rPr>
                        <a:t>: </a:t>
                      </a:r>
                      <a:r>
                        <a:rPr kumimoji="0" lang="en-NZ" sz="2000" b="0" i="0" u="none" strike="noStrike" cap="none" normalizeH="0" baseline="0" dirty="0">
                          <a:ln>
                            <a:noFill/>
                          </a:ln>
                          <a:solidFill>
                            <a:srgbClr val="000000"/>
                          </a:solidFill>
                          <a:effectLst/>
                          <a:latin typeface="Calibri" charset="0"/>
                          <a:ea typeface="MS PGothic" charset="0"/>
                          <a:cs typeface="MS PGothic" charset="0"/>
                        </a:rPr>
                        <a:t>Capacity of academic team to connect with community</a:t>
                      </a:r>
                      <a:endParaRPr kumimoji="0" lang="en-US" sz="18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5355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NZ" sz="2000" b="1" i="0" u="none" strike="noStrike" cap="none" normalizeH="0" baseline="0" dirty="0">
                          <a:ln>
                            <a:noFill/>
                          </a:ln>
                          <a:solidFill>
                            <a:srgbClr val="C64847"/>
                          </a:solidFill>
                          <a:effectLst/>
                          <a:latin typeface="Calibri" charset="0"/>
                          <a:ea typeface="MS PGothic" charset="0"/>
                          <a:cs typeface="MS PGothic" charset="0"/>
                        </a:rPr>
                        <a:t>Cultural Centeredness</a:t>
                      </a:r>
                      <a:r>
                        <a:rPr kumimoji="0" lang="en-NZ" sz="2000" b="0" i="0" u="none" strike="noStrike" cap="none" normalizeH="0" baseline="0" dirty="0">
                          <a:ln>
                            <a:noFill/>
                          </a:ln>
                          <a:solidFill>
                            <a:srgbClr val="C64847"/>
                          </a:solidFill>
                          <a:effectLst/>
                          <a:latin typeface="Calibri" charset="0"/>
                          <a:ea typeface="MS PGothic" charset="0"/>
                          <a:cs typeface="MS PGothic" charset="0"/>
                        </a:rPr>
                        <a:t>: </a:t>
                      </a:r>
                      <a:r>
                        <a:rPr kumimoji="0" lang="en-NZ" sz="2000" b="0" i="0" u="none" strike="noStrike" cap="none" normalizeH="0" baseline="0" dirty="0">
                          <a:ln>
                            <a:noFill/>
                          </a:ln>
                          <a:solidFill>
                            <a:schemeClr val="tx1"/>
                          </a:solidFill>
                          <a:effectLst/>
                          <a:latin typeface="Calibri" charset="0"/>
                          <a:ea typeface="MS PGothic" charset="0"/>
                          <a:cs typeface="MS PGothic" charset="0"/>
                        </a:rPr>
                        <a:t>influence/Community Voice (CERI Index); participatory decision-making;  [E2:  added reflexivity; community fit; CBPR principles]</a:t>
                      </a:r>
                      <a:endParaRPr kumimoji="0" lang="en-US" sz="2000" b="0" i="0" u="none" strike="noStrike" cap="none" normalizeH="0" baseline="0" dirty="0">
                        <a:ln>
                          <a:noFill/>
                        </a:ln>
                        <a:solidFill>
                          <a:schemeClr val="tx1"/>
                        </a:solidFill>
                        <a:effectLst/>
                        <a:latin typeface="Times New Roman" charset="0"/>
                        <a:ea typeface="SimSun" charset="0"/>
                        <a:cs typeface="SimSu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774331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408176"/>
          </a:xfrm>
        </p:spPr>
        <p:txBody>
          <a:bodyPr>
            <a:normAutofit/>
          </a:bodyPr>
          <a:lstStyle/>
          <a:p>
            <a:pPr algn="ctr"/>
            <a:r>
              <a:rPr lang="en-US" dirty="0"/>
              <a:t>Tools from Engage for Equity</a:t>
            </a:r>
            <a:endParaRPr lang="en-US" sz="4900" dirty="0"/>
          </a:p>
        </p:txBody>
      </p:sp>
      <p:sp>
        <p:nvSpPr>
          <p:cNvPr id="3" name="Content Placeholder 2"/>
          <p:cNvSpPr>
            <a:spLocks noGrp="1"/>
          </p:cNvSpPr>
          <p:nvPr>
            <p:ph idx="1"/>
          </p:nvPr>
        </p:nvSpPr>
        <p:spPr>
          <a:xfrm>
            <a:off x="0" y="1499376"/>
            <a:ext cx="6832998" cy="4376492"/>
          </a:xfrm>
        </p:spPr>
        <p:txBody>
          <a:bodyPr>
            <a:normAutofit/>
          </a:bodyPr>
          <a:lstStyle/>
          <a:p>
            <a:r>
              <a:rPr lang="en-US" sz="4400" dirty="0"/>
              <a:t>River of Life/Historical Timeline</a:t>
            </a:r>
          </a:p>
          <a:p>
            <a:r>
              <a:rPr lang="en-US" sz="4400" dirty="0"/>
              <a:t>Visioning with the CBPR Model</a:t>
            </a:r>
          </a:p>
          <a:p>
            <a:r>
              <a:rPr lang="en-US" sz="4400" dirty="0"/>
              <a:t>Partnership Data Report</a:t>
            </a:r>
          </a:p>
          <a:p>
            <a:r>
              <a:rPr lang="en-US" sz="4400" dirty="0"/>
              <a:t>Promising Practices Guide</a:t>
            </a:r>
          </a:p>
          <a:p>
            <a:endParaRPr lang="en-US" sz="3000" dirty="0"/>
          </a:p>
          <a:p>
            <a:endParaRPr lang="en-US" dirty="0"/>
          </a:p>
        </p:txBody>
      </p:sp>
      <p:sp>
        <p:nvSpPr>
          <p:cNvPr id="33" name="TextBox 61"/>
          <p:cNvSpPr txBox="1"/>
          <p:nvPr/>
        </p:nvSpPr>
        <p:spPr>
          <a:xfrm>
            <a:off x="6832998" y="2433638"/>
            <a:ext cx="981075" cy="67746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685800">
              <a:spcBef>
                <a:spcPts val="900"/>
              </a:spcBef>
              <a:defRPr/>
            </a:pPr>
            <a:r>
              <a:rPr lang="en-US" sz="1200" b="1" kern="0">
                <a:solidFill>
                  <a:prstClr val="white"/>
                </a:solidFill>
                <a:latin typeface="Corbel"/>
              </a:rPr>
              <a:t>Claiming Your Principles</a:t>
            </a:r>
          </a:p>
        </p:txBody>
      </p:sp>
      <p:pic>
        <p:nvPicPr>
          <p:cNvPr id="42" name="Picture 41"/>
          <p:cNvPicPr>
            <a:picLocks noChangeAspect="1"/>
          </p:cNvPicPr>
          <p:nvPr/>
        </p:nvPicPr>
        <p:blipFill>
          <a:blip r:embed="rId2"/>
          <a:stretch>
            <a:fillRect/>
          </a:stretch>
        </p:blipFill>
        <p:spPr>
          <a:xfrm>
            <a:off x="6442736" y="1408176"/>
            <a:ext cx="5749264" cy="5256657"/>
          </a:xfrm>
          <a:prstGeom prst="rect">
            <a:avLst/>
          </a:prstGeom>
        </p:spPr>
      </p:pic>
      <p:sp>
        <p:nvSpPr>
          <p:cNvPr id="4" name="TextBox 3">
            <a:extLst>
              <a:ext uri="{FF2B5EF4-FFF2-40B4-BE49-F238E27FC236}">
                <a16:creationId xmlns:a16="http://schemas.microsoft.com/office/drawing/2014/main" id="{E38FCFF0-029A-9C4E-B27E-42F700B1F5E6}"/>
              </a:ext>
            </a:extLst>
          </p:cNvPr>
          <p:cNvSpPr txBox="1"/>
          <p:nvPr/>
        </p:nvSpPr>
        <p:spPr>
          <a:xfrm>
            <a:off x="609600" y="5875868"/>
            <a:ext cx="6223398" cy="830997"/>
          </a:xfrm>
          <a:prstGeom prst="rect">
            <a:avLst/>
          </a:prstGeom>
          <a:noFill/>
        </p:spPr>
        <p:txBody>
          <a:bodyPr wrap="square" rtlCol="0">
            <a:spAutoFit/>
          </a:bodyPr>
          <a:lstStyle/>
          <a:p>
            <a:pPr algn="ctr"/>
            <a:r>
              <a:rPr lang="en-US" sz="4800" b="1" dirty="0" err="1"/>
              <a:t>engageforequity.org</a:t>
            </a:r>
            <a:endParaRPr lang="en-US" sz="4800" b="1" dirty="0"/>
          </a:p>
        </p:txBody>
      </p:sp>
    </p:spTree>
    <p:extLst>
      <p:ext uri="{BB962C8B-B14F-4D97-AF65-F5344CB8AC3E}">
        <p14:creationId xmlns:p14="http://schemas.microsoft.com/office/powerpoint/2010/main" val="4248239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0"/>
            <a:ext cx="10972800" cy="877485"/>
          </a:xfrm>
        </p:spPr>
        <p:txBody>
          <a:bodyPr>
            <a:normAutofit/>
          </a:bodyPr>
          <a:lstStyle/>
          <a:p>
            <a:pPr algn="ctr"/>
            <a:r>
              <a:rPr lang="en-US" dirty="0"/>
              <a:t>Key Ethical Rationale</a:t>
            </a:r>
          </a:p>
        </p:txBody>
      </p:sp>
      <p:pic>
        <p:nvPicPr>
          <p:cNvPr id="7"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1016001"/>
            <a:ext cx="12191999" cy="5842000"/>
          </a:xfrm>
          <a:prstGeom prst="rect">
            <a:avLst/>
          </a:prstGeom>
        </p:spPr>
      </p:pic>
    </p:spTree>
    <p:extLst>
      <p:ext uri="{BB962C8B-B14F-4D97-AF65-F5344CB8AC3E}">
        <p14:creationId xmlns:p14="http://schemas.microsoft.com/office/powerpoint/2010/main" val="88603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4D028E-EBCD-3547-A6BB-510BE40D6F30}"/>
              </a:ext>
            </a:extLst>
          </p:cNvPr>
          <p:cNvSpPr>
            <a:spLocks noGrp="1"/>
          </p:cNvSpPr>
          <p:nvPr>
            <p:ph type="title"/>
          </p:nvPr>
        </p:nvSpPr>
        <p:spPr>
          <a:xfrm>
            <a:off x="609600" y="152400"/>
            <a:ext cx="10972800" cy="778933"/>
          </a:xfrm>
        </p:spPr>
        <p:txBody>
          <a:bodyPr>
            <a:normAutofit/>
          </a:bodyPr>
          <a:lstStyle/>
          <a:p>
            <a:pPr algn="ctr"/>
            <a:r>
              <a:rPr lang="en-US"/>
              <a:t>Step 1: Claiming Your Principles</a:t>
            </a:r>
          </a:p>
        </p:txBody>
      </p:sp>
      <p:sp>
        <p:nvSpPr>
          <p:cNvPr id="7" name="Content Placeholder 6">
            <a:extLst>
              <a:ext uri="{FF2B5EF4-FFF2-40B4-BE49-F238E27FC236}">
                <a16:creationId xmlns:a16="http://schemas.microsoft.com/office/drawing/2014/main" id="{45EDAE74-E9D4-3441-B930-4C2E64B0BAB1}"/>
              </a:ext>
            </a:extLst>
          </p:cNvPr>
          <p:cNvSpPr>
            <a:spLocks noGrp="1"/>
          </p:cNvSpPr>
          <p:nvPr>
            <p:ph sz="half" idx="1"/>
          </p:nvPr>
        </p:nvSpPr>
        <p:spPr>
          <a:xfrm>
            <a:off x="0" y="1130470"/>
            <a:ext cx="6045200" cy="5727530"/>
          </a:xfrm>
          <a:ln/>
        </p:spPr>
        <p:style>
          <a:lnRef idx="2">
            <a:schemeClr val="dk1"/>
          </a:lnRef>
          <a:fillRef idx="1">
            <a:schemeClr val="lt1"/>
          </a:fillRef>
          <a:effectRef idx="0">
            <a:schemeClr val="dk1"/>
          </a:effectRef>
          <a:fontRef idx="minor">
            <a:schemeClr val="dk1"/>
          </a:fontRef>
        </p:style>
        <p:txBody>
          <a:bodyPr>
            <a:normAutofit/>
          </a:bodyPr>
          <a:lstStyle/>
          <a:p>
            <a:pPr marL="118872" indent="0" algn="ctr">
              <a:buNone/>
            </a:pPr>
            <a:r>
              <a:rPr lang="en-US" sz="3200"/>
              <a:t>Identifying shared core values and principles is key to building trust and synergy in a partnership. We provide an exercise to help you identify the personal values you each bring to research partnerships, your shared values, and then provide literature on ]classic CBPR principles that allows you to compare your own values.</a:t>
            </a:r>
          </a:p>
          <a:p>
            <a:endParaRPr lang="en-US"/>
          </a:p>
        </p:txBody>
      </p:sp>
      <p:sp>
        <p:nvSpPr>
          <p:cNvPr id="2" name="Slide Number Placeholder 1">
            <a:extLst>
              <a:ext uri="{FF2B5EF4-FFF2-40B4-BE49-F238E27FC236}">
                <a16:creationId xmlns:a16="http://schemas.microsoft.com/office/drawing/2014/main" id="{46CAA318-E562-024B-B179-738B927FA6D1}"/>
              </a:ext>
            </a:extLst>
          </p:cNvPr>
          <p:cNvSpPr>
            <a:spLocks noGrp="1"/>
          </p:cNvSpPr>
          <p:nvPr>
            <p:ph type="sldNum" sz="quarter" idx="12"/>
          </p:nvPr>
        </p:nvSpPr>
        <p:spPr/>
        <p:txBody>
          <a:bodyPr/>
          <a:lstStyle/>
          <a:p>
            <a:fld id="{440621E0-7399-3045-8138-DC32CBBDB465}" type="slidenum">
              <a:rPr lang="en-US" smtClean="0"/>
              <a:pPr/>
              <a:t>30</a:t>
            </a:fld>
            <a:endParaRPr lang="en-US"/>
          </a:p>
        </p:txBody>
      </p:sp>
      <p:pic>
        <p:nvPicPr>
          <p:cNvPr id="18" name="Content Placeholder 17">
            <a:extLst>
              <a:ext uri="{FF2B5EF4-FFF2-40B4-BE49-F238E27FC236}">
                <a16:creationId xmlns:a16="http://schemas.microsoft.com/office/drawing/2014/main" id="{9E9A0BD3-FB1B-9040-A155-F914F28B5C24}"/>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97600" y="1130470"/>
            <a:ext cx="5720080" cy="5473530"/>
          </a:xfrm>
        </p:spPr>
      </p:pic>
    </p:spTree>
    <p:extLst>
      <p:ext uri="{BB962C8B-B14F-4D97-AF65-F5344CB8AC3E}">
        <p14:creationId xmlns:p14="http://schemas.microsoft.com/office/powerpoint/2010/main" val="2499735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550DB2-0748-8542-A5D5-51C50BF9D3BF}"/>
              </a:ext>
            </a:extLst>
          </p:cNvPr>
          <p:cNvSpPr>
            <a:spLocks noGrp="1"/>
          </p:cNvSpPr>
          <p:nvPr>
            <p:ph type="title"/>
          </p:nvPr>
        </p:nvSpPr>
        <p:spPr>
          <a:xfrm>
            <a:off x="0" y="0"/>
            <a:ext cx="12192000" cy="990600"/>
          </a:xfrm>
        </p:spPr>
        <p:txBody>
          <a:bodyPr>
            <a:normAutofit/>
          </a:bodyPr>
          <a:lstStyle/>
          <a:p>
            <a:pPr algn="ctr"/>
            <a:r>
              <a:rPr lang="en-US"/>
              <a:t>Step 2: Creating your Partnership River of Life</a:t>
            </a:r>
          </a:p>
        </p:txBody>
      </p:sp>
      <p:sp>
        <p:nvSpPr>
          <p:cNvPr id="7" name="Content Placeholder 6">
            <a:extLst>
              <a:ext uri="{FF2B5EF4-FFF2-40B4-BE49-F238E27FC236}">
                <a16:creationId xmlns:a16="http://schemas.microsoft.com/office/drawing/2014/main" id="{D83F4A91-D17D-CB4D-AB47-ABA4549AE35E}"/>
              </a:ext>
            </a:extLst>
          </p:cNvPr>
          <p:cNvSpPr>
            <a:spLocks noGrp="1"/>
          </p:cNvSpPr>
          <p:nvPr>
            <p:ph sz="half" idx="1"/>
          </p:nvPr>
        </p:nvSpPr>
        <p:spPr>
          <a:xfrm>
            <a:off x="0" y="990600"/>
            <a:ext cx="12192000" cy="2570747"/>
          </a:xfrm>
        </p:spPr>
        <p:style>
          <a:lnRef idx="2">
            <a:schemeClr val="dk1"/>
          </a:lnRef>
          <a:fillRef idx="1">
            <a:schemeClr val="lt1"/>
          </a:fillRef>
          <a:effectRef idx="0">
            <a:schemeClr val="dk1"/>
          </a:effectRef>
          <a:fontRef idx="minor">
            <a:schemeClr val="dk1"/>
          </a:fontRef>
        </p:style>
        <p:txBody>
          <a:bodyPr>
            <a:noAutofit/>
          </a:bodyPr>
          <a:lstStyle/>
          <a:p>
            <a:pPr marL="118872" indent="0">
              <a:spcBef>
                <a:spcPts val="600"/>
              </a:spcBef>
              <a:spcAft>
                <a:spcPts val="600"/>
              </a:spcAft>
              <a:buNone/>
            </a:pPr>
            <a:r>
              <a:rPr lang="en-US" sz="2800"/>
              <a:t>The River of Life is a reflective tool that helps you describe the history of your partnership or engaged-research project, and how this life journey has shaped where your partnership is now. With this tool you will reflect on:</a:t>
            </a:r>
          </a:p>
          <a:p>
            <a:pPr>
              <a:spcBef>
                <a:spcPts val="600"/>
              </a:spcBef>
              <a:spcAft>
                <a:spcPts val="600"/>
              </a:spcAft>
            </a:pPr>
            <a:r>
              <a:rPr lang="en-US" sz="2800"/>
              <a:t>History and influences that motivate partners to work together.</a:t>
            </a:r>
          </a:p>
          <a:p>
            <a:r>
              <a:rPr lang="en-US" sz="2800"/>
              <a:t>The goals, processes, and results of your partnerships’ work.</a:t>
            </a:r>
          </a:p>
        </p:txBody>
      </p:sp>
      <p:pic>
        <p:nvPicPr>
          <p:cNvPr id="16" name="Picture 15">
            <a:extLst>
              <a:ext uri="{FF2B5EF4-FFF2-40B4-BE49-F238E27FC236}">
                <a16:creationId xmlns:a16="http://schemas.microsoft.com/office/drawing/2014/main" id="{3CE81627-A018-DE47-BF1A-C1BBBF5DF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561347"/>
            <a:ext cx="12192000" cy="3296653"/>
          </a:xfrm>
          <a:prstGeom prst="rect">
            <a:avLst/>
          </a:prstGeom>
        </p:spPr>
      </p:pic>
    </p:spTree>
    <p:extLst>
      <p:ext uri="{BB962C8B-B14F-4D97-AF65-F5344CB8AC3E}">
        <p14:creationId xmlns:p14="http://schemas.microsoft.com/office/powerpoint/2010/main" val="2916059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66CE98-D9AE-F046-9A95-62FBAE73299F}"/>
              </a:ext>
            </a:extLst>
          </p:cNvPr>
          <p:cNvSpPr>
            <a:spLocks noGrp="1"/>
          </p:cNvSpPr>
          <p:nvPr>
            <p:ph type="title"/>
          </p:nvPr>
        </p:nvSpPr>
        <p:spPr/>
        <p:txBody>
          <a:bodyPr/>
          <a:lstStyle/>
          <a:p>
            <a:pPr algn="ctr"/>
            <a:r>
              <a:rPr lang="en-US"/>
              <a:t>Step 3: Visioning with the CBPR Model</a:t>
            </a:r>
          </a:p>
        </p:txBody>
      </p:sp>
      <p:sp>
        <p:nvSpPr>
          <p:cNvPr id="7" name="Content Placeholder 6">
            <a:extLst>
              <a:ext uri="{FF2B5EF4-FFF2-40B4-BE49-F238E27FC236}">
                <a16:creationId xmlns:a16="http://schemas.microsoft.com/office/drawing/2014/main" id="{BE111E07-5CE4-FE40-B01F-D326BC2FBBFD}"/>
              </a:ext>
            </a:extLst>
          </p:cNvPr>
          <p:cNvSpPr>
            <a:spLocks noGrp="1"/>
          </p:cNvSpPr>
          <p:nvPr>
            <p:ph sz="half" idx="1"/>
          </p:nvPr>
        </p:nvSpPr>
        <p:spPr>
          <a:xfrm>
            <a:off x="287867" y="1773936"/>
            <a:ext cx="11629813" cy="5084064"/>
          </a:xfrm>
        </p:spPr>
        <p:txBody>
          <a:bodyPr>
            <a:normAutofit fontScale="92500"/>
          </a:bodyPr>
          <a:lstStyle/>
          <a:p>
            <a:pPr marL="118872" indent="0">
              <a:spcBef>
                <a:spcPts val="600"/>
              </a:spcBef>
              <a:spcAft>
                <a:spcPts val="600"/>
              </a:spcAft>
              <a:buNone/>
            </a:pPr>
            <a:r>
              <a:rPr lang="en-US" sz="3500"/>
              <a:t>The Workbook Guide explains how to use the Model as a visioning tool to identify your own outcomes and the partnering practices you are using to get there. The Guide explains how to:</a:t>
            </a:r>
          </a:p>
          <a:p>
            <a:pPr marL="411480" lvl="1" indent="0">
              <a:spcBef>
                <a:spcPts val="600"/>
              </a:spcBef>
              <a:spcAft>
                <a:spcPts val="600"/>
              </a:spcAft>
              <a:buNone/>
            </a:pPr>
            <a:r>
              <a:rPr lang="en-US" sz="3500"/>
              <a:t>• Adapt the Model to your own circumstances and community context</a:t>
            </a:r>
          </a:p>
          <a:p>
            <a:pPr marL="411480" lvl="1" indent="0">
              <a:spcBef>
                <a:spcPts val="600"/>
              </a:spcBef>
              <a:spcAft>
                <a:spcPts val="600"/>
              </a:spcAft>
              <a:buNone/>
            </a:pPr>
            <a:r>
              <a:rPr lang="en-US" sz="3500"/>
              <a:t>• Use the Model to plan a new research project</a:t>
            </a:r>
          </a:p>
          <a:p>
            <a:pPr marL="411480" lvl="1" indent="0">
              <a:spcBef>
                <a:spcPts val="600"/>
              </a:spcBef>
              <a:spcAft>
                <a:spcPts val="600"/>
              </a:spcAft>
              <a:buNone/>
            </a:pPr>
            <a:r>
              <a:rPr lang="en-US" sz="3500"/>
              <a:t>• Evaluate your existing partnership practices</a:t>
            </a:r>
          </a:p>
          <a:p>
            <a:pPr marL="411480" lvl="1" indent="0">
              <a:spcBef>
                <a:spcPts val="600"/>
              </a:spcBef>
              <a:spcAft>
                <a:spcPts val="600"/>
              </a:spcAft>
              <a:buNone/>
            </a:pPr>
            <a:r>
              <a:rPr lang="en-US" sz="3500"/>
              <a:t>• Assess the impact of your practices on your desired outcomes.</a:t>
            </a:r>
          </a:p>
        </p:txBody>
      </p:sp>
      <p:sp>
        <p:nvSpPr>
          <p:cNvPr id="2" name="Slide Number Placeholder 1">
            <a:extLst>
              <a:ext uri="{FF2B5EF4-FFF2-40B4-BE49-F238E27FC236}">
                <a16:creationId xmlns:a16="http://schemas.microsoft.com/office/drawing/2014/main" id="{3406F6B4-3388-A84A-A67E-13A5B7A52AA0}"/>
              </a:ext>
            </a:extLst>
          </p:cNvPr>
          <p:cNvSpPr>
            <a:spLocks noGrp="1"/>
          </p:cNvSpPr>
          <p:nvPr>
            <p:ph type="sldNum" sz="quarter" idx="12"/>
          </p:nvPr>
        </p:nvSpPr>
        <p:spPr/>
        <p:txBody>
          <a:bodyPr/>
          <a:lstStyle/>
          <a:p>
            <a:fld id="{440621E0-7399-3045-8138-DC32CBBDB465}" type="slidenum">
              <a:rPr lang="en-US" smtClean="0"/>
              <a:pPr/>
              <a:t>32</a:t>
            </a:fld>
            <a:endParaRPr lang="en-US"/>
          </a:p>
        </p:txBody>
      </p:sp>
    </p:spTree>
    <p:extLst>
      <p:ext uri="{BB962C8B-B14F-4D97-AF65-F5344CB8AC3E}">
        <p14:creationId xmlns:p14="http://schemas.microsoft.com/office/powerpoint/2010/main" val="3728674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9C94B1C3-E16E-AA40-B4A5-6848114CF6A0}"/>
              </a:ext>
            </a:extLst>
          </p:cNvPr>
          <p:cNvPicPr>
            <a:picLocks noGrp="1" noChangeAspect="1"/>
          </p:cNvPicPr>
          <p:nvPr>
            <p:ph sz="half" idx="4294967295"/>
          </p:nvPr>
        </p:nvPicPr>
        <p:blipFill>
          <a:blip r:embed="rId2"/>
          <a:stretch>
            <a:fillRect/>
          </a:stretch>
        </p:blipFill>
        <p:spPr>
          <a:xfrm>
            <a:off x="5167841" y="21166"/>
            <a:ext cx="7024159" cy="6804220"/>
          </a:xfrm>
        </p:spPr>
      </p:pic>
      <p:pic>
        <p:nvPicPr>
          <p:cNvPr id="10" name="Content Placeholder 9">
            <a:extLst>
              <a:ext uri="{FF2B5EF4-FFF2-40B4-BE49-F238E27FC236}">
                <a16:creationId xmlns:a16="http://schemas.microsoft.com/office/drawing/2014/main" id="{1D7BE35C-DD8E-6B4A-95A3-D178E7007228}"/>
              </a:ext>
            </a:extLst>
          </p:cNvPr>
          <p:cNvPicPr>
            <a:picLocks noGrp="1" noChangeAspect="1"/>
          </p:cNvPicPr>
          <p:nvPr>
            <p:ph sz="half" idx="4294967295"/>
          </p:nvPr>
        </p:nvPicPr>
        <p:blipFill>
          <a:blip r:embed="rId3"/>
          <a:stretch>
            <a:fillRect/>
          </a:stretch>
        </p:blipFill>
        <p:spPr>
          <a:xfrm>
            <a:off x="5627952" y="1526743"/>
            <a:ext cx="6564048" cy="3558604"/>
          </a:xfrm>
        </p:spPr>
      </p:pic>
      <p:pic>
        <p:nvPicPr>
          <p:cNvPr id="22" name="Picture 21">
            <a:extLst>
              <a:ext uri="{FF2B5EF4-FFF2-40B4-BE49-F238E27FC236}">
                <a16:creationId xmlns:a16="http://schemas.microsoft.com/office/drawing/2014/main" id="{5315CC2C-7085-7149-8226-16E80C585B99}"/>
              </a:ext>
            </a:extLst>
          </p:cNvPr>
          <p:cNvPicPr>
            <a:picLocks noChangeAspect="1"/>
          </p:cNvPicPr>
          <p:nvPr/>
        </p:nvPicPr>
        <p:blipFill>
          <a:blip r:embed="rId4"/>
          <a:stretch>
            <a:fillRect/>
          </a:stretch>
        </p:blipFill>
        <p:spPr>
          <a:xfrm>
            <a:off x="-144747" y="0"/>
            <a:ext cx="5532720" cy="6858000"/>
          </a:xfrm>
          <a:prstGeom prst="rect">
            <a:avLst/>
          </a:prstGeom>
        </p:spPr>
      </p:pic>
      <p:pic>
        <p:nvPicPr>
          <p:cNvPr id="18" name="Picture 17">
            <a:extLst>
              <a:ext uri="{FF2B5EF4-FFF2-40B4-BE49-F238E27FC236}">
                <a16:creationId xmlns:a16="http://schemas.microsoft.com/office/drawing/2014/main" id="{DE7ED021-459C-5D4C-8BC3-16819179F1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12" y="3287559"/>
            <a:ext cx="5730364" cy="3000946"/>
          </a:xfrm>
          <a:prstGeom prst="rect">
            <a:avLst/>
          </a:prstGeom>
        </p:spPr>
      </p:pic>
    </p:spTree>
    <p:extLst>
      <p:ext uri="{BB962C8B-B14F-4D97-AF65-F5344CB8AC3E}">
        <p14:creationId xmlns:p14="http://schemas.microsoft.com/office/powerpoint/2010/main" val="2777954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DE65-EE43-454A-8421-137C7F217385}"/>
              </a:ext>
            </a:extLst>
          </p:cNvPr>
          <p:cNvSpPr>
            <a:spLocks noGrp="1"/>
          </p:cNvSpPr>
          <p:nvPr>
            <p:ph type="title"/>
          </p:nvPr>
        </p:nvSpPr>
        <p:spPr>
          <a:xfrm>
            <a:off x="609600" y="152401"/>
            <a:ext cx="10972800" cy="689186"/>
          </a:xfrm>
        </p:spPr>
        <p:txBody>
          <a:bodyPr>
            <a:normAutofit fontScale="90000"/>
          </a:bodyPr>
          <a:lstStyle/>
          <a:p>
            <a:pPr algn="ctr"/>
            <a:r>
              <a:rPr lang="en-US"/>
              <a:t>Step 4: Using Promising Practices Guide</a:t>
            </a:r>
          </a:p>
        </p:txBody>
      </p:sp>
      <p:pic>
        <p:nvPicPr>
          <p:cNvPr id="8" name="Content Placeholder 7">
            <a:extLst>
              <a:ext uri="{FF2B5EF4-FFF2-40B4-BE49-F238E27FC236}">
                <a16:creationId xmlns:a16="http://schemas.microsoft.com/office/drawing/2014/main" id="{D9B24ABF-E111-5644-9549-0AE5208C90CB}"/>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212242" y="948267"/>
            <a:ext cx="5979758" cy="5969780"/>
          </a:xfrm>
        </p:spPr>
      </p:pic>
      <p:sp>
        <p:nvSpPr>
          <p:cNvPr id="5" name="Slide Number Placeholder 4">
            <a:extLst>
              <a:ext uri="{FF2B5EF4-FFF2-40B4-BE49-F238E27FC236}">
                <a16:creationId xmlns:a16="http://schemas.microsoft.com/office/drawing/2014/main" id="{CAE837A5-0218-CC4C-AD15-9D292FCAC602}"/>
              </a:ext>
            </a:extLst>
          </p:cNvPr>
          <p:cNvSpPr>
            <a:spLocks noGrp="1"/>
          </p:cNvSpPr>
          <p:nvPr>
            <p:ph type="sldNum" sz="quarter" idx="12"/>
          </p:nvPr>
        </p:nvSpPr>
        <p:spPr/>
        <p:txBody>
          <a:bodyPr/>
          <a:lstStyle/>
          <a:p>
            <a:fld id="{440621E0-7399-3045-8138-DC32CBBDB465}" type="slidenum">
              <a:rPr lang="en-US" smtClean="0"/>
              <a:pPr/>
              <a:t>34</a:t>
            </a:fld>
            <a:endParaRPr lang="en-US"/>
          </a:p>
        </p:txBody>
      </p:sp>
      <p:pic>
        <p:nvPicPr>
          <p:cNvPr id="6" name="Content Placeholder 5">
            <a:extLst>
              <a:ext uri="{FF2B5EF4-FFF2-40B4-BE49-F238E27FC236}">
                <a16:creationId xmlns:a16="http://schemas.microsoft.com/office/drawing/2014/main" id="{782EA508-8D78-024C-8E8D-2B8DA9A49388}"/>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0" y="948267"/>
            <a:ext cx="6212242" cy="5969780"/>
          </a:xfrm>
          <a:prstGeom prst="rect">
            <a:avLst/>
          </a:prstGeom>
        </p:spPr>
      </p:pic>
    </p:spTree>
    <p:extLst>
      <p:ext uri="{BB962C8B-B14F-4D97-AF65-F5344CB8AC3E}">
        <p14:creationId xmlns:p14="http://schemas.microsoft.com/office/powerpoint/2010/main" val="2388173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B373E-5BB0-1B4C-ACA9-54F7EBCECE65}"/>
              </a:ext>
            </a:extLst>
          </p:cNvPr>
          <p:cNvSpPr>
            <a:spLocks noGrp="1"/>
          </p:cNvSpPr>
          <p:nvPr>
            <p:ph type="title"/>
          </p:nvPr>
        </p:nvSpPr>
        <p:spPr>
          <a:xfrm>
            <a:off x="609600" y="152400"/>
            <a:ext cx="10972800" cy="762000"/>
          </a:xfrm>
        </p:spPr>
        <p:txBody>
          <a:bodyPr>
            <a:normAutofit/>
          </a:bodyPr>
          <a:lstStyle/>
          <a:p>
            <a:pPr algn="ctr"/>
            <a:r>
              <a:rPr lang="en-US" sz="4400"/>
              <a:t>Data Tools to Trigger Reflection and Dialogue</a:t>
            </a:r>
          </a:p>
        </p:txBody>
      </p:sp>
      <p:pic>
        <p:nvPicPr>
          <p:cNvPr id="4" name="Content Placeholder 3">
            <a:extLst>
              <a:ext uri="{FF2B5EF4-FFF2-40B4-BE49-F238E27FC236}">
                <a16:creationId xmlns:a16="http://schemas.microsoft.com/office/drawing/2014/main" id="{BC96E97C-7C88-4949-9049-AC7145B5FF4B}"/>
              </a:ext>
            </a:extLst>
          </p:cNvPr>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0" y="1405466"/>
            <a:ext cx="4961467" cy="5452534"/>
          </a:xfrm>
          <a:prstGeom prst="rect">
            <a:avLst/>
          </a:prstGeom>
        </p:spPr>
      </p:pic>
      <p:pic>
        <p:nvPicPr>
          <p:cNvPr id="8" name="Content Placeholder 7">
            <a:extLst>
              <a:ext uri="{FF2B5EF4-FFF2-40B4-BE49-F238E27FC236}">
                <a16:creationId xmlns:a16="http://schemas.microsoft.com/office/drawing/2014/main" id="{CDB6ADE4-09E8-8B4A-A2CB-9C206B53601F}"/>
              </a:ext>
            </a:extLst>
          </p:cNvPr>
          <p:cNvPicPr>
            <a:picLocks noGrp="1" noChangeAspect="1"/>
          </p:cNvPicPr>
          <p:nvPr>
            <p:ph sz="half" idx="2"/>
          </p:nvPr>
        </p:nvPicPr>
        <p:blipFill>
          <a:blip r:embed="rId3"/>
          <a:stretch>
            <a:fillRect/>
          </a:stretch>
        </p:blipFill>
        <p:spPr>
          <a:xfrm>
            <a:off x="2624667" y="914400"/>
            <a:ext cx="9567333" cy="5943600"/>
          </a:xfrm>
        </p:spPr>
      </p:pic>
    </p:spTree>
    <p:extLst>
      <p:ext uri="{BB962C8B-B14F-4D97-AF65-F5344CB8AC3E}">
        <p14:creationId xmlns:p14="http://schemas.microsoft.com/office/powerpoint/2010/main" val="903784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685CDF-09F2-FB46-A070-E142B49AA42C}"/>
              </a:ext>
            </a:extLst>
          </p:cNvPr>
          <p:cNvSpPr>
            <a:spLocks noGrp="1"/>
          </p:cNvSpPr>
          <p:nvPr>
            <p:ph type="sldNum" sz="quarter" idx="12"/>
          </p:nvPr>
        </p:nvSpPr>
        <p:spPr/>
        <p:txBody>
          <a:bodyPr/>
          <a:lstStyle/>
          <a:p>
            <a:fld id="{440621E0-7399-3045-8138-DC32CBBDB465}" type="slidenum">
              <a:rPr lang="en-US" smtClean="0"/>
              <a:pPr/>
              <a:t>36</a:t>
            </a:fld>
            <a:endParaRPr lang="en-US"/>
          </a:p>
        </p:txBody>
      </p:sp>
      <p:pic>
        <p:nvPicPr>
          <p:cNvPr id="7" name="Content Placeholder 6">
            <a:extLst>
              <a:ext uri="{FF2B5EF4-FFF2-40B4-BE49-F238E27FC236}">
                <a16:creationId xmlns:a16="http://schemas.microsoft.com/office/drawing/2014/main" id="{3D4F7AB2-E9A3-1948-93AB-62A77A723E90}"/>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0" y="465431"/>
            <a:ext cx="12192000" cy="6392569"/>
          </a:xfrm>
        </p:spPr>
      </p:pic>
      <p:pic>
        <p:nvPicPr>
          <p:cNvPr id="9" name="Picture 8">
            <a:extLst>
              <a:ext uri="{FF2B5EF4-FFF2-40B4-BE49-F238E27FC236}">
                <a16:creationId xmlns:a16="http://schemas.microsoft.com/office/drawing/2014/main" id="{15867E23-B3EF-B141-B717-A036B46FEC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465431"/>
          </a:xfrm>
          <a:prstGeom prst="rect">
            <a:avLst/>
          </a:prstGeom>
        </p:spPr>
      </p:pic>
    </p:spTree>
    <p:extLst>
      <p:ext uri="{BB962C8B-B14F-4D97-AF65-F5344CB8AC3E}">
        <p14:creationId xmlns:p14="http://schemas.microsoft.com/office/powerpoint/2010/main" val="316476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E364C7-4018-0D41-9793-7FE39D608748}"/>
              </a:ext>
            </a:extLst>
          </p:cNvPr>
          <p:cNvSpPr>
            <a:spLocks noGrp="1"/>
          </p:cNvSpPr>
          <p:nvPr>
            <p:ph type="sldNum" sz="quarter" idx="12"/>
          </p:nvPr>
        </p:nvSpPr>
        <p:spPr/>
        <p:txBody>
          <a:bodyPr/>
          <a:lstStyle/>
          <a:p>
            <a:fld id="{440621E0-7399-3045-8138-DC32CBBDB465}" type="slidenum">
              <a:rPr lang="en-US" smtClean="0"/>
              <a:pPr/>
              <a:t>37</a:t>
            </a:fld>
            <a:endParaRPr lang="en-US"/>
          </a:p>
        </p:txBody>
      </p:sp>
      <p:pic>
        <p:nvPicPr>
          <p:cNvPr id="6" name="Content Placeholder 6">
            <a:extLst>
              <a:ext uri="{FF2B5EF4-FFF2-40B4-BE49-F238E27FC236}">
                <a16:creationId xmlns:a16="http://schemas.microsoft.com/office/drawing/2014/main" id="{0FBF75B0-DF83-D649-B3BE-C5C968C161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29058"/>
            <a:ext cx="12192000" cy="386240"/>
          </a:xfrm>
          <a:prstGeom prst="rect">
            <a:avLst/>
          </a:prstGeom>
        </p:spPr>
      </p:pic>
      <p:pic>
        <p:nvPicPr>
          <p:cNvPr id="7" name="Picture 6">
            <a:extLst>
              <a:ext uri="{FF2B5EF4-FFF2-40B4-BE49-F238E27FC236}">
                <a16:creationId xmlns:a16="http://schemas.microsoft.com/office/drawing/2014/main" id="{339A5711-6DA8-1E40-8E4C-577B623083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9467"/>
            <a:ext cx="12192000" cy="6468533"/>
          </a:xfrm>
          <a:prstGeom prst="rect">
            <a:avLst/>
          </a:prstGeom>
        </p:spPr>
      </p:pic>
      <p:pic>
        <p:nvPicPr>
          <p:cNvPr id="8" name="Content Placeholder 6">
            <a:extLst>
              <a:ext uri="{FF2B5EF4-FFF2-40B4-BE49-F238E27FC236}">
                <a16:creationId xmlns:a16="http://schemas.microsoft.com/office/drawing/2014/main" id="{987FE84E-996F-E442-8E1C-DD70857BDE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073468" cy="422910"/>
          </a:xfrm>
          <a:prstGeom prst="rect">
            <a:avLst/>
          </a:prstGeom>
        </p:spPr>
      </p:pic>
    </p:spTree>
    <p:extLst>
      <p:ext uri="{BB962C8B-B14F-4D97-AF65-F5344CB8AC3E}">
        <p14:creationId xmlns:p14="http://schemas.microsoft.com/office/powerpoint/2010/main" val="3488159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E2D2-95A3-2340-A705-B5C11E28198D}"/>
              </a:ext>
            </a:extLst>
          </p:cNvPr>
          <p:cNvSpPr>
            <a:spLocks noGrp="1"/>
          </p:cNvSpPr>
          <p:nvPr>
            <p:ph type="title"/>
          </p:nvPr>
        </p:nvSpPr>
        <p:spPr>
          <a:xfrm>
            <a:off x="-33605" y="0"/>
            <a:ext cx="6519072" cy="743035"/>
          </a:xfrm>
        </p:spPr>
        <p:txBody>
          <a:bodyPr>
            <a:normAutofit fontScale="90000"/>
          </a:bodyPr>
          <a:lstStyle/>
          <a:p>
            <a:pPr algn="ctr"/>
            <a:r>
              <a:rPr lang="en-US" dirty="0"/>
              <a:t>Starting with ourselves</a:t>
            </a:r>
          </a:p>
        </p:txBody>
      </p:sp>
      <p:sp>
        <p:nvSpPr>
          <p:cNvPr id="3" name="Content Placeholder 2">
            <a:extLst>
              <a:ext uri="{FF2B5EF4-FFF2-40B4-BE49-F238E27FC236}">
                <a16:creationId xmlns:a16="http://schemas.microsoft.com/office/drawing/2014/main" id="{7FA8B6AA-399B-4E41-B462-3CB9D3B9328A}"/>
              </a:ext>
            </a:extLst>
          </p:cNvPr>
          <p:cNvSpPr>
            <a:spLocks noGrp="1"/>
          </p:cNvSpPr>
          <p:nvPr>
            <p:ph sz="half" idx="1"/>
          </p:nvPr>
        </p:nvSpPr>
        <p:spPr>
          <a:xfrm>
            <a:off x="0" y="948267"/>
            <a:ext cx="7923368" cy="5909733"/>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marL="118872" indent="0">
              <a:spcBef>
                <a:spcPts val="600"/>
              </a:spcBef>
              <a:spcAft>
                <a:spcPts val="600"/>
              </a:spcAft>
              <a:buClr>
                <a:schemeClr val="tx1"/>
              </a:buClr>
              <a:buNone/>
            </a:pPr>
            <a:r>
              <a:rPr lang="en-US" sz="2800" dirty="0">
                <a:latin typeface="Arial" panose="020B0604020202020204" pitchFamily="34" charset="0"/>
                <a:cs typeface="Arial" panose="020B0604020202020204" pitchFamily="34" charset="0"/>
              </a:rPr>
              <a:t>1</a:t>
            </a:r>
            <a:r>
              <a:rPr lang="en-US" sz="5100" dirty="0">
                <a:cs typeface="Arial" panose="020B0604020202020204" pitchFamily="34" charset="0"/>
              </a:rPr>
              <a:t>. How do we ‘decolonize’, ‘deracialize’, ‘demasculanize’ and ‘degender’ our inherited ‘intellectual spaces’?</a:t>
            </a:r>
          </a:p>
          <a:p>
            <a:pPr marL="118872" indent="0">
              <a:spcBef>
                <a:spcPts val="600"/>
              </a:spcBef>
              <a:spcAft>
                <a:spcPts val="600"/>
              </a:spcAft>
              <a:buNone/>
            </a:pPr>
            <a:endParaRPr lang="en-US" sz="1700" dirty="0">
              <a:cs typeface="Arial" panose="020B0604020202020204" pitchFamily="34" charset="0"/>
            </a:endParaRPr>
          </a:p>
          <a:p>
            <a:pPr marL="118872" indent="0">
              <a:spcBef>
                <a:spcPts val="600"/>
              </a:spcBef>
              <a:spcAft>
                <a:spcPts val="600"/>
              </a:spcAft>
              <a:buNone/>
            </a:pPr>
            <a:r>
              <a:rPr lang="en-US" sz="5100" dirty="0">
                <a:cs typeface="Arial" panose="020B0604020202020204" pitchFamily="34" charset="0"/>
              </a:rPr>
              <a:t>2.  How can we start to heal our individual and collective pain without guilt, paralysis, self-righteousness, entitlement, depoliticization, wound-attachment, transference, tantrums, re-wounding and drama?</a:t>
            </a:r>
          </a:p>
          <a:p>
            <a:pPr marL="118872" indent="0">
              <a:spcBef>
                <a:spcPts val="600"/>
              </a:spcBef>
              <a:spcAft>
                <a:spcPts val="600"/>
              </a:spcAft>
              <a:buNone/>
            </a:pPr>
            <a:endParaRPr lang="en-US" sz="1700" dirty="0">
              <a:cs typeface="Arial" panose="020B0604020202020204" pitchFamily="34" charset="0"/>
            </a:endParaRPr>
          </a:p>
          <a:p>
            <a:pPr marL="118872" indent="0">
              <a:spcBef>
                <a:spcPts val="600"/>
              </a:spcBef>
              <a:spcAft>
                <a:spcPts val="600"/>
              </a:spcAft>
              <a:buNone/>
            </a:pPr>
            <a:r>
              <a:rPr lang="en-US" sz="5100" dirty="0">
                <a:cs typeface="Arial" panose="020B0604020202020204" pitchFamily="34" charset="0"/>
              </a:rPr>
              <a:t>4. </a:t>
            </a:r>
            <a:r>
              <a:rPr lang="en-US" sz="5100" dirty="0"/>
              <a:t>How can we hospice a dying way of knowing/being and assist with the birth of something new, still fragile, undefined and potentially (but not necessarily) wiser </a:t>
            </a:r>
            <a:r>
              <a:rPr lang="en-US" sz="5100" i="1" dirty="0"/>
              <a:t>with</a:t>
            </a:r>
            <a:r>
              <a:rPr lang="en-US" sz="5100" dirty="0"/>
              <a:t> </a:t>
            </a:r>
            <a:r>
              <a:rPr lang="en-US" sz="5100" dirty="0">
                <a:hlinkClick r:id="rId3"/>
              </a:rPr>
              <a:t>radical tenderness</a:t>
            </a:r>
            <a:r>
              <a:rPr lang="en-US" sz="5100" dirty="0"/>
              <a:t>? </a:t>
            </a:r>
            <a:r>
              <a:rPr lang="en-US" sz="5100" dirty="0">
                <a:hlinkClick r:id="rId4"/>
              </a:rPr>
              <a:t>https://decolonialfutures.net</a:t>
            </a:r>
            <a:r>
              <a:rPr lang="en-US" sz="5100" dirty="0"/>
              <a:t> </a:t>
            </a:r>
          </a:p>
          <a:p>
            <a:pPr marL="118872" indent="0">
              <a:spcBef>
                <a:spcPts val="600"/>
              </a:spcBef>
              <a:spcAft>
                <a:spcPts val="600"/>
              </a:spcAft>
              <a:buNone/>
            </a:pPr>
            <a:endParaRPr lang="en-US" sz="2800" dirty="0">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BE19B209-AEED-FD48-B5BC-12796F5A1E01}"/>
              </a:ext>
            </a:extLst>
          </p:cNvPr>
          <p:cNvPicPr>
            <a:picLocks noGrp="1" noChangeAspect="1"/>
          </p:cNvPicPr>
          <p:nvPr>
            <p:ph sz="half" idx="2"/>
          </p:nvPr>
        </p:nvPicPr>
        <p:blipFill rotWithShape="1">
          <a:blip r:embed="rId5" cstate="screen">
            <a:extLst>
              <a:ext uri="{28A0092B-C50C-407E-A947-70E740481C1C}">
                <a14:useLocalDpi xmlns:a14="http://schemas.microsoft.com/office/drawing/2010/main"/>
              </a:ext>
            </a:extLst>
          </a:blip>
          <a:srcRect/>
          <a:stretch/>
        </p:blipFill>
        <p:spPr>
          <a:xfrm>
            <a:off x="7484533" y="0"/>
            <a:ext cx="4707467" cy="3945467"/>
          </a:xfrm>
        </p:spPr>
      </p:pic>
      <p:sp>
        <p:nvSpPr>
          <p:cNvPr id="4" name="Slide Number Placeholder 3">
            <a:extLst>
              <a:ext uri="{FF2B5EF4-FFF2-40B4-BE49-F238E27FC236}">
                <a16:creationId xmlns:a16="http://schemas.microsoft.com/office/drawing/2014/main" id="{FD0F63BF-D74F-9A42-8552-BBDC6F3C9974}"/>
              </a:ext>
            </a:extLst>
          </p:cNvPr>
          <p:cNvSpPr>
            <a:spLocks noGrp="1"/>
          </p:cNvSpPr>
          <p:nvPr>
            <p:ph type="sldNum" sz="quarter" idx="12"/>
          </p:nvPr>
        </p:nvSpPr>
        <p:spPr/>
        <p:txBody>
          <a:bodyPr/>
          <a:lstStyle/>
          <a:p>
            <a:fld id="{440621E0-7399-3045-8138-DC32CBBDB465}" type="slidenum">
              <a:rPr lang="en-US" smtClean="0"/>
              <a:pPr/>
              <a:t>38</a:t>
            </a:fld>
            <a:endParaRPr lang="en-US"/>
          </a:p>
        </p:txBody>
      </p:sp>
      <p:pic>
        <p:nvPicPr>
          <p:cNvPr id="11" name="Picture 10">
            <a:extLst>
              <a:ext uri="{FF2B5EF4-FFF2-40B4-BE49-F238E27FC236}">
                <a16:creationId xmlns:a16="http://schemas.microsoft.com/office/drawing/2014/main" id="{6A3B34CD-7A76-C643-99F7-601D106C72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49770" y="4221482"/>
            <a:ext cx="2878667" cy="2636518"/>
          </a:xfrm>
          <a:prstGeom prst="rect">
            <a:avLst/>
          </a:prstGeom>
        </p:spPr>
      </p:pic>
    </p:spTree>
    <p:extLst>
      <p:ext uri="{BB962C8B-B14F-4D97-AF65-F5344CB8AC3E}">
        <p14:creationId xmlns:p14="http://schemas.microsoft.com/office/powerpoint/2010/main" val="2361385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3A36-F52C-C54F-8E97-2169E74B13A2}"/>
              </a:ext>
            </a:extLst>
          </p:cNvPr>
          <p:cNvSpPr>
            <a:spLocks noGrp="1"/>
          </p:cNvSpPr>
          <p:nvPr>
            <p:ph type="title"/>
          </p:nvPr>
        </p:nvSpPr>
        <p:spPr>
          <a:xfrm>
            <a:off x="7467600" y="366931"/>
            <a:ext cx="4724400" cy="558800"/>
          </a:xfrm>
        </p:spPr>
        <p:txBody>
          <a:bodyPr>
            <a:normAutofit fontScale="90000"/>
          </a:bodyPr>
          <a:lstStyle/>
          <a:p>
            <a:pPr algn="ctr"/>
            <a:r>
              <a:rPr lang="en-US" dirty="0"/>
              <a:t>My tips…</a:t>
            </a:r>
          </a:p>
        </p:txBody>
      </p:sp>
      <p:pic>
        <p:nvPicPr>
          <p:cNvPr id="7" name="Content Placeholder 6">
            <a:extLst>
              <a:ext uri="{FF2B5EF4-FFF2-40B4-BE49-F238E27FC236}">
                <a16:creationId xmlns:a16="http://schemas.microsoft.com/office/drawing/2014/main" id="{F5C275CA-D28F-C348-8F32-A2F978EA140C}"/>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0" y="0"/>
            <a:ext cx="7467600" cy="6858000"/>
          </a:xfrm>
        </p:spPr>
      </p:pic>
      <p:sp>
        <p:nvSpPr>
          <p:cNvPr id="5" name="Slide Number Placeholder 4">
            <a:extLst>
              <a:ext uri="{FF2B5EF4-FFF2-40B4-BE49-F238E27FC236}">
                <a16:creationId xmlns:a16="http://schemas.microsoft.com/office/drawing/2014/main" id="{DF0A1C55-03F7-E443-826D-5E581B457F86}"/>
              </a:ext>
            </a:extLst>
          </p:cNvPr>
          <p:cNvSpPr>
            <a:spLocks noGrp="1"/>
          </p:cNvSpPr>
          <p:nvPr>
            <p:ph type="sldNum" sz="quarter" idx="12"/>
          </p:nvPr>
        </p:nvSpPr>
        <p:spPr/>
        <p:txBody>
          <a:bodyPr/>
          <a:lstStyle/>
          <a:p>
            <a:fld id="{440621E0-7399-3045-8138-DC32CBBDB465}" type="slidenum">
              <a:rPr lang="en-US" smtClean="0"/>
              <a:pPr/>
              <a:t>39</a:t>
            </a:fld>
            <a:endParaRPr lang="en-US"/>
          </a:p>
        </p:txBody>
      </p:sp>
      <p:sp>
        <p:nvSpPr>
          <p:cNvPr id="6" name="TextBox 5">
            <a:extLst>
              <a:ext uri="{FF2B5EF4-FFF2-40B4-BE49-F238E27FC236}">
                <a16:creationId xmlns:a16="http://schemas.microsoft.com/office/drawing/2014/main" id="{06FDBC85-543C-8E4D-ABEF-D1453FC4B8FF}"/>
              </a:ext>
            </a:extLst>
          </p:cNvPr>
          <p:cNvSpPr txBox="1"/>
          <p:nvPr/>
        </p:nvSpPr>
        <p:spPr>
          <a:xfrm>
            <a:off x="7162801" y="3429000"/>
            <a:ext cx="4754880" cy="646331"/>
          </a:xfrm>
          <a:prstGeom prst="rect">
            <a:avLst/>
          </a:prstGeom>
          <a:noFill/>
        </p:spPr>
        <p:txBody>
          <a:bodyPr wrap="square" rtlCol="0">
            <a:spAutoFit/>
          </a:bodyPr>
          <a:lstStyle/>
          <a:p>
            <a:pPr algn="ctr"/>
            <a:r>
              <a:rPr lang="en-US" sz="3600" b="1" dirty="0"/>
              <a:t>https://goo.gl/xU5dqH</a:t>
            </a:r>
          </a:p>
        </p:txBody>
      </p:sp>
    </p:spTree>
    <p:extLst>
      <p:ext uri="{BB962C8B-B14F-4D97-AF65-F5344CB8AC3E}">
        <p14:creationId xmlns:p14="http://schemas.microsoft.com/office/powerpoint/2010/main" val="263687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7D5BE9-6C1D-3A45-A2A7-FC2A02962D73}"/>
              </a:ext>
            </a:extLst>
          </p:cNvPr>
          <p:cNvSpPr>
            <a:spLocks noGrp="1"/>
          </p:cNvSpPr>
          <p:nvPr>
            <p:ph type="ctrTitle"/>
          </p:nvPr>
        </p:nvSpPr>
        <p:spPr>
          <a:xfrm>
            <a:off x="0" y="0"/>
            <a:ext cx="12191999" cy="1049867"/>
          </a:xfrm>
        </p:spPr>
        <p:txBody>
          <a:bodyPr>
            <a:normAutofit/>
          </a:bodyPr>
          <a:lstStyle/>
          <a:p>
            <a:pPr algn="ctr"/>
            <a:r>
              <a:rPr lang="en-US" sz="5400"/>
              <a:t>Rationale for Partnership Research</a:t>
            </a:r>
          </a:p>
        </p:txBody>
      </p:sp>
      <p:sp>
        <p:nvSpPr>
          <p:cNvPr id="4" name="Slide Number Placeholder 3">
            <a:extLst>
              <a:ext uri="{FF2B5EF4-FFF2-40B4-BE49-F238E27FC236}">
                <a16:creationId xmlns:a16="http://schemas.microsoft.com/office/drawing/2014/main" id="{920CFF8C-9F43-9F49-8B3A-EECF669F9654}"/>
              </a:ext>
            </a:extLst>
          </p:cNvPr>
          <p:cNvSpPr>
            <a:spLocks noGrp="1"/>
          </p:cNvSpPr>
          <p:nvPr>
            <p:ph type="sldNum" sz="quarter" idx="12"/>
          </p:nvPr>
        </p:nvSpPr>
        <p:spPr/>
        <p:txBody>
          <a:bodyPr/>
          <a:lstStyle/>
          <a:p>
            <a:fld id="{440621E0-7399-3045-8138-DC32CBBDB465}" type="slidenum">
              <a:rPr lang="en-US" smtClean="0"/>
              <a:pPr/>
              <a:t>4</a:t>
            </a:fld>
            <a:endParaRPr lang="en-US"/>
          </a:p>
        </p:txBody>
      </p:sp>
      <p:pic>
        <p:nvPicPr>
          <p:cNvPr id="7" name="Content Placeholder 5">
            <a:extLst>
              <a:ext uri="{FF2B5EF4-FFF2-40B4-BE49-F238E27FC236}">
                <a16:creationId xmlns:a16="http://schemas.microsoft.com/office/drawing/2014/main" id="{D139FABF-D846-8E47-9F34-DE9BFDB30925}"/>
              </a:ext>
            </a:extLst>
          </p:cNvPr>
          <p:cNvPicPr>
            <a:picLocks noChangeAspect="1"/>
          </p:cNvPicPr>
          <p:nvPr/>
        </p:nvPicPr>
        <p:blipFill>
          <a:blip r:embed="rId3"/>
          <a:stretch>
            <a:fillRect/>
          </a:stretch>
        </p:blipFill>
        <p:spPr>
          <a:xfrm>
            <a:off x="-1" y="931334"/>
            <a:ext cx="12192001" cy="5880280"/>
          </a:xfrm>
          <a:prstGeom prst="rect">
            <a:avLst/>
          </a:prstGeom>
        </p:spPr>
      </p:pic>
    </p:spTree>
    <p:extLst>
      <p:ext uri="{BB962C8B-B14F-4D97-AF65-F5344CB8AC3E}">
        <p14:creationId xmlns:p14="http://schemas.microsoft.com/office/powerpoint/2010/main" val="24704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CE67-22F8-0F46-B9E3-BE41744C8CAD}"/>
              </a:ext>
            </a:extLst>
          </p:cNvPr>
          <p:cNvSpPr>
            <a:spLocks noGrp="1"/>
          </p:cNvSpPr>
          <p:nvPr>
            <p:ph type="title"/>
          </p:nvPr>
        </p:nvSpPr>
        <p:spPr>
          <a:xfrm>
            <a:off x="596347" y="99392"/>
            <a:ext cx="10972800" cy="775251"/>
          </a:xfrm>
        </p:spPr>
        <p:txBody>
          <a:bodyPr>
            <a:normAutofit fontScale="90000"/>
          </a:bodyPr>
          <a:lstStyle/>
          <a:p>
            <a:pPr algn="ctr"/>
            <a:r>
              <a:rPr lang="en-US" sz="4800" dirty="0"/>
              <a:t>Safety: Self-Compassion</a:t>
            </a:r>
          </a:p>
        </p:txBody>
      </p:sp>
      <p:sp>
        <p:nvSpPr>
          <p:cNvPr id="3" name="Content Placeholder 2">
            <a:extLst>
              <a:ext uri="{FF2B5EF4-FFF2-40B4-BE49-F238E27FC236}">
                <a16:creationId xmlns:a16="http://schemas.microsoft.com/office/drawing/2014/main" id="{A1B0BFDE-9D3E-4143-9C3B-26F27179C250}"/>
              </a:ext>
            </a:extLst>
          </p:cNvPr>
          <p:cNvSpPr>
            <a:spLocks noGrp="1"/>
          </p:cNvSpPr>
          <p:nvPr>
            <p:ph sz="half" idx="1"/>
          </p:nvPr>
        </p:nvSpPr>
        <p:spPr>
          <a:xfrm>
            <a:off x="203200" y="1628161"/>
            <a:ext cx="5384800" cy="5024429"/>
          </a:xfrm>
        </p:spPr>
        <p:txBody>
          <a:bodyPr>
            <a:normAutofit fontScale="92500"/>
          </a:bodyPr>
          <a:lstStyle/>
          <a:p>
            <a:pPr marL="0">
              <a:spcBef>
                <a:spcPts val="600"/>
              </a:spcBef>
              <a:spcAft>
                <a:spcPts val="600"/>
              </a:spcAft>
            </a:pPr>
            <a:r>
              <a:rPr lang="en-US" sz="3600" dirty="0"/>
              <a:t>When working with others who are suffering, focus on your own wish for there wellbeing, and happiness. </a:t>
            </a:r>
          </a:p>
          <a:p>
            <a:pPr marL="0">
              <a:lnSpc>
                <a:spcPct val="120000"/>
              </a:lnSpc>
              <a:spcBef>
                <a:spcPts val="600"/>
              </a:spcBef>
              <a:spcAft>
                <a:spcPts val="600"/>
              </a:spcAft>
            </a:pPr>
            <a:r>
              <a:rPr lang="en-US" sz="3600" dirty="0"/>
              <a:t>Don’t need to focus on their state-of-mind</a:t>
            </a:r>
          </a:p>
          <a:p>
            <a:pPr marL="0">
              <a:lnSpc>
                <a:spcPct val="120000"/>
              </a:lnSpc>
              <a:spcBef>
                <a:spcPts val="600"/>
              </a:spcBef>
              <a:spcAft>
                <a:spcPts val="600"/>
              </a:spcAft>
            </a:pPr>
            <a:r>
              <a:rPr lang="en-US" sz="3600" dirty="0"/>
              <a:t>Focus on your wishes for their happiness and safety</a:t>
            </a:r>
          </a:p>
        </p:txBody>
      </p:sp>
      <p:pic>
        <p:nvPicPr>
          <p:cNvPr id="5" name="Picture 4">
            <a:extLst>
              <a:ext uri="{FF2B5EF4-FFF2-40B4-BE49-F238E27FC236}">
                <a16:creationId xmlns:a16="http://schemas.microsoft.com/office/drawing/2014/main" id="{05A2264D-5B71-DD46-9B3D-4DAE6940613E}"/>
              </a:ext>
            </a:extLst>
          </p:cNvPr>
          <p:cNvPicPr>
            <a:picLocks noChangeAspect="1"/>
          </p:cNvPicPr>
          <p:nvPr/>
        </p:nvPicPr>
        <p:blipFill>
          <a:blip r:embed="rId2"/>
          <a:stretch>
            <a:fillRect/>
          </a:stretch>
        </p:blipFill>
        <p:spPr>
          <a:xfrm>
            <a:off x="5588000" y="874643"/>
            <a:ext cx="6471477" cy="5983357"/>
          </a:xfrm>
          <a:prstGeom prst="rect">
            <a:avLst/>
          </a:prstGeom>
        </p:spPr>
      </p:pic>
    </p:spTree>
    <p:extLst>
      <p:ext uri="{BB962C8B-B14F-4D97-AF65-F5344CB8AC3E}">
        <p14:creationId xmlns:p14="http://schemas.microsoft.com/office/powerpoint/2010/main" val="792493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599" y="57639"/>
            <a:ext cx="8011886" cy="626228"/>
          </a:xfrm>
        </p:spPr>
        <p:txBody>
          <a:bodyPr>
            <a:normAutofit fontScale="90000"/>
          </a:bodyPr>
          <a:lstStyle/>
          <a:p>
            <a:pPr>
              <a:defRPr/>
            </a:pPr>
            <a:r>
              <a:rPr lang="en-US"/>
              <a:t>Acknowledgements to Partners</a:t>
            </a:r>
          </a:p>
        </p:txBody>
      </p:sp>
      <p:pic>
        <p:nvPicPr>
          <p:cNvPr id="186370"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77734" y="843940"/>
            <a:ext cx="8314266" cy="238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extBox 2"/>
          <p:cNvSpPr txBox="1">
            <a:spLocks noChangeArrowheads="1"/>
          </p:cNvSpPr>
          <p:nvPr/>
        </p:nvSpPr>
        <p:spPr bwMode="auto">
          <a:xfrm>
            <a:off x="5475724" y="47946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1">
              <a:spcBef>
                <a:spcPct val="0"/>
              </a:spcBef>
              <a:buNone/>
              <a:defRPr/>
            </a:pPr>
            <a:endParaRPr lang="en-US" altLang="en-US" sz="1800">
              <a:solidFill>
                <a:prstClr val="black"/>
              </a:solidFill>
              <a:latin typeface="Arial" charset="0"/>
              <a:cs typeface=""/>
            </a:endParaRPr>
          </a:p>
        </p:txBody>
      </p:sp>
      <p:pic>
        <p:nvPicPr>
          <p:cNvPr id="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7733" y="3225181"/>
            <a:ext cx="8314266" cy="407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A6C6905-039F-FA4F-908B-7806D8F128E6}"/>
              </a:ext>
            </a:extLst>
          </p:cNvPr>
          <p:cNvSpPr txBox="1"/>
          <p:nvPr/>
        </p:nvSpPr>
        <p:spPr>
          <a:xfrm>
            <a:off x="0" y="6139355"/>
            <a:ext cx="4287198" cy="584775"/>
          </a:xfrm>
          <a:prstGeom prst="rect">
            <a:avLst/>
          </a:prstGeom>
          <a:noFill/>
        </p:spPr>
        <p:txBody>
          <a:bodyPr wrap="square" rtlCol="0">
            <a:spAutoFit/>
          </a:bodyPr>
          <a:lstStyle/>
          <a:p>
            <a:pPr>
              <a:defRPr/>
            </a:pPr>
            <a:r>
              <a:rPr lang="en-US" sz="3200" err="1">
                <a:solidFill>
                  <a:prstClr val="black"/>
                </a:solidFill>
                <a:latin typeface="Calibri" panose="020F0502020204030204"/>
              </a:rPr>
              <a:t>Engageforequity.org</a:t>
            </a:r>
            <a:endParaRPr lang="en-US" sz="3200">
              <a:solidFill>
                <a:prstClr val="black"/>
              </a:solidFill>
              <a:latin typeface="Calibri" panose="020F0502020204030204"/>
            </a:endParaRPr>
          </a:p>
        </p:txBody>
      </p:sp>
      <p:pic>
        <p:nvPicPr>
          <p:cNvPr id="7" name="Picture 6">
            <a:extLst>
              <a:ext uri="{FF2B5EF4-FFF2-40B4-BE49-F238E27FC236}">
                <a16:creationId xmlns:a16="http://schemas.microsoft.com/office/drawing/2014/main" id="{BC0DBE3E-D216-D542-8A6A-77A4BB7846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75211"/>
            <a:ext cx="3877732" cy="4845660"/>
          </a:xfrm>
          <a:prstGeom prst="rect">
            <a:avLst/>
          </a:prstGeom>
        </p:spPr>
      </p:pic>
    </p:spTree>
    <p:extLst>
      <p:ext uri="{BB962C8B-B14F-4D97-AF65-F5344CB8AC3E}">
        <p14:creationId xmlns:p14="http://schemas.microsoft.com/office/powerpoint/2010/main" val="2653195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defRPr/>
            </a:pPr>
            <a:r>
              <a:rPr lang="en-US" dirty="0">
                <a:solidFill>
                  <a:schemeClr val="accent1">
                    <a:satMod val="150000"/>
                  </a:schemeClr>
                </a:solidFill>
                <a:ea typeface="+mj-ea"/>
                <a:cs typeface="+mj-cs"/>
              </a:rPr>
              <a:t/>
            </a:r>
            <a:br>
              <a:rPr lang="en-US" dirty="0">
                <a:solidFill>
                  <a:schemeClr val="accent1">
                    <a:satMod val="150000"/>
                  </a:schemeClr>
                </a:solidFill>
                <a:ea typeface="+mj-ea"/>
                <a:cs typeface="+mj-cs"/>
              </a:rPr>
            </a:br>
            <a:endParaRPr lang="en-US" dirty="0">
              <a:solidFill>
                <a:schemeClr val="accent1">
                  <a:satMod val="150000"/>
                </a:schemeClr>
              </a:solidFill>
              <a:ea typeface="+mj-ea"/>
              <a:cs typeface="+mj-cs"/>
            </a:endParaRPr>
          </a:p>
        </p:txBody>
      </p:sp>
      <p:sp>
        <p:nvSpPr>
          <p:cNvPr id="19459" name="Text Placeholder 4"/>
          <p:cNvSpPr>
            <a:spLocks noGrp="1"/>
          </p:cNvSpPr>
          <p:nvPr>
            <p:ph type="body" idx="1"/>
          </p:nvPr>
        </p:nvSpPr>
        <p:spPr>
          <a:xfrm>
            <a:off x="1804988" y="625232"/>
            <a:ext cx="8482012" cy="1179757"/>
          </a:xfrm>
        </p:spPr>
        <p:txBody>
          <a:bodyPr>
            <a:normAutofit/>
          </a:bodyPr>
          <a:lstStyle/>
          <a:p>
            <a:pPr algn="ctr"/>
            <a:r>
              <a:rPr lang="en-US" sz="6600" b="1" dirty="0">
                <a:solidFill>
                  <a:srgbClr val="FFD25D"/>
                </a:solidFill>
              </a:rPr>
              <a:t>Mistrust of Research</a:t>
            </a:r>
          </a:p>
        </p:txBody>
      </p:sp>
      <p:sp>
        <p:nvSpPr>
          <p:cNvPr id="15" name="Slide Number Placeholder 14"/>
          <p:cNvSpPr>
            <a:spLocks noGrp="1"/>
          </p:cNvSpPr>
          <p:nvPr>
            <p:ph type="sldNum" sz="quarter" idx="12"/>
          </p:nvPr>
        </p:nvSpPr>
        <p:spPr/>
        <p:txBody>
          <a:bodyPr/>
          <a:lstStyle/>
          <a:p>
            <a:pPr defTabSz="457200">
              <a:defRPr/>
            </a:pPr>
            <a:fld id="{6D19FA01-B548-0C48-9E20-48B891B3CC57}" type="slidenum">
              <a:rPr lang="en-US">
                <a:solidFill>
                  <a:prstClr val="white">
                    <a:tint val="95000"/>
                  </a:prstClr>
                </a:solidFill>
                <a:latin typeface="Corbel"/>
              </a:rPr>
              <a:pPr defTabSz="457200">
                <a:defRPr/>
              </a:pPr>
              <a:t>5</a:t>
            </a:fld>
            <a:endParaRPr lang="en-US" dirty="0">
              <a:solidFill>
                <a:prstClr val="white">
                  <a:tint val="95000"/>
                </a:prstClr>
              </a:solidFill>
              <a:latin typeface="Corbel"/>
            </a:endParaRPr>
          </a:p>
        </p:txBody>
      </p:sp>
      <p:sp>
        <p:nvSpPr>
          <p:cNvPr id="6" name="Content Placeholder 2"/>
          <p:cNvSpPr txBox="1">
            <a:spLocks/>
          </p:cNvSpPr>
          <p:nvPr/>
        </p:nvSpPr>
        <p:spPr>
          <a:xfrm>
            <a:off x="1752600" y="2757489"/>
            <a:ext cx="8915400" cy="3843337"/>
          </a:xfrm>
          <a:prstGeom prst="rect">
            <a:avLst/>
          </a:prstGeom>
        </p:spPr>
        <p:txBody>
          <a:bodyPr lIns="54864" tIns="91440">
            <a:normAutofit/>
          </a:bodyPr>
          <a:lstStyle/>
          <a:p>
            <a:pPr marL="320040" indent="-320040">
              <a:buClr>
                <a:srgbClr val="F0AD00"/>
              </a:buClr>
              <a:buSzPct val="80000"/>
              <a:defRPr/>
            </a:pPr>
            <a:endParaRPr lang="en-US" sz="8000" dirty="0">
              <a:solidFill>
                <a:prstClr val="white"/>
              </a:solidFill>
              <a:latin typeface="Corbel"/>
            </a:endParaRPr>
          </a:p>
          <a:p>
            <a:pPr marL="320040" indent="-320040" algn="ctr">
              <a:spcAft>
                <a:spcPts val="1200"/>
              </a:spcAft>
              <a:buClr>
                <a:srgbClr val="F0AD00"/>
              </a:buClr>
              <a:buSzPct val="80000"/>
              <a:defRPr/>
            </a:pPr>
            <a:r>
              <a:rPr lang="en-US" sz="6600" dirty="0">
                <a:solidFill>
                  <a:prstClr val="white"/>
                </a:solidFill>
                <a:latin typeface="Corbel"/>
              </a:rPr>
              <a:t>History  is </a:t>
            </a:r>
            <a:r>
              <a:rPr lang="en-US" sz="6600" spc="300" dirty="0">
                <a:solidFill>
                  <a:prstClr val="white"/>
                </a:solidFill>
                <a:latin typeface="Corbel"/>
              </a:rPr>
              <a:t>written</a:t>
            </a:r>
          </a:p>
          <a:p>
            <a:pPr marL="320040" indent="-320040" algn="ctr">
              <a:spcAft>
                <a:spcPts val="1200"/>
              </a:spcAft>
              <a:buClr>
                <a:srgbClr val="F0AD00"/>
              </a:buClr>
              <a:buSzPct val="80000"/>
              <a:defRPr/>
            </a:pPr>
            <a:r>
              <a:rPr lang="en-US" sz="6600" spc="300" dirty="0">
                <a:solidFill>
                  <a:prstClr val="white"/>
                </a:solidFill>
                <a:latin typeface="Corbel"/>
              </a:rPr>
              <a:t> by people in power</a:t>
            </a:r>
          </a:p>
          <a:p>
            <a:pPr marL="320040" indent="-320040">
              <a:buClr>
                <a:srgbClr val="F0AD00"/>
              </a:buClr>
              <a:buSzPct val="80000"/>
              <a:buFont typeface="Wingdings"/>
              <a:buChar char=""/>
              <a:defRPr/>
            </a:pPr>
            <a:endParaRPr lang="en-US" sz="3600" dirty="0">
              <a:solidFill>
                <a:prstClr val="white"/>
              </a:solidFill>
              <a:latin typeface="Corbel"/>
            </a:endParaRPr>
          </a:p>
        </p:txBody>
      </p:sp>
      <p:grpSp>
        <p:nvGrpSpPr>
          <p:cNvPr id="2" name="Group 19"/>
          <p:cNvGrpSpPr>
            <a:grpSpLocks/>
          </p:cNvGrpSpPr>
          <p:nvPr/>
        </p:nvGrpSpPr>
        <p:grpSpPr bwMode="auto">
          <a:xfrm>
            <a:off x="2682875" y="4333875"/>
            <a:ext cx="2851150" cy="704850"/>
            <a:chOff x="840768" y="3692364"/>
            <a:chExt cx="2851101" cy="704921"/>
          </a:xfrm>
        </p:grpSpPr>
        <p:sp>
          <p:nvSpPr>
            <p:cNvPr id="8" name="Freeform 7"/>
            <p:cNvSpPr/>
            <p:nvPr/>
          </p:nvSpPr>
          <p:spPr>
            <a:xfrm>
              <a:off x="840768" y="3782861"/>
              <a:ext cx="2709816" cy="579495"/>
            </a:xfrm>
            <a:custGeom>
              <a:avLst/>
              <a:gdLst>
                <a:gd name="connsiteX0" fmla="*/ 2601563 w 2601563"/>
                <a:gd name="connsiteY0" fmla="*/ 0 h 1035635"/>
                <a:gd name="connsiteX1" fmla="*/ 2379629 w 2601563"/>
                <a:gd name="connsiteY1" fmla="*/ 61645 h 1035635"/>
                <a:gd name="connsiteX2" fmla="*/ 2219343 w 2601563"/>
                <a:gd name="connsiteY2" fmla="*/ 160277 h 1035635"/>
                <a:gd name="connsiteX3" fmla="*/ 2108376 w 2601563"/>
                <a:gd name="connsiteY3" fmla="*/ 209593 h 1035635"/>
                <a:gd name="connsiteX4" fmla="*/ 2083716 w 2601563"/>
                <a:gd name="connsiteY4" fmla="*/ 234251 h 1035635"/>
                <a:gd name="connsiteX5" fmla="*/ 1985079 w 2601563"/>
                <a:gd name="connsiteY5" fmla="*/ 258909 h 1035635"/>
                <a:gd name="connsiteX6" fmla="*/ 1935760 w 2601563"/>
                <a:gd name="connsiteY6" fmla="*/ 283567 h 1035635"/>
                <a:gd name="connsiteX7" fmla="*/ 1775474 w 2601563"/>
                <a:gd name="connsiteY7" fmla="*/ 345212 h 1035635"/>
                <a:gd name="connsiteX8" fmla="*/ 1479562 w 2601563"/>
                <a:gd name="connsiteY8" fmla="*/ 456173 h 1035635"/>
                <a:gd name="connsiteX9" fmla="*/ 1319276 w 2601563"/>
                <a:gd name="connsiteY9" fmla="*/ 554805 h 1035635"/>
                <a:gd name="connsiteX10" fmla="*/ 1245298 w 2601563"/>
                <a:gd name="connsiteY10" fmla="*/ 579463 h 1035635"/>
                <a:gd name="connsiteX11" fmla="*/ 1097342 w 2601563"/>
                <a:gd name="connsiteY11" fmla="*/ 628779 h 1035635"/>
                <a:gd name="connsiteX12" fmla="*/ 937056 w 2601563"/>
                <a:gd name="connsiteY12" fmla="*/ 641108 h 1035635"/>
                <a:gd name="connsiteX13" fmla="*/ 850748 w 2601563"/>
                <a:gd name="connsiteY13" fmla="*/ 653437 h 1035635"/>
                <a:gd name="connsiteX14" fmla="*/ 715122 w 2601563"/>
                <a:gd name="connsiteY14" fmla="*/ 665766 h 1035635"/>
                <a:gd name="connsiteX15" fmla="*/ 616484 w 2601563"/>
                <a:gd name="connsiteY15" fmla="*/ 690424 h 1035635"/>
                <a:gd name="connsiteX16" fmla="*/ 468528 w 2601563"/>
                <a:gd name="connsiteY16" fmla="*/ 776727 h 1035635"/>
                <a:gd name="connsiteX17" fmla="*/ 320572 w 2601563"/>
                <a:gd name="connsiteY17" fmla="*/ 875359 h 1035635"/>
                <a:gd name="connsiteX18" fmla="*/ 283583 w 2601563"/>
                <a:gd name="connsiteY18" fmla="*/ 924675 h 1035635"/>
                <a:gd name="connsiteX19" fmla="*/ 234264 w 2601563"/>
                <a:gd name="connsiteY19" fmla="*/ 949333 h 1035635"/>
                <a:gd name="connsiteX20" fmla="*/ 197275 w 2601563"/>
                <a:gd name="connsiteY20" fmla="*/ 973991 h 1035635"/>
                <a:gd name="connsiteX21" fmla="*/ 73978 w 2601563"/>
                <a:gd name="connsiteY21" fmla="*/ 998649 h 1035635"/>
                <a:gd name="connsiteX22" fmla="*/ 0 w 2601563"/>
                <a:gd name="connsiteY22" fmla="*/ 1035635 h 10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1563" h="1035635">
                  <a:moveTo>
                    <a:pt x="2601563" y="0"/>
                  </a:moveTo>
                  <a:cubicBezTo>
                    <a:pt x="2527585" y="20548"/>
                    <a:pt x="2451870" y="35640"/>
                    <a:pt x="2379629" y="61645"/>
                  </a:cubicBezTo>
                  <a:cubicBezTo>
                    <a:pt x="2321113" y="82710"/>
                    <a:pt x="2273018" y="131001"/>
                    <a:pt x="2219343" y="160277"/>
                  </a:cubicBezTo>
                  <a:cubicBezTo>
                    <a:pt x="2160602" y="192316"/>
                    <a:pt x="2160904" y="174576"/>
                    <a:pt x="2108376" y="209593"/>
                  </a:cubicBezTo>
                  <a:cubicBezTo>
                    <a:pt x="2098704" y="216041"/>
                    <a:pt x="2094509" y="229934"/>
                    <a:pt x="2083716" y="234251"/>
                  </a:cubicBezTo>
                  <a:cubicBezTo>
                    <a:pt x="2052249" y="246837"/>
                    <a:pt x="2017231" y="248192"/>
                    <a:pt x="1985079" y="258909"/>
                  </a:cubicBezTo>
                  <a:cubicBezTo>
                    <a:pt x="1967642" y="264721"/>
                    <a:pt x="1952756" y="276569"/>
                    <a:pt x="1935760" y="283567"/>
                  </a:cubicBezTo>
                  <a:cubicBezTo>
                    <a:pt x="1882827" y="305362"/>
                    <a:pt x="1828487" y="323615"/>
                    <a:pt x="1775474" y="345212"/>
                  </a:cubicBezTo>
                  <a:cubicBezTo>
                    <a:pt x="1521634" y="448623"/>
                    <a:pt x="1691460" y="392607"/>
                    <a:pt x="1479562" y="456173"/>
                  </a:cubicBezTo>
                  <a:cubicBezTo>
                    <a:pt x="1434095" y="486482"/>
                    <a:pt x="1374952" y="532536"/>
                    <a:pt x="1319276" y="554805"/>
                  </a:cubicBezTo>
                  <a:cubicBezTo>
                    <a:pt x="1295142" y="564458"/>
                    <a:pt x="1269957" y="571244"/>
                    <a:pt x="1245298" y="579463"/>
                  </a:cubicBezTo>
                  <a:cubicBezTo>
                    <a:pt x="1195979" y="595902"/>
                    <a:pt x="1149175" y="624792"/>
                    <a:pt x="1097342" y="628779"/>
                  </a:cubicBezTo>
                  <a:cubicBezTo>
                    <a:pt x="1043913" y="632889"/>
                    <a:pt x="990377" y="635776"/>
                    <a:pt x="937056" y="641108"/>
                  </a:cubicBezTo>
                  <a:cubicBezTo>
                    <a:pt x="908139" y="644000"/>
                    <a:pt x="879632" y="650228"/>
                    <a:pt x="850748" y="653437"/>
                  </a:cubicBezTo>
                  <a:cubicBezTo>
                    <a:pt x="805631" y="658450"/>
                    <a:pt x="760331" y="661656"/>
                    <a:pt x="715122" y="665766"/>
                  </a:cubicBezTo>
                  <a:cubicBezTo>
                    <a:pt x="682243" y="673985"/>
                    <a:pt x="645910" y="673610"/>
                    <a:pt x="616484" y="690424"/>
                  </a:cubicBezTo>
                  <a:cubicBezTo>
                    <a:pt x="427780" y="798249"/>
                    <a:pt x="646476" y="747071"/>
                    <a:pt x="468528" y="776727"/>
                  </a:cubicBezTo>
                  <a:cubicBezTo>
                    <a:pt x="410798" y="809714"/>
                    <a:pt x="367251" y="828682"/>
                    <a:pt x="320572" y="875359"/>
                  </a:cubicBezTo>
                  <a:cubicBezTo>
                    <a:pt x="306041" y="889889"/>
                    <a:pt x="299185" y="911303"/>
                    <a:pt x="283583" y="924675"/>
                  </a:cubicBezTo>
                  <a:cubicBezTo>
                    <a:pt x="269628" y="936636"/>
                    <a:pt x="250222" y="940214"/>
                    <a:pt x="234264" y="949333"/>
                  </a:cubicBezTo>
                  <a:cubicBezTo>
                    <a:pt x="221398" y="956685"/>
                    <a:pt x="211333" y="969305"/>
                    <a:pt x="197275" y="973991"/>
                  </a:cubicBezTo>
                  <a:cubicBezTo>
                    <a:pt x="69388" y="1016618"/>
                    <a:pt x="172761" y="961608"/>
                    <a:pt x="73978" y="998649"/>
                  </a:cubicBezTo>
                  <a:cubicBezTo>
                    <a:pt x="73964" y="998654"/>
                    <a:pt x="12336" y="1029467"/>
                    <a:pt x="0" y="1035635"/>
                  </a:cubicBezTo>
                </a:path>
              </a:pathLst>
            </a:cu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en-US" sz="2000" dirty="0">
                <a:solidFill>
                  <a:prstClr val="white"/>
                </a:solidFill>
                <a:latin typeface="Corbel"/>
              </a:endParaRPr>
            </a:p>
          </p:txBody>
        </p:sp>
        <p:sp>
          <p:nvSpPr>
            <p:cNvPr id="9" name="Freeform 8"/>
            <p:cNvSpPr/>
            <p:nvPr/>
          </p:nvSpPr>
          <p:spPr>
            <a:xfrm>
              <a:off x="1072539" y="3692364"/>
              <a:ext cx="2619330" cy="704921"/>
            </a:xfrm>
            <a:custGeom>
              <a:avLst/>
              <a:gdLst>
                <a:gd name="connsiteX0" fmla="*/ 0 w 2515255"/>
                <a:gd name="connsiteY0" fmla="*/ 0 h 1257556"/>
                <a:gd name="connsiteX1" fmla="*/ 345231 w 2515255"/>
                <a:gd name="connsiteY1" fmla="*/ 135618 h 1257556"/>
                <a:gd name="connsiteX2" fmla="*/ 628814 w 2515255"/>
                <a:gd name="connsiteY2" fmla="*/ 221921 h 1257556"/>
                <a:gd name="connsiteX3" fmla="*/ 715122 w 2515255"/>
                <a:gd name="connsiteY3" fmla="*/ 246579 h 1257556"/>
                <a:gd name="connsiteX4" fmla="*/ 801430 w 2515255"/>
                <a:gd name="connsiteY4" fmla="*/ 271237 h 1257556"/>
                <a:gd name="connsiteX5" fmla="*/ 961715 w 2515255"/>
                <a:gd name="connsiteY5" fmla="*/ 332882 h 1257556"/>
                <a:gd name="connsiteX6" fmla="*/ 1319276 w 2515255"/>
                <a:gd name="connsiteY6" fmla="*/ 468501 h 1257556"/>
                <a:gd name="connsiteX7" fmla="*/ 1380925 w 2515255"/>
                <a:gd name="connsiteY7" fmla="*/ 702752 h 1257556"/>
                <a:gd name="connsiteX8" fmla="*/ 1430243 w 2515255"/>
                <a:gd name="connsiteY8" fmla="*/ 752068 h 1257556"/>
                <a:gd name="connsiteX9" fmla="*/ 1639848 w 2515255"/>
                <a:gd name="connsiteY9" fmla="*/ 838371 h 1257556"/>
                <a:gd name="connsiteX10" fmla="*/ 1713826 w 2515255"/>
                <a:gd name="connsiteY10" fmla="*/ 900016 h 1257556"/>
                <a:gd name="connsiteX11" fmla="*/ 1960420 w 2515255"/>
                <a:gd name="connsiteY11" fmla="*/ 998648 h 1257556"/>
                <a:gd name="connsiteX12" fmla="*/ 2083716 w 2515255"/>
                <a:gd name="connsiteY12" fmla="*/ 1060293 h 1257556"/>
                <a:gd name="connsiteX13" fmla="*/ 2120706 w 2515255"/>
                <a:gd name="connsiteY13" fmla="*/ 1072622 h 1257556"/>
                <a:gd name="connsiteX14" fmla="*/ 2231673 w 2515255"/>
                <a:gd name="connsiteY14" fmla="*/ 1121938 h 1257556"/>
                <a:gd name="connsiteX15" fmla="*/ 2367299 w 2515255"/>
                <a:gd name="connsiteY15" fmla="*/ 1171254 h 1257556"/>
                <a:gd name="connsiteX16" fmla="*/ 2465937 w 2515255"/>
                <a:gd name="connsiteY16" fmla="*/ 1220569 h 1257556"/>
                <a:gd name="connsiteX17" fmla="*/ 2515255 w 2515255"/>
                <a:gd name="connsiteY17" fmla="*/ 1257556 h 12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5255" h="1257556">
                  <a:moveTo>
                    <a:pt x="0" y="0"/>
                  </a:moveTo>
                  <a:cubicBezTo>
                    <a:pt x="115077" y="45206"/>
                    <a:pt x="228641" y="94471"/>
                    <a:pt x="345231" y="135618"/>
                  </a:cubicBezTo>
                  <a:cubicBezTo>
                    <a:pt x="438407" y="168502"/>
                    <a:pt x="534172" y="193530"/>
                    <a:pt x="628814" y="221921"/>
                  </a:cubicBezTo>
                  <a:cubicBezTo>
                    <a:pt x="657473" y="230518"/>
                    <a:pt x="686353" y="238360"/>
                    <a:pt x="715122" y="246579"/>
                  </a:cubicBezTo>
                  <a:cubicBezTo>
                    <a:pt x="743891" y="254798"/>
                    <a:pt x="773504" y="260497"/>
                    <a:pt x="801430" y="271237"/>
                  </a:cubicBezTo>
                  <a:cubicBezTo>
                    <a:pt x="854858" y="291785"/>
                    <a:pt x="907874" y="313440"/>
                    <a:pt x="961715" y="332882"/>
                  </a:cubicBezTo>
                  <a:cubicBezTo>
                    <a:pt x="1300956" y="455379"/>
                    <a:pt x="1147622" y="382679"/>
                    <a:pt x="1319276" y="468501"/>
                  </a:cubicBezTo>
                  <a:cubicBezTo>
                    <a:pt x="1439125" y="648264"/>
                    <a:pt x="1292541" y="402263"/>
                    <a:pt x="1380925" y="702752"/>
                  </a:cubicBezTo>
                  <a:cubicBezTo>
                    <a:pt x="1387485" y="725055"/>
                    <a:pt x="1411892" y="737795"/>
                    <a:pt x="1430243" y="752068"/>
                  </a:cubicBezTo>
                  <a:cubicBezTo>
                    <a:pt x="1493978" y="801637"/>
                    <a:pt x="1561337" y="812202"/>
                    <a:pt x="1639848" y="838371"/>
                  </a:cubicBezTo>
                  <a:cubicBezTo>
                    <a:pt x="1664507" y="858919"/>
                    <a:pt x="1686159" y="883742"/>
                    <a:pt x="1713826" y="900016"/>
                  </a:cubicBezTo>
                  <a:cubicBezTo>
                    <a:pt x="1817004" y="960705"/>
                    <a:pt x="1855687" y="959375"/>
                    <a:pt x="1960420" y="998648"/>
                  </a:cubicBezTo>
                  <a:cubicBezTo>
                    <a:pt x="2195054" y="1086631"/>
                    <a:pt x="1956909" y="996894"/>
                    <a:pt x="2083716" y="1060293"/>
                  </a:cubicBezTo>
                  <a:cubicBezTo>
                    <a:pt x="2095341" y="1066105"/>
                    <a:pt x="2108760" y="1067503"/>
                    <a:pt x="2120706" y="1072622"/>
                  </a:cubicBezTo>
                  <a:cubicBezTo>
                    <a:pt x="2229251" y="1119139"/>
                    <a:pt x="2105476" y="1076051"/>
                    <a:pt x="2231673" y="1121938"/>
                  </a:cubicBezTo>
                  <a:cubicBezTo>
                    <a:pt x="2292724" y="1144137"/>
                    <a:pt x="2310402" y="1144995"/>
                    <a:pt x="2367299" y="1171254"/>
                  </a:cubicBezTo>
                  <a:cubicBezTo>
                    <a:pt x="2400676" y="1186658"/>
                    <a:pt x="2436529" y="1198514"/>
                    <a:pt x="2465937" y="1220569"/>
                  </a:cubicBezTo>
                  <a:lnTo>
                    <a:pt x="2515255" y="1257556"/>
                  </a:lnTo>
                </a:path>
              </a:pathLst>
            </a:cu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en-US" sz="2000" dirty="0">
                <a:solidFill>
                  <a:srgbClr val="FF0000"/>
                </a:solidFill>
                <a:latin typeface="Corbel"/>
              </a:endParaRPr>
            </a:p>
          </p:txBody>
        </p:sp>
      </p:grpSp>
      <p:sp>
        <p:nvSpPr>
          <p:cNvPr id="10" name="TextBox 9"/>
          <p:cNvSpPr txBox="1"/>
          <p:nvPr/>
        </p:nvSpPr>
        <p:spPr>
          <a:xfrm rot="21226684">
            <a:off x="2602006" y="2926409"/>
            <a:ext cx="3467223" cy="1122156"/>
          </a:xfrm>
          <a:prstGeom prst="rect">
            <a:avLst/>
          </a:prstGeom>
          <a:noFill/>
        </p:spPr>
        <p:txBody>
          <a:bodyPr wrap="none">
            <a:prstTxWarp prst="textSlantUp">
              <a:avLst>
                <a:gd name="adj" fmla="val 50330"/>
              </a:avLst>
            </a:prstTxWarp>
            <a:spAutoFit/>
          </a:bodyPr>
          <a:lstStyle/>
          <a:p>
            <a:pPr defTabSz="457200">
              <a:defRPr/>
            </a:pPr>
            <a:r>
              <a:rPr lang="en-US" sz="5400" b="1" spc="600" dirty="0">
                <a:solidFill>
                  <a:prstClr val="white"/>
                </a:solidFill>
                <a:latin typeface="Cambria"/>
                <a:cs typeface="Cambria"/>
              </a:rPr>
              <a:t>Research </a:t>
            </a:r>
          </a:p>
        </p:txBody>
      </p:sp>
      <p:sp>
        <p:nvSpPr>
          <p:cNvPr id="11" name="TextBox 10"/>
          <p:cNvSpPr txBox="1"/>
          <p:nvPr/>
        </p:nvSpPr>
        <p:spPr>
          <a:xfrm rot="20899828">
            <a:off x="6594619" y="2904063"/>
            <a:ext cx="3200400" cy="1015918"/>
          </a:xfrm>
          <a:prstGeom prst="rect">
            <a:avLst/>
          </a:prstGeom>
          <a:noFill/>
        </p:spPr>
        <p:txBody>
          <a:bodyPr wrap="none">
            <a:prstTxWarp prst="textSlantUp">
              <a:avLst>
                <a:gd name="adj" fmla="val 45105"/>
              </a:avLst>
            </a:prstTxWarp>
            <a:spAutoFit/>
          </a:bodyPr>
          <a:lstStyle/>
          <a:p>
            <a:pPr algn="dist" defTabSz="457200">
              <a:defRPr/>
            </a:pPr>
            <a:r>
              <a:rPr lang="en-US" sz="5400" b="1" spc="600" dirty="0">
                <a:solidFill>
                  <a:prstClr val="white"/>
                </a:solidFill>
                <a:latin typeface="Calibri"/>
                <a:cs typeface="Calibri"/>
              </a:rPr>
              <a:t>Controlled</a:t>
            </a:r>
            <a:r>
              <a:rPr lang="en-US" sz="4400" spc="600" dirty="0">
                <a:solidFill>
                  <a:prstClr val="white"/>
                </a:solidFill>
                <a:latin typeface="Corbel"/>
                <a:cs typeface="Comic Sans MS"/>
              </a:rPr>
              <a:t> </a:t>
            </a:r>
          </a:p>
        </p:txBody>
      </p:sp>
      <p:grpSp>
        <p:nvGrpSpPr>
          <p:cNvPr id="3" name="Group 20"/>
          <p:cNvGrpSpPr>
            <a:grpSpLocks/>
          </p:cNvGrpSpPr>
          <p:nvPr/>
        </p:nvGrpSpPr>
        <p:grpSpPr bwMode="auto">
          <a:xfrm>
            <a:off x="6532564" y="4460875"/>
            <a:ext cx="3025775" cy="577850"/>
            <a:chOff x="4809727" y="3700053"/>
            <a:chExt cx="3026330" cy="576284"/>
          </a:xfrm>
        </p:grpSpPr>
        <p:sp>
          <p:nvSpPr>
            <p:cNvPr id="13" name="Freeform 12"/>
            <p:cNvSpPr/>
            <p:nvPr/>
          </p:nvSpPr>
          <p:spPr>
            <a:xfrm rot="21493041">
              <a:off x="4809727" y="3761798"/>
              <a:ext cx="2875489" cy="473376"/>
            </a:xfrm>
            <a:custGeom>
              <a:avLst/>
              <a:gdLst>
                <a:gd name="connsiteX0" fmla="*/ 2601563 w 2601563"/>
                <a:gd name="connsiteY0" fmla="*/ 0 h 1035635"/>
                <a:gd name="connsiteX1" fmla="*/ 2379629 w 2601563"/>
                <a:gd name="connsiteY1" fmla="*/ 61645 h 1035635"/>
                <a:gd name="connsiteX2" fmla="*/ 2219343 w 2601563"/>
                <a:gd name="connsiteY2" fmla="*/ 160277 h 1035635"/>
                <a:gd name="connsiteX3" fmla="*/ 2108376 w 2601563"/>
                <a:gd name="connsiteY3" fmla="*/ 209593 h 1035635"/>
                <a:gd name="connsiteX4" fmla="*/ 2083716 w 2601563"/>
                <a:gd name="connsiteY4" fmla="*/ 234251 h 1035635"/>
                <a:gd name="connsiteX5" fmla="*/ 1985079 w 2601563"/>
                <a:gd name="connsiteY5" fmla="*/ 258909 h 1035635"/>
                <a:gd name="connsiteX6" fmla="*/ 1935760 w 2601563"/>
                <a:gd name="connsiteY6" fmla="*/ 283567 h 1035635"/>
                <a:gd name="connsiteX7" fmla="*/ 1775474 w 2601563"/>
                <a:gd name="connsiteY7" fmla="*/ 345212 h 1035635"/>
                <a:gd name="connsiteX8" fmla="*/ 1479562 w 2601563"/>
                <a:gd name="connsiteY8" fmla="*/ 456173 h 1035635"/>
                <a:gd name="connsiteX9" fmla="*/ 1319276 w 2601563"/>
                <a:gd name="connsiteY9" fmla="*/ 554805 h 1035635"/>
                <a:gd name="connsiteX10" fmla="*/ 1245298 w 2601563"/>
                <a:gd name="connsiteY10" fmla="*/ 579463 h 1035635"/>
                <a:gd name="connsiteX11" fmla="*/ 1097342 w 2601563"/>
                <a:gd name="connsiteY11" fmla="*/ 628779 h 1035635"/>
                <a:gd name="connsiteX12" fmla="*/ 937056 w 2601563"/>
                <a:gd name="connsiteY12" fmla="*/ 641108 h 1035635"/>
                <a:gd name="connsiteX13" fmla="*/ 850748 w 2601563"/>
                <a:gd name="connsiteY13" fmla="*/ 653437 h 1035635"/>
                <a:gd name="connsiteX14" fmla="*/ 715122 w 2601563"/>
                <a:gd name="connsiteY14" fmla="*/ 665766 h 1035635"/>
                <a:gd name="connsiteX15" fmla="*/ 616484 w 2601563"/>
                <a:gd name="connsiteY15" fmla="*/ 690424 h 1035635"/>
                <a:gd name="connsiteX16" fmla="*/ 468528 w 2601563"/>
                <a:gd name="connsiteY16" fmla="*/ 776727 h 1035635"/>
                <a:gd name="connsiteX17" fmla="*/ 320572 w 2601563"/>
                <a:gd name="connsiteY17" fmla="*/ 875359 h 1035635"/>
                <a:gd name="connsiteX18" fmla="*/ 283583 w 2601563"/>
                <a:gd name="connsiteY18" fmla="*/ 924675 h 1035635"/>
                <a:gd name="connsiteX19" fmla="*/ 234264 w 2601563"/>
                <a:gd name="connsiteY19" fmla="*/ 949333 h 1035635"/>
                <a:gd name="connsiteX20" fmla="*/ 197275 w 2601563"/>
                <a:gd name="connsiteY20" fmla="*/ 973991 h 1035635"/>
                <a:gd name="connsiteX21" fmla="*/ 73978 w 2601563"/>
                <a:gd name="connsiteY21" fmla="*/ 998649 h 1035635"/>
                <a:gd name="connsiteX22" fmla="*/ 0 w 2601563"/>
                <a:gd name="connsiteY22" fmla="*/ 1035635 h 10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1563" h="1035635">
                  <a:moveTo>
                    <a:pt x="2601563" y="0"/>
                  </a:moveTo>
                  <a:cubicBezTo>
                    <a:pt x="2527585" y="20548"/>
                    <a:pt x="2451870" y="35640"/>
                    <a:pt x="2379629" y="61645"/>
                  </a:cubicBezTo>
                  <a:cubicBezTo>
                    <a:pt x="2321113" y="82710"/>
                    <a:pt x="2273018" y="131001"/>
                    <a:pt x="2219343" y="160277"/>
                  </a:cubicBezTo>
                  <a:cubicBezTo>
                    <a:pt x="2160602" y="192316"/>
                    <a:pt x="2160904" y="174576"/>
                    <a:pt x="2108376" y="209593"/>
                  </a:cubicBezTo>
                  <a:cubicBezTo>
                    <a:pt x="2098704" y="216041"/>
                    <a:pt x="2094509" y="229934"/>
                    <a:pt x="2083716" y="234251"/>
                  </a:cubicBezTo>
                  <a:cubicBezTo>
                    <a:pt x="2052249" y="246837"/>
                    <a:pt x="2017231" y="248192"/>
                    <a:pt x="1985079" y="258909"/>
                  </a:cubicBezTo>
                  <a:cubicBezTo>
                    <a:pt x="1967642" y="264721"/>
                    <a:pt x="1952756" y="276569"/>
                    <a:pt x="1935760" y="283567"/>
                  </a:cubicBezTo>
                  <a:cubicBezTo>
                    <a:pt x="1882827" y="305362"/>
                    <a:pt x="1828487" y="323615"/>
                    <a:pt x="1775474" y="345212"/>
                  </a:cubicBezTo>
                  <a:cubicBezTo>
                    <a:pt x="1521634" y="448623"/>
                    <a:pt x="1691460" y="392607"/>
                    <a:pt x="1479562" y="456173"/>
                  </a:cubicBezTo>
                  <a:cubicBezTo>
                    <a:pt x="1434095" y="486482"/>
                    <a:pt x="1374952" y="532536"/>
                    <a:pt x="1319276" y="554805"/>
                  </a:cubicBezTo>
                  <a:cubicBezTo>
                    <a:pt x="1295142" y="564458"/>
                    <a:pt x="1269957" y="571244"/>
                    <a:pt x="1245298" y="579463"/>
                  </a:cubicBezTo>
                  <a:cubicBezTo>
                    <a:pt x="1195979" y="595902"/>
                    <a:pt x="1149175" y="624792"/>
                    <a:pt x="1097342" y="628779"/>
                  </a:cubicBezTo>
                  <a:cubicBezTo>
                    <a:pt x="1043913" y="632889"/>
                    <a:pt x="990377" y="635776"/>
                    <a:pt x="937056" y="641108"/>
                  </a:cubicBezTo>
                  <a:cubicBezTo>
                    <a:pt x="908139" y="644000"/>
                    <a:pt x="879632" y="650228"/>
                    <a:pt x="850748" y="653437"/>
                  </a:cubicBezTo>
                  <a:cubicBezTo>
                    <a:pt x="805631" y="658450"/>
                    <a:pt x="760331" y="661656"/>
                    <a:pt x="715122" y="665766"/>
                  </a:cubicBezTo>
                  <a:cubicBezTo>
                    <a:pt x="682243" y="673985"/>
                    <a:pt x="645910" y="673610"/>
                    <a:pt x="616484" y="690424"/>
                  </a:cubicBezTo>
                  <a:cubicBezTo>
                    <a:pt x="427780" y="798249"/>
                    <a:pt x="646476" y="747071"/>
                    <a:pt x="468528" y="776727"/>
                  </a:cubicBezTo>
                  <a:cubicBezTo>
                    <a:pt x="410798" y="809714"/>
                    <a:pt x="367251" y="828682"/>
                    <a:pt x="320572" y="875359"/>
                  </a:cubicBezTo>
                  <a:cubicBezTo>
                    <a:pt x="306041" y="889889"/>
                    <a:pt x="299185" y="911303"/>
                    <a:pt x="283583" y="924675"/>
                  </a:cubicBezTo>
                  <a:cubicBezTo>
                    <a:pt x="269628" y="936636"/>
                    <a:pt x="250222" y="940214"/>
                    <a:pt x="234264" y="949333"/>
                  </a:cubicBezTo>
                  <a:cubicBezTo>
                    <a:pt x="221398" y="956685"/>
                    <a:pt x="211333" y="969305"/>
                    <a:pt x="197275" y="973991"/>
                  </a:cubicBezTo>
                  <a:cubicBezTo>
                    <a:pt x="69388" y="1016618"/>
                    <a:pt x="172761" y="961608"/>
                    <a:pt x="73978" y="998649"/>
                  </a:cubicBezTo>
                  <a:cubicBezTo>
                    <a:pt x="73964" y="998654"/>
                    <a:pt x="12336" y="1029467"/>
                    <a:pt x="0" y="1035635"/>
                  </a:cubicBezTo>
                </a:path>
              </a:pathLst>
            </a:cu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en-US" sz="2000" dirty="0">
                <a:solidFill>
                  <a:prstClr val="white"/>
                </a:solidFill>
                <a:latin typeface="Corbel"/>
              </a:endParaRPr>
            </a:p>
          </p:txBody>
        </p:sp>
        <p:sp>
          <p:nvSpPr>
            <p:cNvPr id="14" name="Freeform 13"/>
            <p:cNvSpPr/>
            <p:nvPr/>
          </p:nvSpPr>
          <p:spPr>
            <a:xfrm rot="21493041">
              <a:off x="5055834" y="3700053"/>
              <a:ext cx="2780223" cy="576284"/>
            </a:xfrm>
            <a:custGeom>
              <a:avLst/>
              <a:gdLst>
                <a:gd name="connsiteX0" fmla="*/ 0 w 2515255"/>
                <a:gd name="connsiteY0" fmla="*/ 0 h 1257556"/>
                <a:gd name="connsiteX1" fmla="*/ 345231 w 2515255"/>
                <a:gd name="connsiteY1" fmla="*/ 135618 h 1257556"/>
                <a:gd name="connsiteX2" fmla="*/ 628814 w 2515255"/>
                <a:gd name="connsiteY2" fmla="*/ 221921 h 1257556"/>
                <a:gd name="connsiteX3" fmla="*/ 715122 w 2515255"/>
                <a:gd name="connsiteY3" fmla="*/ 246579 h 1257556"/>
                <a:gd name="connsiteX4" fmla="*/ 801430 w 2515255"/>
                <a:gd name="connsiteY4" fmla="*/ 271237 h 1257556"/>
                <a:gd name="connsiteX5" fmla="*/ 961715 w 2515255"/>
                <a:gd name="connsiteY5" fmla="*/ 332882 h 1257556"/>
                <a:gd name="connsiteX6" fmla="*/ 1319276 w 2515255"/>
                <a:gd name="connsiteY6" fmla="*/ 468501 h 1257556"/>
                <a:gd name="connsiteX7" fmla="*/ 1380925 w 2515255"/>
                <a:gd name="connsiteY7" fmla="*/ 702752 h 1257556"/>
                <a:gd name="connsiteX8" fmla="*/ 1430243 w 2515255"/>
                <a:gd name="connsiteY8" fmla="*/ 752068 h 1257556"/>
                <a:gd name="connsiteX9" fmla="*/ 1639848 w 2515255"/>
                <a:gd name="connsiteY9" fmla="*/ 838371 h 1257556"/>
                <a:gd name="connsiteX10" fmla="*/ 1713826 w 2515255"/>
                <a:gd name="connsiteY10" fmla="*/ 900016 h 1257556"/>
                <a:gd name="connsiteX11" fmla="*/ 1960420 w 2515255"/>
                <a:gd name="connsiteY11" fmla="*/ 998648 h 1257556"/>
                <a:gd name="connsiteX12" fmla="*/ 2083716 w 2515255"/>
                <a:gd name="connsiteY12" fmla="*/ 1060293 h 1257556"/>
                <a:gd name="connsiteX13" fmla="*/ 2120706 w 2515255"/>
                <a:gd name="connsiteY13" fmla="*/ 1072622 h 1257556"/>
                <a:gd name="connsiteX14" fmla="*/ 2231673 w 2515255"/>
                <a:gd name="connsiteY14" fmla="*/ 1121938 h 1257556"/>
                <a:gd name="connsiteX15" fmla="*/ 2367299 w 2515255"/>
                <a:gd name="connsiteY15" fmla="*/ 1171254 h 1257556"/>
                <a:gd name="connsiteX16" fmla="*/ 2465937 w 2515255"/>
                <a:gd name="connsiteY16" fmla="*/ 1220569 h 1257556"/>
                <a:gd name="connsiteX17" fmla="*/ 2515255 w 2515255"/>
                <a:gd name="connsiteY17" fmla="*/ 1257556 h 12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5255" h="1257556">
                  <a:moveTo>
                    <a:pt x="0" y="0"/>
                  </a:moveTo>
                  <a:cubicBezTo>
                    <a:pt x="115077" y="45206"/>
                    <a:pt x="228641" y="94471"/>
                    <a:pt x="345231" y="135618"/>
                  </a:cubicBezTo>
                  <a:cubicBezTo>
                    <a:pt x="438407" y="168502"/>
                    <a:pt x="534172" y="193530"/>
                    <a:pt x="628814" y="221921"/>
                  </a:cubicBezTo>
                  <a:cubicBezTo>
                    <a:pt x="657473" y="230518"/>
                    <a:pt x="686353" y="238360"/>
                    <a:pt x="715122" y="246579"/>
                  </a:cubicBezTo>
                  <a:cubicBezTo>
                    <a:pt x="743891" y="254798"/>
                    <a:pt x="773504" y="260497"/>
                    <a:pt x="801430" y="271237"/>
                  </a:cubicBezTo>
                  <a:cubicBezTo>
                    <a:pt x="854858" y="291785"/>
                    <a:pt x="907874" y="313440"/>
                    <a:pt x="961715" y="332882"/>
                  </a:cubicBezTo>
                  <a:cubicBezTo>
                    <a:pt x="1300956" y="455379"/>
                    <a:pt x="1147622" y="382679"/>
                    <a:pt x="1319276" y="468501"/>
                  </a:cubicBezTo>
                  <a:cubicBezTo>
                    <a:pt x="1439125" y="648264"/>
                    <a:pt x="1292541" y="402263"/>
                    <a:pt x="1380925" y="702752"/>
                  </a:cubicBezTo>
                  <a:cubicBezTo>
                    <a:pt x="1387485" y="725055"/>
                    <a:pt x="1411892" y="737795"/>
                    <a:pt x="1430243" y="752068"/>
                  </a:cubicBezTo>
                  <a:cubicBezTo>
                    <a:pt x="1493978" y="801637"/>
                    <a:pt x="1561337" y="812202"/>
                    <a:pt x="1639848" y="838371"/>
                  </a:cubicBezTo>
                  <a:cubicBezTo>
                    <a:pt x="1664507" y="858919"/>
                    <a:pt x="1686159" y="883742"/>
                    <a:pt x="1713826" y="900016"/>
                  </a:cubicBezTo>
                  <a:cubicBezTo>
                    <a:pt x="1817004" y="960705"/>
                    <a:pt x="1855687" y="959375"/>
                    <a:pt x="1960420" y="998648"/>
                  </a:cubicBezTo>
                  <a:cubicBezTo>
                    <a:pt x="2195054" y="1086631"/>
                    <a:pt x="1956909" y="996894"/>
                    <a:pt x="2083716" y="1060293"/>
                  </a:cubicBezTo>
                  <a:cubicBezTo>
                    <a:pt x="2095341" y="1066105"/>
                    <a:pt x="2108760" y="1067503"/>
                    <a:pt x="2120706" y="1072622"/>
                  </a:cubicBezTo>
                  <a:cubicBezTo>
                    <a:pt x="2229251" y="1119139"/>
                    <a:pt x="2105476" y="1076051"/>
                    <a:pt x="2231673" y="1121938"/>
                  </a:cubicBezTo>
                  <a:cubicBezTo>
                    <a:pt x="2292724" y="1144137"/>
                    <a:pt x="2310402" y="1144995"/>
                    <a:pt x="2367299" y="1171254"/>
                  </a:cubicBezTo>
                  <a:cubicBezTo>
                    <a:pt x="2400676" y="1186658"/>
                    <a:pt x="2436529" y="1198514"/>
                    <a:pt x="2465937" y="1220569"/>
                  </a:cubicBezTo>
                  <a:lnTo>
                    <a:pt x="2515255" y="1257556"/>
                  </a:lnTo>
                </a:path>
              </a:pathLst>
            </a:cu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en-US" sz="2000" dirty="0">
                <a:solidFill>
                  <a:srgbClr val="FF0000"/>
                </a:solidFill>
                <a:latin typeface="Corbel"/>
              </a:endParaRPr>
            </a:p>
          </p:txBody>
        </p:sp>
      </p:grpSp>
    </p:spTree>
    <p:extLst>
      <p:ext uri="{BB962C8B-B14F-4D97-AF65-F5344CB8AC3E}">
        <p14:creationId xmlns:p14="http://schemas.microsoft.com/office/powerpoint/2010/main" val="91591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12160250" cy="479201"/>
          </a:xfrm>
        </p:spPr>
        <p:txBody>
          <a:bodyPr>
            <a:normAutofit fontScale="90000"/>
          </a:bodyPr>
          <a:lstStyle/>
          <a:p>
            <a:pPr algn="ctr"/>
            <a:r>
              <a:rPr lang="en-US" dirty="0"/>
              <a:t>A Western Modernity/Coloniality Episteme </a:t>
            </a:r>
          </a:p>
        </p:txBody>
      </p:sp>
      <p:sp>
        <p:nvSpPr>
          <p:cNvPr id="4" name="Content Placeholder 3"/>
          <p:cNvSpPr>
            <a:spLocks noGrp="1"/>
          </p:cNvSpPr>
          <p:nvPr>
            <p:ph idx="1"/>
          </p:nvPr>
        </p:nvSpPr>
        <p:spPr>
          <a:xfrm>
            <a:off x="3676650" y="891809"/>
            <a:ext cx="8483600" cy="5627637"/>
          </a:xfrm>
        </p:spPr>
        <p:style>
          <a:lnRef idx="2">
            <a:schemeClr val="dk1"/>
          </a:lnRef>
          <a:fillRef idx="1">
            <a:schemeClr val="lt1"/>
          </a:fillRef>
          <a:effectRef idx="0">
            <a:schemeClr val="dk1"/>
          </a:effectRef>
          <a:fontRef idx="minor">
            <a:schemeClr val="dk1"/>
          </a:fontRef>
        </p:style>
        <p:txBody>
          <a:bodyPr>
            <a:noAutofit/>
          </a:bodyPr>
          <a:lstStyle/>
          <a:p>
            <a:pPr>
              <a:spcAft>
                <a:spcPts val="1200"/>
              </a:spcAft>
            </a:pPr>
            <a:r>
              <a:rPr lang="en-US" sz="2600" b="1" i="1" u="sng" dirty="0"/>
              <a:t>Genealogy</a:t>
            </a:r>
            <a:r>
              <a:rPr lang="en-US" sz="2600" b="1" dirty="0"/>
              <a:t>:</a:t>
            </a:r>
            <a:r>
              <a:rPr lang="en-US" sz="2600" dirty="0"/>
              <a:t> 17</a:t>
            </a:r>
            <a:r>
              <a:rPr lang="en-US" sz="2600" baseline="30000" dirty="0"/>
              <a:t>th</a:t>
            </a:r>
            <a:r>
              <a:rPr lang="en-US" sz="2600" dirty="0"/>
              <a:t> Century No. Europe Reformation thought, Enlightenment, French Revolution crystallized  in 18</a:t>
            </a:r>
            <a:r>
              <a:rPr lang="en-US" sz="2600" baseline="30000" dirty="0"/>
              <a:t>th</a:t>
            </a:r>
            <a:r>
              <a:rPr lang="en-US" sz="2600" dirty="0"/>
              <a:t> Century into “Modernity/Coloniality”  and consolidated within the Industrial Revolution and motivated, in part, by colonization</a:t>
            </a:r>
          </a:p>
          <a:p>
            <a:pPr>
              <a:spcAft>
                <a:spcPts val="1200"/>
              </a:spcAft>
            </a:pPr>
            <a:r>
              <a:rPr lang="en-US" sz="2600" b="1" i="1" u="sng" dirty="0"/>
              <a:t>Philosophically</a:t>
            </a:r>
            <a:r>
              <a:rPr lang="en-US" sz="2600" i="1" dirty="0"/>
              <a:t>, </a:t>
            </a:r>
            <a:r>
              <a:rPr lang="en-US" sz="2600" dirty="0"/>
              <a:t>emergence of the notion of “Man” as the foundation for all knowledge &amp; order, separate from the natural and the divine          ~ </a:t>
            </a:r>
            <a:r>
              <a:rPr lang="en-US" sz="2600" b="1" i="1" dirty="0">
                <a:solidFill>
                  <a:srgbClr val="FF0000"/>
                </a:solidFill>
              </a:rPr>
              <a:t>teleological action</a:t>
            </a:r>
            <a:r>
              <a:rPr lang="en-US" sz="2600" dirty="0"/>
              <a:t>~</a:t>
            </a:r>
          </a:p>
          <a:p>
            <a:pPr>
              <a:spcAft>
                <a:spcPts val="1200"/>
              </a:spcAft>
            </a:pPr>
            <a:r>
              <a:rPr lang="en-US" sz="2600" b="1" i="1" u="sng" dirty="0"/>
              <a:t>Culturally</a:t>
            </a:r>
            <a:r>
              <a:rPr lang="en-US" sz="2600" dirty="0"/>
              <a:t>, Lifeworld is subsumed by forms of expert knowledge linked to capital and state administrative apparatuses  (Foucault's disciplines)</a:t>
            </a:r>
          </a:p>
          <a:p>
            <a:pPr>
              <a:spcAft>
                <a:spcPts val="1200"/>
              </a:spcAft>
            </a:pPr>
            <a:r>
              <a:rPr lang="en-US" sz="2600" b="1" i="1" u="sng" dirty="0"/>
              <a:t>Sociologically</a:t>
            </a:r>
            <a:r>
              <a:rPr lang="en-US" sz="2600" dirty="0"/>
              <a:t>, rise of nation-state institution, knowledges for material reproduction</a:t>
            </a:r>
          </a:p>
        </p:txBody>
      </p:sp>
      <p:sp>
        <p:nvSpPr>
          <p:cNvPr id="9" name="TextBox 8"/>
          <p:cNvSpPr txBox="1"/>
          <p:nvPr/>
        </p:nvSpPr>
        <p:spPr>
          <a:xfrm>
            <a:off x="321733" y="6519446"/>
            <a:ext cx="10668000" cy="338554"/>
          </a:xfrm>
          <a:prstGeom prst="rect">
            <a:avLst/>
          </a:prstGeom>
          <a:noFill/>
        </p:spPr>
        <p:txBody>
          <a:bodyPr wrap="square" rtlCol="0">
            <a:spAutoFit/>
          </a:bodyPr>
          <a:lstStyle/>
          <a:p>
            <a:pPr algn="ctr"/>
            <a:r>
              <a:rPr lang="en-US" sz="1600" b="1" dirty="0"/>
              <a:t>Indigenous and Subalterns studies scholars in the America’s, India, the Atlantic, Poststructuralists, Critical theorists..</a:t>
            </a:r>
          </a:p>
        </p:txBody>
      </p:sp>
      <p:pic>
        <p:nvPicPr>
          <p:cNvPr id="5" name="Content Placeholder 11">
            <a:extLst>
              <a:ext uri="{FF2B5EF4-FFF2-40B4-BE49-F238E27FC236}">
                <a16:creationId xmlns:a16="http://schemas.microsoft.com/office/drawing/2014/main" id="{4338D78D-9BE0-4C4D-866E-826D382508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91809"/>
            <a:ext cx="3860800" cy="5627637"/>
          </a:xfrm>
          <a:prstGeom prst="rect">
            <a:avLst/>
          </a:prstGeom>
        </p:spPr>
      </p:pic>
    </p:spTree>
    <p:extLst>
      <p:ext uri="{BB962C8B-B14F-4D97-AF65-F5344CB8AC3E}">
        <p14:creationId xmlns:p14="http://schemas.microsoft.com/office/powerpoint/2010/main" val="267975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00"/>
            <a:ext cx="12192000" cy="625531"/>
          </a:xfrm>
        </p:spPr>
        <p:txBody>
          <a:bodyPr>
            <a:normAutofit fontScale="90000"/>
          </a:bodyPr>
          <a:lstStyle/>
          <a:p>
            <a:pPr algn="ctr"/>
            <a:r>
              <a:rPr lang="en-US" dirty="0"/>
              <a:t>4 Pillars of the Colonial Matrix of Power </a:t>
            </a:r>
          </a:p>
        </p:txBody>
      </p:sp>
      <p:sp>
        <p:nvSpPr>
          <p:cNvPr id="3" name="Content Placeholder 2"/>
          <p:cNvSpPr>
            <a:spLocks noGrp="1"/>
          </p:cNvSpPr>
          <p:nvPr>
            <p:ph sz="half" idx="1"/>
          </p:nvPr>
        </p:nvSpPr>
        <p:spPr>
          <a:xfrm>
            <a:off x="0" y="914400"/>
            <a:ext cx="8244700" cy="5912822"/>
          </a:xfrm>
        </p:spPr>
        <p:style>
          <a:lnRef idx="2">
            <a:schemeClr val="dk1"/>
          </a:lnRef>
          <a:fillRef idx="1">
            <a:schemeClr val="lt1"/>
          </a:fillRef>
          <a:effectRef idx="0">
            <a:schemeClr val="dk1"/>
          </a:effectRef>
          <a:fontRef idx="minor">
            <a:schemeClr val="dk1"/>
          </a:fontRef>
        </p:style>
        <p:txBody>
          <a:bodyPr>
            <a:noAutofit/>
          </a:bodyPr>
          <a:lstStyle/>
          <a:p>
            <a:pPr marL="633222" indent="-514350">
              <a:spcBef>
                <a:spcPts val="600"/>
              </a:spcBef>
              <a:spcAft>
                <a:spcPts val="600"/>
              </a:spcAft>
              <a:buClr>
                <a:srgbClr val="FF0000"/>
              </a:buClr>
              <a:buSzPct val="100000"/>
              <a:buFont typeface="+mj-lt"/>
              <a:buAutoNum type="arabicPeriod"/>
            </a:pPr>
            <a:r>
              <a:rPr lang="en-US" sz="3200" b="1" i="1" u="sng" dirty="0"/>
              <a:t>Control of Economy</a:t>
            </a:r>
            <a:r>
              <a:rPr lang="en-US" sz="3200" b="1" dirty="0"/>
              <a:t>- </a:t>
            </a:r>
            <a:r>
              <a:rPr lang="en-US" sz="3200" dirty="0"/>
              <a:t>land appropriation, labor exploitation, control of natural resources</a:t>
            </a:r>
          </a:p>
          <a:p>
            <a:pPr marL="633222" indent="-514350">
              <a:spcBef>
                <a:spcPts val="600"/>
              </a:spcBef>
              <a:spcAft>
                <a:spcPts val="600"/>
              </a:spcAft>
              <a:buClr>
                <a:srgbClr val="FF0000"/>
              </a:buClr>
              <a:buFont typeface="+mj-lt"/>
              <a:buAutoNum type="arabicPeriod"/>
            </a:pPr>
            <a:r>
              <a:rPr lang="en-US" sz="3200" b="1" i="1" u="sng" dirty="0"/>
              <a:t>Control of Authority</a:t>
            </a:r>
            <a:r>
              <a:rPr lang="en-US" sz="3200" dirty="0"/>
              <a:t>-government, normative social institutions, army</a:t>
            </a:r>
          </a:p>
          <a:p>
            <a:pPr marL="633222" indent="-514350">
              <a:spcBef>
                <a:spcPts val="600"/>
              </a:spcBef>
              <a:spcAft>
                <a:spcPts val="600"/>
              </a:spcAft>
              <a:buClr>
                <a:srgbClr val="FF0000"/>
              </a:buClr>
              <a:buFont typeface="+mj-lt"/>
              <a:buAutoNum type="arabicPeriod"/>
            </a:pPr>
            <a:r>
              <a:rPr lang="en-US" sz="3200" b="1" i="1" u="sng" dirty="0"/>
              <a:t>Control of Gender and Sexuality</a:t>
            </a:r>
            <a:r>
              <a:rPr lang="en-US" sz="3200" b="1" dirty="0"/>
              <a:t>- </a:t>
            </a:r>
            <a:r>
              <a:rPr lang="en-US" sz="3200" dirty="0"/>
              <a:t>family, education </a:t>
            </a:r>
          </a:p>
          <a:p>
            <a:pPr marL="633222" indent="-514350">
              <a:spcBef>
                <a:spcPts val="600"/>
              </a:spcBef>
              <a:spcAft>
                <a:spcPts val="600"/>
              </a:spcAft>
              <a:buClr>
                <a:srgbClr val="FF0000"/>
              </a:buClr>
              <a:buFont typeface="+mj-lt"/>
              <a:buAutoNum type="arabicPeriod"/>
            </a:pPr>
            <a:r>
              <a:rPr lang="en-US" sz="3200" b="1" i="1" u="sng" dirty="0"/>
              <a:t>Control of Subjectivity and Knowledge </a:t>
            </a:r>
            <a:r>
              <a:rPr lang="en-US" sz="3200" u="sng" dirty="0"/>
              <a:t>-</a:t>
            </a:r>
            <a:r>
              <a:rPr lang="en-US" sz="3200" dirty="0"/>
              <a:t>epistemology, education and formation of subjectivity</a:t>
            </a:r>
            <a:endParaRPr lang="en-US" sz="3200" b="1" i="1" dirty="0">
              <a:solidFill>
                <a:srgbClr val="FF0000"/>
              </a:solidFill>
            </a:endParaRPr>
          </a:p>
        </p:txBody>
      </p:sp>
      <p:sp>
        <p:nvSpPr>
          <p:cNvPr id="8" name="TextBox 7"/>
          <p:cNvSpPr txBox="1"/>
          <p:nvPr/>
        </p:nvSpPr>
        <p:spPr>
          <a:xfrm>
            <a:off x="0" y="6488668"/>
            <a:ext cx="8906934" cy="338554"/>
          </a:xfrm>
          <a:prstGeom prst="rect">
            <a:avLst/>
          </a:prstGeom>
          <a:noFill/>
        </p:spPr>
        <p:txBody>
          <a:bodyPr wrap="square" rtlCol="0">
            <a:spAutoFit/>
          </a:bodyPr>
          <a:lstStyle/>
          <a:p>
            <a:r>
              <a:rPr lang="en-US" sz="1600" b="1" dirty="0"/>
              <a:t>Quijano A. Coloniality and modernity/rationality. Cultural Studies 2007;21(2-3):168-178.</a:t>
            </a:r>
          </a:p>
        </p:txBody>
      </p:sp>
      <p:pic>
        <p:nvPicPr>
          <p:cNvPr id="5" name="Picture 4">
            <a:extLst>
              <a:ext uri="{FF2B5EF4-FFF2-40B4-BE49-F238E27FC236}">
                <a16:creationId xmlns:a16="http://schemas.microsoft.com/office/drawing/2014/main" id="{B6F7AC13-8F3E-7243-97FC-B077A6598A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9333" y="676331"/>
            <a:ext cx="4402667" cy="6196598"/>
          </a:xfrm>
          <a:prstGeom prst="rect">
            <a:avLst/>
          </a:prstGeom>
        </p:spPr>
      </p:pic>
      <p:sp>
        <p:nvSpPr>
          <p:cNvPr id="4" name="TextBox 3">
            <a:extLst>
              <a:ext uri="{FF2B5EF4-FFF2-40B4-BE49-F238E27FC236}">
                <a16:creationId xmlns:a16="http://schemas.microsoft.com/office/drawing/2014/main" id="{111FB643-795F-CE43-BF9F-652098F959B2}"/>
              </a:ext>
            </a:extLst>
          </p:cNvPr>
          <p:cNvSpPr txBox="1"/>
          <p:nvPr/>
        </p:nvSpPr>
        <p:spPr>
          <a:xfrm>
            <a:off x="3454400" y="5994400"/>
            <a:ext cx="3843867" cy="369332"/>
          </a:xfrm>
          <a:prstGeom prst="rect">
            <a:avLst/>
          </a:prstGeom>
          <a:noFill/>
        </p:spPr>
        <p:txBody>
          <a:bodyPr wrap="square" rtlCol="0">
            <a:spAutoFit/>
          </a:bodyPr>
          <a:lstStyle/>
          <a:p>
            <a:pPr algn="ctr"/>
            <a:r>
              <a:rPr lang="en-US" b="1" dirty="0"/>
              <a:t>https://decolonialfutures.net</a:t>
            </a:r>
          </a:p>
        </p:txBody>
      </p:sp>
    </p:spTree>
    <p:extLst>
      <p:ext uri="{BB962C8B-B14F-4D97-AF65-F5344CB8AC3E}">
        <p14:creationId xmlns:p14="http://schemas.microsoft.com/office/powerpoint/2010/main" val="392240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09600" y="155448"/>
            <a:ext cx="10972800" cy="860552"/>
          </a:xfrm>
        </p:spPr>
        <p:txBody>
          <a:bodyPr/>
          <a:lstStyle/>
          <a:p>
            <a:pPr algn="ctr"/>
            <a:r>
              <a:rPr lang="en-US" dirty="0">
                <a:ea typeface="ＭＳ Ｐゴシック" charset="-128"/>
                <a:cs typeface="ＭＳ Ｐゴシック" charset="-128"/>
              </a:rPr>
              <a:t>Epistemicide</a:t>
            </a:r>
          </a:p>
        </p:txBody>
      </p:sp>
      <p:pic>
        <p:nvPicPr>
          <p:cNvPr id="61443" name="Picture 3"/>
          <p:cNvPicPr>
            <a:picLocks noGrp="1" noChangeAspect="1" noChangeArrowheads="1"/>
          </p:cNvPicPr>
          <p:nvPr>
            <p:ph idx="1"/>
          </p:nvPr>
        </p:nvPicPr>
        <p:blipFill>
          <a:blip r:embed="rId3"/>
          <a:srcRect/>
          <a:stretch>
            <a:fillRect/>
          </a:stretch>
        </p:blipFill>
        <p:spPr>
          <a:xfrm>
            <a:off x="0" y="1016000"/>
            <a:ext cx="12192000" cy="5842000"/>
          </a:xfrm>
        </p:spPr>
      </p:pic>
      <p:sp>
        <p:nvSpPr>
          <p:cNvPr id="4" name="Slide Number Placeholder 3"/>
          <p:cNvSpPr>
            <a:spLocks noGrp="1"/>
          </p:cNvSpPr>
          <p:nvPr>
            <p:ph type="sldNum" sz="quarter" idx="12"/>
          </p:nvPr>
        </p:nvSpPr>
        <p:spPr/>
        <p:txBody>
          <a:bodyPr/>
          <a:lstStyle/>
          <a:p>
            <a:pPr defTabSz="457200"/>
            <a:fld id="{440621E0-7399-3045-8138-DC32CBBDB465}" type="slidenum">
              <a:rPr lang="en-US">
                <a:solidFill>
                  <a:prstClr val="black">
                    <a:tint val="95000"/>
                  </a:prstClr>
                </a:solidFill>
                <a:latin typeface="Corbel"/>
              </a:rPr>
              <a:pPr defTabSz="457200"/>
              <a:t>8</a:t>
            </a:fld>
            <a:endParaRPr lang="en-US" dirty="0">
              <a:solidFill>
                <a:prstClr val="black">
                  <a:tint val="95000"/>
                </a:prstClr>
              </a:solidFill>
              <a:latin typeface="Corbel"/>
            </a:endParaRPr>
          </a:p>
        </p:txBody>
      </p:sp>
    </p:spTree>
    <p:extLst>
      <p:ext uri="{BB962C8B-B14F-4D97-AF65-F5344CB8AC3E}">
        <p14:creationId xmlns:p14="http://schemas.microsoft.com/office/powerpoint/2010/main" val="3392387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sz="half" idx="2"/>
          </p:nvPr>
        </p:nvSpPr>
        <p:spPr>
          <a:xfrm>
            <a:off x="0" y="0"/>
            <a:ext cx="12192000" cy="990600"/>
          </a:xfrm>
        </p:spPr>
        <p:txBody>
          <a:bodyPr>
            <a:noAutofit/>
          </a:bodyPr>
          <a:lstStyle/>
          <a:p>
            <a:pPr algn="ctr">
              <a:lnSpc>
                <a:spcPct val="120000"/>
              </a:lnSpc>
              <a:buNone/>
            </a:pPr>
            <a:r>
              <a:rPr lang="en-US" sz="3600" dirty="0">
                <a:solidFill>
                  <a:srgbClr val="FFD25D"/>
                </a:solidFill>
              </a:rPr>
              <a:t>Close relationship of “expert knowledge” to political power</a:t>
            </a:r>
          </a:p>
          <a:p>
            <a:pPr algn="ctr">
              <a:lnSpc>
                <a:spcPct val="80000"/>
              </a:lnSpc>
              <a:buFont typeface="Wingdings" charset="2"/>
              <a:buNone/>
            </a:pPr>
            <a:endParaRPr lang="en-US" sz="1800" dirty="0">
              <a:solidFill>
                <a:schemeClr val="tx2"/>
              </a:solidFill>
            </a:endParaRPr>
          </a:p>
        </p:txBody>
      </p:sp>
      <p:sp>
        <p:nvSpPr>
          <p:cNvPr id="7" name="Slide Number Placeholder 6"/>
          <p:cNvSpPr>
            <a:spLocks noGrp="1"/>
          </p:cNvSpPr>
          <p:nvPr>
            <p:ph type="sldNum" sz="quarter" idx="12"/>
          </p:nvPr>
        </p:nvSpPr>
        <p:spPr/>
        <p:txBody>
          <a:bodyPr/>
          <a:lstStyle/>
          <a:p>
            <a:pPr>
              <a:defRPr/>
            </a:pPr>
            <a:fld id="{EC042F42-EDC5-5044-8BF8-52653D891AB2}" type="slidenum">
              <a:rPr lang="en-US" smtClean="0"/>
              <a:pPr>
                <a:defRPr/>
              </a:pPr>
              <a:t>9</a:t>
            </a:fld>
            <a:endParaRPr lang="en-US" dirty="0"/>
          </a:p>
        </p:txBody>
      </p:sp>
      <p:grpSp>
        <p:nvGrpSpPr>
          <p:cNvPr id="2" name="Group 3"/>
          <p:cNvGrpSpPr>
            <a:grpSpLocks/>
          </p:cNvGrpSpPr>
          <p:nvPr/>
        </p:nvGrpSpPr>
        <p:grpSpPr bwMode="auto">
          <a:xfrm>
            <a:off x="482543" y="1061302"/>
            <a:ext cx="11125885" cy="5090553"/>
            <a:chOff x="-498" y="1310"/>
            <a:chExt cx="4641" cy="1706"/>
          </a:xfrm>
        </p:grpSpPr>
        <p:pic>
          <p:nvPicPr>
            <p:cNvPr id="55301" name="Picture 4"/>
            <p:cNvPicPr>
              <a:picLocks noChangeAspect="1" noChangeArrowheads="1"/>
            </p:cNvPicPr>
            <p:nvPr/>
          </p:nvPicPr>
          <p:blipFill>
            <a:blip r:embed="rId3"/>
            <a:srcRect/>
            <a:stretch>
              <a:fillRect/>
            </a:stretch>
          </p:blipFill>
          <p:spPr bwMode="auto">
            <a:xfrm>
              <a:off x="-498" y="1672"/>
              <a:ext cx="4641" cy="1344"/>
            </a:xfrm>
            <a:prstGeom prst="rect">
              <a:avLst/>
            </a:prstGeom>
            <a:noFill/>
            <a:ln w="9525">
              <a:noFill/>
              <a:miter lim="800000"/>
              <a:headEnd/>
              <a:tailEnd/>
            </a:ln>
          </p:spPr>
        </p:pic>
        <p:pic>
          <p:nvPicPr>
            <p:cNvPr id="55302" name="Picture 5"/>
            <p:cNvPicPr>
              <a:picLocks noChangeAspect="1" noChangeArrowheads="1"/>
            </p:cNvPicPr>
            <p:nvPr/>
          </p:nvPicPr>
          <p:blipFill>
            <a:blip r:embed="rId4"/>
            <a:srcRect/>
            <a:stretch>
              <a:fillRect/>
            </a:stretch>
          </p:blipFill>
          <p:spPr bwMode="auto">
            <a:xfrm>
              <a:off x="-26" y="1310"/>
              <a:ext cx="3560" cy="424"/>
            </a:xfrm>
            <a:prstGeom prst="rect">
              <a:avLst/>
            </a:prstGeom>
            <a:noFill/>
            <a:ln w="9525">
              <a:noFill/>
              <a:miter lim="800000"/>
              <a:headEnd/>
              <a:tailEnd/>
            </a:ln>
          </p:spPr>
        </p:pic>
      </p:grpSp>
      <p:sp>
        <p:nvSpPr>
          <p:cNvPr id="55300" name="Text Box 6"/>
          <p:cNvSpPr txBox="1">
            <a:spLocks noChangeArrowheads="1"/>
          </p:cNvSpPr>
          <p:nvPr/>
        </p:nvSpPr>
        <p:spPr bwMode="auto">
          <a:xfrm>
            <a:off x="0" y="6345336"/>
            <a:ext cx="12192000"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600" b="1" dirty="0">
                <a:latin typeface="Helvetica" charset="0"/>
              </a:rPr>
              <a:t>McClellan, E. (1873). Obstetric Procedures among the Aborigines of North America. </a:t>
            </a:r>
            <a:r>
              <a:rPr lang="en-US" sz="1600" b="1" i="1" dirty="0"/>
              <a:t>Clinic of the Month</a:t>
            </a:r>
            <a:r>
              <a:rPr lang="en-US" sz="1600" b="1" dirty="0">
                <a:latin typeface="Helvetica" charset="0"/>
              </a:rPr>
              <a:t>, 99-106.</a:t>
            </a:r>
            <a:endParaRPr lang="en-US" sz="2000" b="1" dirty="0">
              <a:latin typeface="Helvetica" charset="0"/>
            </a:endParaRPr>
          </a:p>
        </p:txBody>
      </p:sp>
    </p:spTree>
    <p:extLst>
      <p:ext uri="{BB962C8B-B14F-4D97-AF65-F5344CB8AC3E}">
        <p14:creationId xmlns:p14="http://schemas.microsoft.com/office/powerpoint/2010/main" val="1566338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nnie's favorit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nnie's favorite theme" id="{9BC4CAE0-1C76-FC43-8A22-31C775413865}" vid="{3ACC8DAE-1CEC-1A4B-9D21-0FA04AAC86DD}"/>
    </a:ext>
  </a:ext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Bonnie's favorite theme</Template>
  <TotalTime>1157</TotalTime>
  <Words>2180</Words>
  <Application>Microsoft Office PowerPoint</Application>
  <PresentationFormat>Widescreen</PresentationFormat>
  <Paragraphs>315</Paragraphs>
  <Slides>41</Slides>
  <Notes>19</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41</vt:i4>
      </vt:variant>
    </vt:vector>
  </HeadingPairs>
  <TitlesOfParts>
    <vt:vector size="60" baseType="lpstr">
      <vt:lpstr>ＭＳ Ｐゴシック</vt:lpstr>
      <vt:lpstr>ＭＳ Ｐゴシック</vt:lpstr>
      <vt:lpstr>SimSun</vt:lpstr>
      <vt:lpstr>Arial</vt:lpstr>
      <vt:lpstr>Arial Narrow</vt:lpstr>
      <vt:lpstr>Calibri</vt:lpstr>
      <vt:lpstr>Cambria</vt:lpstr>
      <vt:lpstr>Comic Sans MS</vt:lpstr>
      <vt:lpstr>Corbel</vt:lpstr>
      <vt:lpstr>Helvetica</vt:lpstr>
      <vt:lpstr>Helvetica Light</vt:lpstr>
      <vt:lpstr>Open Sans</vt:lpstr>
      <vt:lpstr>Shree Devanagari 714</vt:lpstr>
      <vt:lpstr>Times New Roman</vt:lpstr>
      <vt:lpstr>Wingdings</vt:lpstr>
      <vt:lpstr>Wingdings 2</vt:lpstr>
      <vt:lpstr>Wingdings 3</vt:lpstr>
      <vt:lpstr>Bonnie's favorite theme</vt:lpstr>
      <vt:lpstr>Module</vt:lpstr>
      <vt:lpstr>Community-Based Participatory Research (CBPR):  A Grounding for Action and Social Change</vt:lpstr>
      <vt:lpstr>Bonnie’s Social Location</vt:lpstr>
      <vt:lpstr>Key Ethical Rationale</vt:lpstr>
      <vt:lpstr>Rationale for Partnership Research</vt:lpstr>
      <vt:lpstr> </vt:lpstr>
      <vt:lpstr>A Western Modernity/Coloniality Episteme </vt:lpstr>
      <vt:lpstr>4 Pillars of the Colonial Matrix of Power </vt:lpstr>
      <vt:lpstr>Epistemicide</vt:lpstr>
      <vt:lpstr>PowerPoint Presentation</vt:lpstr>
      <vt:lpstr>“Scientific” stories about race  &amp; skin color</vt:lpstr>
      <vt:lpstr>Frameworks for Understanding  &amp; Addressing Structural Inequality</vt:lpstr>
      <vt:lpstr>Settler Colonialism</vt:lpstr>
      <vt:lpstr>Settler Colonialism</vt:lpstr>
      <vt:lpstr>PowerPoint Presentation</vt:lpstr>
      <vt:lpstr>PowerPoint Presentation</vt:lpstr>
      <vt:lpstr>Epistemic Injustice</vt:lpstr>
      <vt:lpstr>Freire Reflection/Action Praxis: Tools to Strengthen Partnerships</vt:lpstr>
      <vt:lpstr>Current Research Context</vt:lpstr>
      <vt:lpstr>TCU System– 36 US Colleges &amp; 1 in Canada</vt:lpstr>
      <vt:lpstr>Multi-Year NIH-funding to Develop Science &amp; Policy of CBPR</vt:lpstr>
      <vt:lpstr>CBPR Model </vt:lpstr>
      <vt:lpstr>Context</vt:lpstr>
      <vt:lpstr> Relational Partnership Processes</vt:lpstr>
      <vt:lpstr>    Structural Partnership Processes</vt:lpstr>
      <vt:lpstr>Intervention and Research</vt:lpstr>
      <vt:lpstr>    Outcomes</vt:lpstr>
      <vt:lpstr>PowerPoint Presentation</vt:lpstr>
      <vt:lpstr>PowerPoint Presentation</vt:lpstr>
      <vt:lpstr>Tools from Engage for Equity</vt:lpstr>
      <vt:lpstr>Step 1: Claiming Your Principles</vt:lpstr>
      <vt:lpstr>Step 2: Creating your Partnership River of Life</vt:lpstr>
      <vt:lpstr>Step 3: Visioning with the CBPR Model</vt:lpstr>
      <vt:lpstr>PowerPoint Presentation</vt:lpstr>
      <vt:lpstr>Step 4: Using Promising Practices Guide</vt:lpstr>
      <vt:lpstr>Data Tools to Trigger Reflection and Dialogue</vt:lpstr>
      <vt:lpstr>PowerPoint Presentation</vt:lpstr>
      <vt:lpstr>PowerPoint Presentation</vt:lpstr>
      <vt:lpstr>Starting with ourselves</vt:lpstr>
      <vt:lpstr>My tips…</vt:lpstr>
      <vt:lpstr>Safety: Self-Compassion</vt:lpstr>
      <vt:lpstr>Acknowledgements to Partners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Community-Based Participatory Research (CBPR):  A Grounding for Action and Social Change</dc:title>
  <dc:creator>Bonnie Duran</dc:creator>
  <cp:lastModifiedBy>Spencer, Tanika</cp:lastModifiedBy>
  <cp:revision>94</cp:revision>
  <dcterms:created xsi:type="dcterms:W3CDTF">2019-03-27T20:07:20Z</dcterms:created>
  <dcterms:modified xsi:type="dcterms:W3CDTF">2019-05-15T21:59:30Z</dcterms:modified>
</cp:coreProperties>
</file>