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5" r:id="rId4"/>
    <p:sldId id="278" r:id="rId5"/>
    <p:sldId id="313" r:id="rId6"/>
    <p:sldId id="266" r:id="rId7"/>
    <p:sldId id="279" r:id="rId8"/>
    <p:sldId id="274" r:id="rId9"/>
    <p:sldId id="284" r:id="rId10"/>
    <p:sldId id="282" r:id="rId11"/>
    <p:sldId id="281" r:id="rId12"/>
    <p:sldId id="285" r:id="rId13"/>
    <p:sldId id="290" r:id="rId14"/>
    <p:sldId id="286" r:id="rId15"/>
    <p:sldId id="305" r:id="rId16"/>
    <p:sldId id="306" r:id="rId17"/>
    <p:sldId id="273" r:id="rId18"/>
    <p:sldId id="308" r:id="rId19"/>
    <p:sldId id="312" r:id="rId20"/>
    <p:sldId id="309" r:id="rId21"/>
    <p:sldId id="310" r:id="rId22"/>
    <p:sldId id="311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6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3FB60-F707-4640-8ADE-58E277736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962F1-D3FC-4181-AC98-C3DFEAA50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5A059-93A1-4108-872C-9B9350FD5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76444-CE4D-4BAA-93C5-2A524578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6E78-1A2C-4FCF-B5AF-8B6F1B5E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30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CB5C-261B-4689-8906-493BA6C6C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09A48-67ED-40A0-B14B-9C82F210F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27CD6-1624-40AD-ACE9-2191DC17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71A4D-CC78-4981-8D7F-44426207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0ED47-859B-41DB-87B5-C5DF5073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9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51DEA3-0AB8-4CB1-BC41-771A20062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86F61-06E3-43B4-A077-5FA668055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868DA-0F9A-43F5-98C5-AD06376F8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8C7D3-12F2-4327-9A73-81408510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84FD7-CDFB-490D-B952-8452716E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3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7CDB-B7D3-42B6-BDDB-57BE1FEC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4F7E5-2AF0-418F-A564-58BFFE1A9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BB18B-F6F1-4DC0-AE9F-948C2A3E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5A7AB-F95C-4D7E-A77A-B1A70EDE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D5260-054A-482B-B76B-38E7171E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2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2D09D-3715-44C3-91B8-5CC61361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D227E-56A9-4850-8B6E-2AB470C9E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92BF8-9FCD-4331-A3B6-A5C096F0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3D868-E3AB-47B9-BA3C-8F39E7F5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EAA73-8792-460B-808B-EAB49C4A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1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840F-B100-48E1-8A19-244A83F0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0E47-B969-4D68-910E-9160A39C4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4493E-9B5B-4F07-8E44-42B42E173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1D2F5-0F6B-43D0-9649-45B1FCA4B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62E75-BC80-4C75-A526-A57E6A1E2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305F0-E138-44E4-A1E5-E98782F2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46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5CEA4-16CA-41FA-97A5-AAAE8620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C11C6-7ECD-4EA1-BCDD-521BAD58C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13AD0-5933-4811-87ED-FEEAC07D0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C0F5F-04FB-4C4C-957A-D4E250C9E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ED61B-2B9A-47CE-9D3F-DC136B652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F462-1FCD-4934-AE02-8E8A802B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882233-28C5-4CC0-BB90-BEA6EC158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E8A301-4ADA-45FE-B9B1-E5583970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00B72-FD95-4743-94C3-4023D3E14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48FC21-A892-429B-B041-161F5309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76BF9-EC75-4319-8596-A065FED12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C776F-4F05-4292-9E52-90135DF20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5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A234A6-0578-4350-B18B-80C23401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232CB-CA14-4533-B53F-CAD4516E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C5128-345E-4ECE-8128-587F9059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B5EC-1DAD-480F-9EB8-CB438C113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560B9-19FF-468D-9C67-A509F9D14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C5606-3F64-4EB4-AA98-88917EA3E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DD34D-02F8-48C2-9B72-DACDE1BF9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75B19-F22C-456D-A301-8A4D2079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7DE1C-8961-4CF9-B6F3-46448CFB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7FE9-F45C-4052-8DB6-F80A08E2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54C72-3152-4395-8856-A006C488E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6BD76-9C1B-4330-8913-48B4A350E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A828B-06C0-49BA-A578-6C2D09E48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50B51-4E02-4C55-A611-D0D53709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81754-2B95-4444-8A4F-4E8529D1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3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B401E1-01E6-4B61-B9AC-4236807A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C3757-1938-4D7F-8964-511454949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DF61B-9131-46E1-AF39-67534B58D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91226-5B3D-429A-BC78-680F2456CD14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9BE85-F8C2-4028-A150-9B57DE765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DE3D-9E3D-4F1A-9CE5-157A96FCF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9435-0551-40B0-AC02-BFD0DC5CD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hardy@american.ed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9A737D-31C9-4C78-AFE9-7858173B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629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467955-988C-4D44-8314-2B97B9FDF1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Race, Policy,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Social Mobility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8AACB9-456F-F347-93BE-DCC6D0504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574" y="4079875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Bradley L. Hardy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University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 at the Forefront in Social and Economic Policy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CRISMA  Inaugural Conference</a:t>
            </a:r>
          </a:p>
        </p:txBody>
      </p:sp>
    </p:spTree>
    <p:extLst>
      <p:ext uri="{BB962C8B-B14F-4D97-AF65-F5344CB8AC3E}">
        <p14:creationId xmlns:p14="http://schemas.microsoft.com/office/powerpoint/2010/main" val="4075863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5818CD-0213-9D42-AC02-63947F40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419878"/>
            <a:ext cx="6848475" cy="5887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0813F4-60BB-F041-A4BA-2E92F5765695}"/>
              </a:ext>
            </a:extLst>
          </p:cNvPr>
          <p:cNvSpPr txBox="1"/>
          <p:nvPr/>
        </p:nvSpPr>
        <p:spPr>
          <a:xfrm>
            <a:off x="9520237" y="6102220"/>
            <a:ext cx="2394955" cy="382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Logan &amp; </a:t>
            </a:r>
            <a:r>
              <a:rPr lang="en-US" dirty="0" err="1"/>
              <a:t>Parman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73624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D20EB2-C7C0-B140-98C8-5B2C0232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87" y="569167"/>
            <a:ext cx="7064626" cy="54584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6CF7F-CCB2-584C-BCFB-B29D9C4044B5}"/>
              </a:ext>
            </a:extLst>
          </p:cNvPr>
          <p:cNvSpPr txBox="1"/>
          <p:nvPr/>
        </p:nvSpPr>
        <p:spPr>
          <a:xfrm>
            <a:off x="9134669" y="6027577"/>
            <a:ext cx="278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Logan &amp; </a:t>
            </a:r>
            <a:r>
              <a:rPr lang="en-US" dirty="0" err="1"/>
              <a:t>Parman</a:t>
            </a:r>
            <a:r>
              <a:rPr lang="en-US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17292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7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7EECD-ADDB-D74E-9B2C-5244BF2B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Mobility &amp; segregation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433CB-4BAE-D340-80E6-EEDD5A209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Historical racial segregation may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proxy for attitudes, social codes (Acharya et al. 2016; Dell 2010)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limit economic progress of disadvantaged groups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Historical segregation + related measures may be omitted factors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Including such measures could add to understanding of how economic status is transmitted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9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E004A-EF69-4B0B-8C59-B4A78BC4D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DA37675-D39C-2B4E-9322-2C05E464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Matters (Andrews et al. 2017)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532647-D111-604F-B888-1E00B0083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find that higher local historical segregation is associated with lowered intergenerational social mobility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features &amp; racial policies of late 19</a:t>
            </a:r>
            <a:r>
              <a:rPr lang="en-US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early 20th century could shape current-day inequality </a:t>
            </a:r>
          </a:p>
          <a:p>
            <a:pPr>
              <a:buFontTx/>
              <a:buChar char="-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Suggests inequality is more deeply entrenched than generally discussed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robust policies to mitigate these gaps </a:t>
            </a:r>
          </a:p>
        </p:txBody>
      </p:sp>
    </p:spTree>
    <p:extLst>
      <p:ext uri="{BB962C8B-B14F-4D97-AF65-F5344CB8AC3E}">
        <p14:creationId xmlns:p14="http://schemas.microsoft.com/office/powerpoint/2010/main" val="417839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7EECD-ADDB-D74E-9B2C-5244BF2B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Mechanisms impacting social mobility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433CB-4BAE-D340-80E6-EEDD5A209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work + other recent work (e.g. Rothbaum 2016; Islam et al. 2015) considers the role of sorting, historical factors as drivers of mobility &amp; inequality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work (w/ M. Casey): how do ”contemporary” neighborhood economic conditions during childhood shape adult social mobility outcomes?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neighborhood type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race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0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4DFC8-6849-4006-98B5-CBAB5E64B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E9476-357F-174D-B89B-BF209516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Discussion &amp; 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33AA3-B903-0B4D-B804-6A7D64FF6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role do historical factors – attitudes and investments – play in observed mobility outcomes today?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 contemporary neighborhood dynamics during childhood shape social mobility outcomes?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need to understand &amp; discuss mechanisms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local attitudes shape investments?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investments in: education &amp; educational opportunities, labor market opportunities, social safety net, neighborhood conditions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CRISMA has an important role to play here</a:t>
            </a:r>
          </a:p>
        </p:txBody>
      </p:sp>
    </p:spTree>
    <p:extLst>
      <p:ext uri="{BB962C8B-B14F-4D97-AF65-F5344CB8AC3E}">
        <p14:creationId xmlns:p14="http://schemas.microsoft.com/office/powerpoint/2010/main" val="255607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E004A-EF69-4B0B-8C59-B4A78BC4D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EF9061-0C16-3441-86A8-4E2056950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C86A1-286B-EC41-86B5-A28F2E663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share comments &amp; ideas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hardy@american.edu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9940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691BD-610F-41B8-8541-FF0B6BE66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A6F58-7399-9644-BD78-D1E3A457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Appendix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89035-1398-0344-ADC8-9FAF4C4C1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685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9C86A5-505D-5E4F-BC27-9BF219B5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Segregation &amp; neighborhood quality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B2E53-B80B-6A48-83AB-F2F33B8B8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Broad social science literature on segregation &amp; socioeconomic outcomes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Largely focused on inequality in urban areas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segregation is associated with differences in school quality, services, &amp; neighborhood quality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e.g. Cutler &amp; Glaeser (1997); Wilson (1987); Massey &amp; Denton (1993); Sampson (2012) ; Sharkey (2013)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58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7EECD-ADDB-D74E-9B2C-5244BF2B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374"/>
            <a:ext cx="10515600" cy="93531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Neighbor based segregation measure (Logan and Parman 2018)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FC433CB-4BAE-D340-80E6-EEDD5A209F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bar>
                            <m:ba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ba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 number of black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living next to white neighbors</a:t>
                </a:r>
              </a:p>
              <a:p>
                <a:pPr lvl="0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 expected number under random assignment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bar>
                      <m:bar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e>
                    </m:ba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: expected number under complete segregation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FC433CB-4BAE-D340-80E6-EEDD5A209F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403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69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DFA62-A768-3E40-97E1-7C5E5377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Differences in social &amp; economic mobility across the U.S.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F426965-1322-5640-AA7E-79C1A62115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role of “place” as a determinant of socioeconomic outcomes in America</a:t>
                </a:r>
              </a:p>
              <a:p>
                <a:endParaRPr lang="en-US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intergenerational social mobility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transmission of economic status across generations</a:t>
                </a:r>
              </a:p>
              <a:p>
                <a:pPr lvl="1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broad concern surrounding opportunity</a:t>
                </a: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 land of opportunity implies:</a:t>
                </a: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lvl="1" indent="0" algn="ctr">
                  <a:buNone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future success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f(family background)</a:t>
                </a: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F426965-1322-5640-AA7E-79C1A62115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596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7EECD-ADDB-D74E-9B2C-5244BF2B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7322"/>
            <a:ext cx="10515600" cy="107342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Dissimilarity Index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FC433CB-4BAE-D340-80E6-EEDD5A209F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black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in geographic unit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(e.g. tract);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total blacks in city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white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in geographic unit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; w: total whites in city</a:t>
                </a: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Measures how evenly blacks are distributed across geographic units within a city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FC433CB-4BAE-D340-80E6-EEDD5A209F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36257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095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7EECD-ADDB-D74E-9B2C-5244BF2B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Isolation Index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FC433CB-4BAE-D340-80E6-EEDD5A209F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black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in geographic unit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(e.g. tract);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total blacks in city</a:t>
                </a:r>
              </a:p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white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hh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in geographic unit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Measures the exposure of the average black resident to white residents</a:t>
                </a: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FC433CB-4BAE-D340-80E6-EEDD5A209F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36257" r="-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3187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57EECD-ADDB-D74E-9B2C-5244BF2B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433CB-4BAE-D340-80E6-EEDD5A209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58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E004A-EF69-4B0B-8C59-B4A78BC4D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57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3AA068-8410-B141-BFA0-43B93A36E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535" y="1735493"/>
            <a:ext cx="8640148" cy="3909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CD59D-284D-3C43-A7EB-AAE0DFF86841}"/>
              </a:ext>
            </a:extLst>
          </p:cNvPr>
          <p:cNvSpPr txBox="1"/>
          <p:nvPr/>
        </p:nvSpPr>
        <p:spPr>
          <a:xfrm>
            <a:off x="7231224" y="6000756"/>
            <a:ext cx="4618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Chetty et al. (2018). Opportunity Atlas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8CFEC81-3507-404C-BD77-CF240C9E6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321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Parental Income &amp; Adult Child Incomes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D27823-17EE-2F46-8D7C-7EA670AC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5188" cy="405655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55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6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52C851-5C73-4843-80BD-28E49F9FF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other factors potentially influence these observed outcomes?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8E1A8E-6C2C-4D47-BB42-16720833D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these contemporary outcomes have structural, historical determinants?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&amp; local policy choices – current &amp; past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minimum wages, economic development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Race &amp; policy (Hardy, Parman, &amp; Logan 2018)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historical policies &amp; cumulative impacts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exclusion: housing, education, social welfare, &amp; criminal justice policies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44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1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0331A-0A18-654B-96B2-E2D46EA0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Labor Market Policy Differences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BD3A74-BAEA-124A-9F59-999C4E27E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algn="ctr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2018 State Minimum Wages (DOL)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497576-C44E-AB47-BA96-519099E74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23912"/>
          </a:xfrm>
        </p:spPr>
        <p:txBody>
          <a:bodyPr anchor="ctr"/>
          <a:lstStyle/>
          <a:p>
            <a:pPr algn="ctr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2017 State EITC (CBPP)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A70D873-F5B3-2246-9A8F-828CA5DF6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620538"/>
            <a:ext cx="5157787" cy="3142288"/>
          </a:xfrm>
          <a:prstGeom prst="rect">
            <a:avLst/>
          </a:prstGeom>
        </p:spPr>
      </p:pic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D8A85CE3-A1B0-E945-91DF-051A886AAD2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755277" y="2505075"/>
            <a:ext cx="4518605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27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6390C-20EE-EF48-9920-D7AE7EC9A4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09" y="1879324"/>
            <a:ext cx="6619461" cy="4088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0AAC03-13D2-2D41-A26D-B861ECE76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623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Distribution of the black population in the United States, 2010 (U.S. Census Bureau)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EB6200-7311-B94D-9981-FB84D46C6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774"/>
            <a:ext cx="10515600" cy="45071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019CB-DF59-994B-BDD9-0342E994D5E8}"/>
              </a:ext>
            </a:extLst>
          </p:cNvPr>
          <p:cNvSpPr txBox="1"/>
          <p:nvPr/>
        </p:nvSpPr>
        <p:spPr>
          <a:xfrm>
            <a:off x="8796130" y="5526157"/>
            <a:ext cx="2325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Hardy et al. (2018)</a:t>
            </a:r>
          </a:p>
        </p:txBody>
      </p:sp>
    </p:spTree>
    <p:extLst>
      <p:ext uri="{BB962C8B-B14F-4D97-AF65-F5344CB8AC3E}">
        <p14:creationId xmlns:p14="http://schemas.microsoft.com/office/powerpoint/2010/main" val="59913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B1D7C-68D6-4DA0-BC78-16F57DE1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878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28FDA5-2ABA-714A-BE8C-9C797C15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Historical Factors? Persistent Poverty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56D6DD-EFDB-834D-9707-A4834BAA5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20630"/>
            <a:ext cx="9230694" cy="4665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5BE5BC-F6EF-7341-A81D-69022632AF27}"/>
              </a:ext>
            </a:extLst>
          </p:cNvPr>
          <p:cNvSpPr txBox="1"/>
          <p:nvPr/>
        </p:nvSpPr>
        <p:spPr>
          <a:xfrm>
            <a:off x="8304245" y="6001627"/>
            <a:ext cx="333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Islam, Minier, &amp; Ziliak (2015)</a:t>
            </a:r>
          </a:p>
        </p:txBody>
      </p:sp>
    </p:spTree>
    <p:extLst>
      <p:ext uri="{BB962C8B-B14F-4D97-AF65-F5344CB8AC3E}">
        <p14:creationId xmlns:p14="http://schemas.microsoft.com/office/powerpoint/2010/main" val="416969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FD2524-D179-440F-9A43-7EDB0CAE7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35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6947BC-BBCF-644E-88C0-7110A78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80288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Longer-term historical factors?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D13FA-ABC6-BE45-9F70-C8D1F4D32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03820" cy="43513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Features associated with historical racial segregation may represent important,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understudied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factors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Inequity in local-level policies, opportunities?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Differences in local attitudes &amp; institutions?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8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691BD-610F-41B8-8541-FF0B6BE66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6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D367EE-110A-6042-AFA1-A640F980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role of historical racial segregation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DB40E-9282-8E44-9AFB-D8FAFD8CD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Relatively new developments in digitization, geocoding facilitate examination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Logan &amp; Parman (2017): segregation was high in southern, urban areas; increased dramatically over 1800s to 1940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 linkages between historical segregation &amp; contemporary social mobility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 R. Andrews, M. Casey, &amp; T. Logan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81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643</Words>
  <Application>Microsoft Office PowerPoint</Application>
  <PresentationFormat>Widescreen</PresentationFormat>
  <Paragraphs>112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Office Theme</vt:lpstr>
      <vt:lpstr>Race, Policy,  &amp; Social Mobility</vt:lpstr>
      <vt:lpstr>Differences in social &amp; economic mobility across the U.S. </vt:lpstr>
      <vt:lpstr>Low Parental Income &amp; Adult Child Incomes</vt:lpstr>
      <vt:lpstr>What other factors potentially influence these observed outcomes?</vt:lpstr>
      <vt:lpstr>State Labor Market Policy Differences</vt:lpstr>
      <vt:lpstr>Distribution of the black population in the United States, 2010 (U.S. Census Bureau)</vt:lpstr>
      <vt:lpstr>Historical Factors? Persistent Poverty</vt:lpstr>
      <vt:lpstr>Longer-term historical factors?</vt:lpstr>
      <vt:lpstr>The role of historical racial segregation</vt:lpstr>
      <vt:lpstr>PowerPoint Presentation</vt:lpstr>
      <vt:lpstr>PowerPoint Presentation</vt:lpstr>
      <vt:lpstr>Mobility &amp; segregation</vt:lpstr>
      <vt:lpstr>Location Matters (Andrews et al. 2017)</vt:lpstr>
      <vt:lpstr>Mechanisms impacting social mobility</vt:lpstr>
      <vt:lpstr>Discussion &amp; Conclusion</vt:lpstr>
      <vt:lpstr>Thank You</vt:lpstr>
      <vt:lpstr>Appendix Slides</vt:lpstr>
      <vt:lpstr>Segregation &amp; neighborhood quality</vt:lpstr>
      <vt:lpstr>Neighbor based segregation measure (Logan and Parman 2018) </vt:lpstr>
      <vt:lpstr>Dissimilarity Index </vt:lpstr>
      <vt:lpstr>Isolation Index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Historical Segregation and Contemporary Social Mobility</dc:title>
  <dc:creator>Bradley Hardy</dc:creator>
  <cp:lastModifiedBy>Lee, Beth</cp:lastModifiedBy>
  <cp:revision>111</cp:revision>
  <dcterms:created xsi:type="dcterms:W3CDTF">2019-02-17T22:20:25Z</dcterms:created>
  <dcterms:modified xsi:type="dcterms:W3CDTF">2019-03-28T12:19:27Z</dcterms:modified>
</cp:coreProperties>
</file>