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27"/>
  </p:notesMasterIdLst>
  <p:sldIdLst>
    <p:sldId id="330" r:id="rId5"/>
    <p:sldId id="331" r:id="rId6"/>
    <p:sldId id="274" r:id="rId7"/>
    <p:sldId id="377" r:id="rId8"/>
    <p:sldId id="378" r:id="rId9"/>
    <p:sldId id="376" r:id="rId10"/>
    <p:sldId id="286" r:id="rId11"/>
    <p:sldId id="315" r:id="rId12"/>
    <p:sldId id="394" r:id="rId13"/>
    <p:sldId id="407" r:id="rId14"/>
    <p:sldId id="326" r:id="rId15"/>
    <p:sldId id="389" r:id="rId16"/>
    <p:sldId id="328" r:id="rId17"/>
    <p:sldId id="400" r:id="rId18"/>
    <p:sldId id="399" r:id="rId19"/>
    <p:sldId id="412" r:id="rId20"/>
    <p:sldId id="332" r:id="rId21"/>
    <p:sldId id="333" r:id="rId22"/>
    <p:sldId id="335" r:id="rId23"/>
    <p:sldId id="409" r:id="rId24"/>
    <p:sldId id="410" r:id="rId25"/>
    <p:sldId id="413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garetAdmin" initials="M" lastIdx="1" clrIdx="0">
    <p:extLst>
      <p:ext uri="{19B8F6BF-5375-455C-9EA6-DF929625EA0E}">
        <p15:presenceInfo xmlns:p15="http://schemas.microsoft.com/office/powerpoint/2012/main" userId="Margaret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7"/>
    <a:srgbClr val="FFFFFF"/>
    <a:srgbClr val="969696"/>
    <a:srgbClr val="3399CC"/>
    <a:srgbClr val="00B3E5"/>
    <a:srgbClr val="63CEF6"/>
    <a:srgbClr val="006998"/>
    <a:srgbClr val="EAEAEC"/>
    <a:srgbClr val="373535"/>
    <a:srgbClr val="A514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713" autoAdjust="0"/>
    <p:restoredTop sz="65574" autoAdjust="0"/>
  </p:normalViewPr>
  <p:slideViewPr>
    <p:cSldViewPr snapToGrid="0" snapToObjects="1">
      <p:cViewPr varScale="1">
        <p:scale>
          <a:sx n="39" d="100"/>
          <a:sy n="39" d="100"/>
        </p:scale>
        <p:origin x="618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E3AD09-9720-9047-BB14-484CD98DBB2F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80D64-6F43-4C4D-BE6A-3F3482AA5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390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80D64-6F43-4C4D-BE6A-3F3482AA516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7583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EAAF9-6ED4-4CF4-A62E-AB0DA823E1A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2241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 vision: </a:t>
            </a:r>
          </a:p>
          <a:p>
            <a:pPr marL="228600" indent="-228600">
              <a:buAutoNum type="arabicParenBoth"/>
            </a:pPr>
            <a:r>
              <a:rPr lang="en-US" dirty="0" smtClean="0"/>
              <a:t>FCAB is integrated into foundation social work practice</a:t>
            </a:r>
          </a:p>
          <a:p>
            <a:pPr marL="228600" indent="-228600">
              <a:buAutoNum type="arabicParenBoth"/>
            </a:pPr>
            <a:r>
              <a:rPr lang="en-US" dirty="0" smtClean="0"/>
              <a:t>Social</a:t>
            </a:r>
            <a:r>
              <a:rPr lang="en-US" baseline="0" dirty="0" smtClean="0"/>
              <a:t> work is an essential part of improving financial well being in disadvantaged families</a:t>
            </a: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tabLst/>
              <a:defRPr/>
            </a:pPr>
            <a:r>
              <a:rPr lang="en-US" baseline="0" dirty="0" smtClean="0"/>
              <a:t>Social workers speak up on behalf of financially vulnerable populations in this era of </a:t>
            </a:r>
            <a:r>
              <a:rPr lang="en-US" baseline="0" dirty="0" err="1" smtClean="0"/>
              <a:t>financialization</a:t>
            </a:r>
            <a:endParaRPr lang="en-US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American Academy</a:t>
            </a:r>
            <a:r>
              <a:rPr lang="en-US" baseline="0" dirty="0" smtClean="0"/>
              <a:t> of Social Work and Social Welfare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C5A40A-59F1-4F6C-BC92-AF643B0B6AB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5598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C5A40A-59F1-4F6C-BC92-AF643B0B6AB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237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80D64-6F43-4C4D-BE6A-3F3482AA516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8899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You’re invited to join the FCAB Grand Challenge!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80D64-6F43-4C4D-BE6A-3F3482AA516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1264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80D64-6F43-4C4D-BE6A-3F3482AA516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5734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80D64-6F43-4C4D-BE6A-3F3482AA516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369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80D64-6F43-4C4D-BE6A-3F3482AA516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96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80D64-6F43-4C4D-BE6A-3F3482AA516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002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C1E816-09E7-47FA-A6FB-DF0A42BF6DDF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98208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80D64-6F43-4C4D-BE6A-3F3482AA516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9935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80D64-6F43-4C4D-BE6A-3F3482AA516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6367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80D64-6F43-4C4D-BE6A-3F3482AA516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3315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6725" indent="-457200">
              <a:lnSpc>
                <a:spcPct val="110000"/>
              </a:lnSpc>
              <a:spcBef>
                <a:spcPts val="0"/>
              </a:spcBef>
              <a:buClr>
                <a:srgbClr val="0070C0"/>
              </a:buClr>
              <a:buSzPct val="150000"/>
              <a:buFont typeface="Arial" panose="020B0604020202020204" pitchFamily="34" charset="0"/>
              <a:buChar char="•"/>
              <a:defRPr/>
            </a:pPr>
            <a:endParaRPr lang="en-US" sz="1200" dirty="0">
              <a:latin typeface="Calibri Light" panose="020F03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E84D2-1DC9-428B-B278-126AD5D1B588}" type="slidenum">
              <a:rPr lang="en-SG" smtClean="0"/>
              <a:t>7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274345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C5A40A-59F1-4F6C-BC92-AF643B0B6AB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5332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80D64-6F43-4C4D-BE6A-3F3482AA516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187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230124" y="228600"/>
            <a:ext cx="11731752" cy="6400800"/>
          </a:xfrm>
          <a:prstGeom prst="rect">
            <a:avLst/>
          </a:prstGeom>
          <a:solidFill>
            <a:srgbClr val="EAEA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0A8A0585-F9AA-4645-821B-33529D8EC8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8518" y="180798"/>
            <a:ext cx="11733357" cy="568036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5CDB1669-DFDB-7647-836A-D88A4BBEC28A}"/>
              </a:ext>
            </a:extLst>
          </p:cNvPr>
          <p:cNvSpPr/>
          <p:nvPr userDrawn="1"/>
        </p:nvSpPr>
        <p:spPr>
          <a:xfrm flipV="1">
            <a:off x="230124" y="5844970"/>
            <a:ext cx="11731752" cy="784430"/>
          </a:xfrm>
          <a:prstGeom prst="rect">
            <a:avLst/>
          </a:prstGeom>
          <a:solidFill>
            <a:srgbClr val="37353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904B6EE2-25FD-4A45-AC84-FD06BDCDBD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01979" y="5877356"/>
            <a:ext cx="4580021" cy="71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172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11E52DB-4B6C-9C4C-AF4E-5F8ED15785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0124" y="228600"/>
            <a:ext cx="11731752" cy="601526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5CDB1669-DFDB-7647-836A-D88A4BBEC28A}"/>
              </a:ext>
            </a:extLst>
          </p:cNvPr>
          <p:cNvSpPr/>
          <p:nvPr userDrawn="1"/>
        </p:nvSpPr>
        <p:spPr>
          <a:xfrm flipV="1">
            <a:off x="230124" y="5844970"/>
            <a:ext cx="11731752" cy="784430"/>
          </a:xfrm>
          <a:prstGeom prst="rect">
            <a:avLst/>
          </a:prstGeom>
          <a:solidFill>
            <a:srgbClr val="37353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904B6EE2-25FD-4A45-AC84-FD06BDCDBD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61115" y="5877356"/>
            <a:ext cx="4580021" cy="7196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9183AC38-5E28-044E-90EB-EB602065155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3232" y="0"/>
            <a:ext cx="5632704" cy="2888075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="" xmlns:a16="http://schemas.microsoft.com/office/drawing/2014/main" id="{F8A8DD73-4768-394E-B33D-70DCF7A2AC7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02991" y="2760400"/>
            <a:ext cx="8775449" cy="1217083"/>
          </a:xfrm>
          <a:prstGeom prst="rect">
            <a:avLst/>
          </a:prstGeom>
        </p:spPr>
        <p:txBody>
          <a:bodyPr/>
          <a:lstStyle>
            <a:lvl1pPr algn="l">
              <a:defRPr b="1" i="0">
                <a:solidFill>
                  <a:srgbClr val="3399CC"/>
                </a:solidFill>
                <a:latin typeface="Source Sans Pro Semibold" panose="020B0503030403020204" pitchFamily="34" charset="77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="" xmlns:a16="http://schemas.microsoft.com/office/drawing/2014/main" id="{872DB394-9827-644E-9A23-5EFB66E766A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02991" y="4098673"/>
            <a:ext cx="6650503" cy="48083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3399CC"/>
                </a:solidFill>
                <a:latin typeface="Source Sans Pro" panose="020B0503030403020204" pitchFamily="34" charset="7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="" xmlns:a16="http://schemas.microsoft.com/office/drawing/2014/main" id="{68CE97BE-0A8A-974A-AA0A-8962091502A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03375" y="4700699"/>
            <a:ext cx="6726238" cy="4748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3399CC"/>
                </a:solidFill>
                <a:latin typeface="Source Sans Pro" panose="020B0503030403020204" pitchFamily="34" charset="77"/>
              </a:defRPr>
            </a:lvl1pPr>
            <a:lvl2pPr marL="457200" indent="0">
              <a:buNone/>
              <a:defRPr>
                <a:solidFill>
                  <a:srgbClr val="006998"/>
                </a:solidFill>
                <a:latin typeface="Source Sans Pro" panose="020B0503030403020204" pitchFamily="34" charset="77"/>
              </a:defRPr>
            </a:lvl2pPr>
            <a:lvl3pPr marL="914400" indent="0">
              <a:buNone/>
              <a:defRPr>
                <a:solidFill>
                  <a:srgbClr val="006998"/>
                </a:solidFill>
                <a:latin typeface="Source Sans Pro" panose="020B0503030403020204" pitchFamily="34" charset="77"/>
              </a:defRPr>
            </a:lvl3pPr>
            <a:lvl4pPr marL="1371600" indent="0">
              <a:buNone/>
              <a:defRPr>
                <a:solidFill>
                  <a:srgbClr val="006998"/>
                </a:solidFill>
                <a:latin typeface="Source Sans Pro" panose="020B0503030403020204" pitchFamily="34" charset="77"/>
              </a:defRPr>
            </a:lvl4pPr>
            <a:lvl5pPr marL="1828800" indent="0">
              <a:buNone/>
              <a:defRPr>
                <a:solidFill>
                  <a:srgbClr val="006998"/>
                </a:solidFill>
                <a:latin typeface="Source Sans Pro" panose="020B0503030403020204" pitchFamily="34" charset="77"/>
              </a:defRPr>
            </a:lvl5pPr>
          </a:lstStyle>
          <a:p>
            <a:pPr lvl="0"/>
            <a:r>
              <a:rPr lang="en-US" dirty="0"/>
              <a:t>Click to add presenter name</a:t>
            </a:r>
          </a:p>
        </p:txBody>
      </p:sp>
    </p:spTree>
    <p:extLst>
      <p:ext uri="{BB962C8B-B14F-4D97-AF65-F5344CB8AC3E}">
        <p14:creationId xmlns:p14="http://schemas.microsoft.com/office/powerpoint/2010/main" val="1779388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167" y="228601"/>
            <a:ext cx="11379200" cy="7588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  <a:latin typeface="Cambr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itchFamily="34" charset="0"/>
              </a:defRPr>
            </a:lvl1pPr>
            <a:lvl2pPr>
              <a:defRPr>
                <a:latin typeface="Calibri Light" pitchFamily="34" charset="0"/>
              </a:defRPr>
            </a:lvl2pPr>
            <a:lvl3pPr>
              <a:defRPr>
                <a:latin typeface="Calibri Light" pitchFamily="34" charset="0"/>
              </a:defRPr>
            </a:lvl3pPr>
            <a:lvl4pPr>
              <a:defRPr>
                <a:latin typeface="Calibri Light" pitchFamily="34" charset="0"/>
              </a:defRPr>
            </a:lvl4pPr>
            <a:lvl5pPr>
              <a:defRPr>
                <a:latin typeface="Calibri Light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9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167" y="228601"/>
            <a:ext cx="11379200" cy="758825"/>
          </a:xfrm>
          <a:prstGeom prst="rect">
            <a:avLst/>
          </a:prstGeom>
        </p:spPr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911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6" name="Rectangle 22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203200" y="2286000"/>
            <a:ext cx="11777133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auto">
          <a:xfrm>
            <a:off x="207434" y="142875"/>
            <a:ext cx="11777133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4734" y="6391276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03200" y="152400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cs typeface="+mn-cs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203200" y="2438400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12" name="Slide Number Placeholder 22"/>
          <p:cNvSpPr txBox="1">
            <a:spLocks/>
          </p:cNvSpPr>
          <p:nvPr/>
        </p:nvSpPr>
        <p:spPr>
          <a:xfrm>
            <a:off x="10604501" y="6303964"/>
            <a:ext cx="1384300" cy="441325"/>
          </a:xfrm>
          <a:prstGeom prst="rect">
            <a:avLst/>
          </a:prstGeom>
        </p:spPr>
        <p:txBody>
          <a:bodyPr lIns="45720" rIns="4572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kumimoji="0"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2" cy="16732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  <a:latin typeface="Calibri Light" pitchFamily="34" charset="0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  <a:prstGeom prst="rect">
            <a:avLst/>
          </a:prstGeo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  <a:latin typeface="Cambria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0896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4728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5" r:id="rId2"/>
    <p:sldLayoutId id="2147483687" r:id="rId3"/>
    <p:sldLayoutId id="2147483689" r:id="rId4"/>
    <p:sldLayoutId id="2147483690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hyperlink" Target="http://csd.wustl.edu/Pages/default.aspx" TargetMode="External"/><Relationship Id="rId7" Type="http://schemas.openxmlformats.org/officeDocument/2006/relationships/hyperlink" Target="https://global.oup.com/academic/product/financial-capability-and-asset-building-in-vulnerable-households-9780190238568?cc=sg&amp;lang=en&amp;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hyperlink" Target="mailto:msherraden@wustl.edu" TargetMode="External"/><Relationship Id="rId4" Type="http://schemas.openxmlformats.org/officeDocument/2006/relationships/hyperlink" Target="mailto:ggunn@wustl.edu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://digital.library.upenn.edu/women/addams/hullhouse/hullhouse.html" TargetMode="External"/><Relationship Id="rId7" Type="http://schemas.openxmlformats.org/officeDocument/2006/relationships/hyperlink" Target="https://www.cswe.org/CMSPages/GetFile.aspx?guid=77de3a0d-8f9d-45e5-b48e-7a57f241945f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files.consumerfinance.gov/f/201505_cfpb_data-point-credit-invisibles.pdf" TargetMode="External"/><Relationship Id="rId5" Type="http://schemas.openxmlformats.org/officeDocument/2006/relationships/hyperlink" Target="https://doi.org/10.1080/01926187.2011.600674" TargetMode="External"/><Relationship Id="rId4" Type="http://schemas.openxmlformats.org/officeDocument/2006/relationships/hyperlink" Target="https://www.apa.org/news/press/releases/stress/2017/state-nation.pd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4148/jft.v1i1.257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hyperlink" Target="https://doi.org/10.1080/10437797.2016.1212752" TargetMode="External"/><Relationship Id="rId4" Type="http://schemas.openxmlformats.org/officeDocument/2006/relationships/hyperlink" Target="https://csd.wustl.edu/OurWork/FinIncl/FinCap-AccessAbilities/Pages/FCABEducationalTools.aspx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mp.weixin.qq.com/s/z15GHMa00dxgokSiX2TU9A" TargetMode="External"/><Relationship Id="rId2" Type="http://schemas.openxmlformats.org/officeDocument/2006/relationships/hyperlink" Target="https://doi.org/10.4148/jft.v3i2.1692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hyperlink" Target="http://aaswsw.org/wp-content/uploads/2016/01/WP16-with-cover-2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iles.consumerfinance.gov/f/201505_cfpb_data-point-credit-invisibles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611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501" y="228601"/>
            <a:ext cx="10245865" cy="758825"/>
          </a:xfrm>
        </p:spPr>
        <p:txBody>
          <a:bodyPr/>
          <a:lstStyle/>
          <a:p>
            <a:r>
              <a:rPr lang="en-US" dirty="0"/>
              <a:t>FCAB </a:t>
            </a:r>
            <a:r>
              <a:rPr lang="en-US" dirty="0" smtClean="0"/>
              <a:t>vision</a:t>
            </a:r>
            <a:r>
              <a:rPr lang="en-US" dirty="0"/>
              <a:t>: </a:t>
            </a:r>
            <a:r>
              <a:rPr lang="en-US" dirty="0" smtClean="0"/>
              <a:t>Basic finance can become </a:t>
            </a:r>
            <a:r>
              <a:rPr lang="en-US" dirty="0"/>
              <a:t>a </a:t>
            </a:r>
            <a:r>
              <a:rPr lang="en-US" dirty="0" smtClean="0"/>
              <a:t>“public good</a:t>
            </a:r>
            <a:r>
              <a:rPr lang="en-US" dirty="0"/>
              <a:t>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35501" y="1811547"/>
            <a:ext cx="6450860" cy="175978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Basic </a:t>
            </a:r>
            <a:r>
              <a:rPr lang="en-US" dirty="0"/>
              <a:t>financial services could become a public utility, efficient and safe for all, but with fees (e.g., municipal water system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186" y="443270"/>
            <a:ext cx="668341" cy="6615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45" y="3726611"/>
            <a:ext cx="4154288" cy="2869055"/>
          </a:xfrm>
          <a:prstGeom prst="rect">
            <a:avLst/>
          </a:prstGeom>
        </p:spPr>
      </p:pic>
      <p:pic>
        <p:nvPicPr>
          <p:cNvPr id="1026" name="Picture 2" descr=" Figure illustrating the water treatment cycle, showing coagulation, sedimentation, filtration, and disinfec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9379" y="1104860"/>
            <a:ext cx="2641793" cy="3368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576047" y="4705542"/>
            <a:ext cx="53788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Or it could become like a pure public good, with no fees other than general taxation (e.g., public highways</a:t>
            </a:r>
            <a:r>
              <a:rPr lang="en-US" sz="2800" dirty="0" smtClean="0"/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6860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0932" y="511226"/>
            <a:ext cx="10651068" cy="758825"/>
          </a:xfrm>
        </p:spPr>
        <p:txBody>
          <a:bodyPr/>
          <a:lstStyle/>
          <a:p>
            <a:pPr algn="l"/>
            <a:r>
              <a:rPr lang="en-US" dirty="0" smtClean="0"/>
              <a:t>FCAB: A unique opportunity for social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40933" y="1534263"/>
            <a:ext cx="9629575" cy="45720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20000"/>
            </a:pPr>
            <a:r>
              <a:rPr lang="en-US" dirty="0" smtClean="0"/>
              <a:t>Social workers can take leadership in developing approaches, developing collaborations, and delivering services to help the financially vulnerable gain a secure economic foothold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20000"/>
            </a:pPr>
            <a:r>
              <a:rPr lang="en-US" dirty="0" smtClean="0"/>
              <a:t>In this way, social workers can build on their historical commitment to improving people’s financial well-being 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(Stuart, 2013)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20000"/>
            </a:pPr>
            <a:r>
              <a:rPr lang="en-US" dirty="0" smtClean="0"/>
              <a:t>While social workers show interest, they lack preparation </a:t>
            </a:r>
            <a:r>
              <a:rPr lang="en-US" sz="1800" dirty="0" smtClean="0">
                <a:solidFill>
                  <a:srgbClr val="777777"/>
                </a:solidFill>
              </a:rPr>
              <a:t>(</a:t>
            </a:r>
            <a:r>
              <a:rPr lang="en-US" sz="1800" dirty="0" err="1">
                <a:solidFill>
                  <a:srgbClr val="777777"/>
                </a:solidFill>
              </a:rPr>
              <a:t>Despard</a:t>
            </a:r>
            <a:r>
              <a:rPr lang="en-US" sz="1800" dirty="0">
                <a:solidFill>
                  <a:srgbClr val="777777"/>
                </a:solidFill>
              </a:rPr>
              <a:t> &amp; </a:t>
            </a:r>
            <a:r>
              <a:rPr lang="en-US" sz="1800" dirty="0" err="1">
                <a:solidFill>
                  <a:srgbClr val="777777"/>
                </a:solidFill>
              </a:rPr>
              <a:t>Chowa</a:t>
            </a:r>
            <a:r>
              <a:rPr lang="en-US" sz="1800" dirty="0">
                <a:solidFill>
                  <a:srgbClr val="777777"/>
                </a:solidFill>
              </a:rPr>
              <a:t>, </a:t>
            </a:r>
            <a:r>
              <a:rPr lang="en-US" sz="1800" dirty="0" smtClean="0">
                <a:solidFill>
                  <a:srgbClr val="777777"/>
                </a:solidFill>
              </a:rPr>
              <a:t>2010; </a:t>
            </a:r>
            <a:r>
              <a:rPr lang="en-US" sz="1800" dirty="0" err="1" smtClean="0">
                <a:solidFill>
                  <a:srgbClr val="777777"/>
                </a:solidFill>
              </a:rPr>
              <a:t>Fenge</a:t>
            </a:r>
            <a:r>
              <a:rPr lang="en-US" sz="1800" dirty="0" smtClean="0">
                <a:solidFill>
                  <a:srgbClr val="777777"/>
                </a:solidFill>
              </a:rPr>
              <a:t>, 2012; Gillen</a:t>
            </a:r>
            <a:r>
              <a:rPr lang="en-US" sz="1800" dirty="0">
                <a:solidFill>
                  <a:srgbClr val="777777"/>
                </a:solidFill>
              </a:rPr>
              <a:t> </a:t>
            </a:r>
            <a:r>
              <a:rPr lang="en-US" sz="1800" dirty="0" smtClean="0">
                <a:solidFill>
                  <a:srgbClr val="777777"/>
                </a:solidFill>
              </a:rPr>
              <a:t>&amp; </a:t>
            </a:r>
            <a:r>
              <a:rPr lang="en-US" sz="1800" dirty="0" err="1" smtClean="0">
                <a:solidFill>
                  <a:srgbClr val="777777"/>
                </a:solidFill>
              </a:rPr>
              <a:t>Loeffler</a:t>
            </a:r>
            <a:r>
              <a:rPr lang="en-US" sz="1800" dirty="0" smtClean="0">
                <a:solidFill>
                  <a:srgbClr val="777777"/>
                </a:solidFill>
              </a:rPr>
              <a:t> 2012; Kindle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, 2013;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Loke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et al., 2013)</a:t>
            </a: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20000"/>
            </a:pPr>
            <a:r>
              <a:rPr lang="en-US" dirty="0" smtClean="0"/>
              <a:t>To take up this opportunity, social workers must take up the </a:t>
            </a:r>
            <a:r>
              <a:rPr lang="en-US" i="1" dirty="0" smtClean="0"/>
              <a:t>challenge</a:t>
            </a:r>
            <a:r>
              <a:rPr lang="en-US" dirty="0" smtClean="0"/>
              <a:t> . . 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708" y="628753"/>
            <a:ext cx="647842" cy="64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95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0661" y="505542"/>
            <a:ext cx="11379200" cy="1146639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Financial Capability and Asset Building for All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705" y="1531046"/>
            <a:ext cx="3744781" cy="50122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8096897" y="3195704"/>
            <a:ext cx="2392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accent1"/>
                </a:solidFill>
                <a:latin typeface="Calibri Light" panose="020F0302020204030204" pitchFamily="34" charset="0"/>
              </a:rPr>
              <a:t>http://aaswsw.org/grand-challenges-initiative</a:t>
            </a:r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</a:rPr>
              <a:t>/</a:t>
            </a:r>
          </a:p>
        </p:txBody>
      </p:sp>
      <p:sp>
        <p:nvSpPr>
          <p:cNvPr id="5" name="Rectangle 4"/>
          <p:cNvSpPr/>
          <p:nvPr/>
        </p:nvSpPr>
        <p:spPr>
          <a:xfrm>
            <a:off x="2652714" y="1652348"/>
            <a:ext cx="324199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A </a:t>
            </a:r>
            <a:r>
              <a:rPr lang="en-US" sz="3600" dirty="0">
                <a:solidFill>
                  <a:schemeClr val="tx2"/>
                </a:solidFill>
                <a:latin typeface="Calibri Light" panose="020F0302020204030204" pitchFamily="34" charset="0"/>
              </a:rPr>
              <a:t>Grand Challenge for Social </a:t>
            </a:r>
            <a:r>
              <a:rPr lang="en-US" sz="36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Work</a:t>
            </a:r>
            <a:endParaRPr lang="en-US" sz="3600" dirty="0">
              <a:solidFill>
                <a:schemeClr val="tx2"/>
              </a:solidFill>
              <a:latin typeface="Calibri Light" panose="020F03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508" y="505542"/>
            <a:ext cx="647842" cy="64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26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0933" y="451957"/>
            <a:ext cx="9451746" cy="758825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FCAB Grand Challenge Efforts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3600" i="1" dirty="0" smtClean="0">
                <a:solidFill>
                  <a:schemeClr val="bg1">
                    <a:lumMod val="50000"/>
                  </a:schemeClr>
                </a:solidFill>
              </a:rPr>
              <a:t>A Sampling</a:t>
            </a:r>
            <a:endParaRPr lang="en-US" sz="36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828156" y="1204336"/>
            <a:ext cx="4186634" cy="5285677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 smtClean="0"/>
              <a:t>Education and Practice: </a:t>
            </a:r>
          </a:p>
          <a:p>
            <a:pPr marL="396875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80000"/>
            </a:pPr>
            <a:r>
              <a:rPr lang="en-US" sz="2400" dirty="0"/>
              <a:t>FCAB continuing </a:t>
            </a:r>
            <a:r>
              <a:rPr lang="en-US" sz="2400" dirty="0" smtClean="0"/>
              <a:t>education for social work  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(Frey, et al., 2017)</a:t>
            </a:r>
          </a:p>
          <a:p>
            <a:pPr marL="396875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80000"/>
            </a:pPr>
            <a:r>
              <a:rPr lang="en-US" sz="2400" dirty="0" smtClean="0"/>
              <a:t>Webinars for social work faculty and practitioners 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(DeVaan, et al., 2017, 2018; </a:t>
            </a:r>
            <a:r>
              <a:rPr lang="en-U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Sherraden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et al., 2018)</a:t>
            </a:r>
            <a:endParaRPr lang="en-US" sz="18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96875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80000"/>
            </a:pPr>
            <a:r>
              <a:rPr lang="en-US" sz="2400" dirty="0" smtClean="0"/>
              <a:t>FCAB </a:t>
            </a:r>
            <a:r>
              <a:rPr lang="en-US" sz="2400" dirty="0"/>
              <a:t>Community Outreach Center and Field Education Supervisor Training 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(Elizabeth State College &amp; University) </a:t>
            </a:r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96875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80000"/>
            </a:pPr>
            <a:r>
              <a:rPr lang="en-US" sz="2400" i="1" dirty="0" smtClean="0"/>
              <a:t>On the Rise </a:t>
            </a:r>
            <a:r>
              <a:rPr lang="en-US" sz="2400" dirty="0" smtClean="0"/>
              <a:t>Financial Center </a:t>
            </a:r>
            <a:r>
              <a:rPr lang="en-US" sz="1800" dirty="0" smtClean="0">
                <a:solidFill>
                  <a:srgbClr val="777777"/>
                </a:solidFill>
              </a:rPr>
              <a:t>(Clark-Atlanta University)</a:t>
            </a:r>
            <a:endParaRPr lang="en-US" dirty="0">
              <a:solidFill>
                <a:srgbClr val="777777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708" y="397013"/>
            <a:ext cx="647842" cy="6412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67785" y="1699629"/>
            <a:ext cx="3744459" cy="393954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dirty="0"/>
              <a:t>Education: 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400" dirty="0" smtClean="0"/>
              <a:t>CSWE </a:t>
            </a:r>
            <a:r>
              <a:rPr lang="en-US" sz="2400" dirty="0"/>
              <a:t>c</a:t>
            </a:r>
            <a:r>
              <a:rPr lang="en-US" sz="2400" dirty="0" smtClean="0"/>
              <a:t>urricular </a:t>
            </a:r>
            <a:r>
              <a:rPr lang="en-US" sz="2400" dirty="0"/>
              <a:t>g</a:t>
            </a:r>
            <a:r>
              <a:rPr lang="en-US" sz="2400" dirty="0" smtClean="0"/>
              <a:t>uide </a:t>
            </a:r>
            <a:r>
              <a:rPr lang="en-US" sz="2400" dirty="0"/>
              <a:t>for </a:t>
            </a:r>
            <a:r>
              <a:rPr lang="en-US" sz="2400" dirty="0" smtClean="0"/>
              <a:t>economic well-being practice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(CSWE, 2017)</a:t>
            </a:r>
            <a:endParaRPr lang="en-US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400" dirty="0"/>
              <a:t>FCAB curriculum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(Doran &amp;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Bagdasaryan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2018; Horwitz &amp; Briar-Lawson, 2017;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Sherraden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et al.,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2017)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FCAB textbook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Sherraden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Birkenmaier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&amp; Collins, 2018)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7485" y="1682226"/>
            <a:ext cx="3524388" cy="48320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/>
              <a:t>Research: </a:t>
            </a:r>
            <a:endParaRPr lang="en-US" sz="2800" dirty="0" smtClean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Survey of </a:t>
            </a:r>
            <a:r>
              <a:rPr lang="en-US" sz="2400" dirty="0"/>
              <a:t>student </a:t>
            </a:r>
            <a:r>
              <a:rPr lang="en-US" sz="2400" dirty="0" smtClean="0"/>
              <a:t>perspectives </a:t>
            </a:r>
            <a:r>
              <a:rPr lang="en-US" sz="2400" dirty="0"/>
              <a:t>on FCAB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Birkenmaier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et al., 2016;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Loke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et al., 2017)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Surveys of faculty perspectives on FCAB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(Gates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et al., 2016;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Sherraden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et al.,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2018)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/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Mapping financial services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Friedline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Despard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&amp; West, 2017)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71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5291" y="411483"/>
            <a:ext cx="10266076" cy="758825"/>
          </a:xfrm>
        </p:spPr>
        <p:txBody>
          <a:bodyPr/>
          <a:lstStyle/>
          <a:p>
            <a:r>
              <a:rPr lang="en-US" dirty="0" smtClean="0"/>
              <a:t>FCAB for All: Going Global</a:t>
            </a:r>
            <a:br>
              <a:rPr lang="en-US" dirty="0" smtClean="0"/>
            </a:br>
            <a:r>
              <a:rPr lang="en-US" sz="3600" i="1" dirty="0" smtClean="0"/>
              <a:t>China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15291" y="1925031"/>
            <a:ext cx="9550816" cy="405510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CSD’s </a:t>
            </a:r>
            <a:r>
              <a:rPr lang="en-US" dirty="0" err="1" smtClean="0"/>
              <a:t>Jin</a:t>
            </a:r>
            <a:r>
              <a:rPr lang="en-US" dirty="0" smtClean="0"/>
              <a:t> Huang, Li Zou and others are working with colleagues in China to introduce FCAB in social work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Article on the U.S. FCAB Grand Challenge published in </a:t>
            </a:r>
            <a:r>
              <a:rPr lang="en-US" i="1" dirty="0" smtClean="0"/>
              <a:t>China </a:t>
            </a:r>
            <a:r>
              <a:rPr lang="en-US" i="1" dirty="0"/>
              <a:t>Social Work </a:t>
            </a:r>
            <a:r>
              <a:rPr lang="en-US" i="1" dirty="0" smtClean="0"/>
              <a:t>Magazine </a:t>
            </a:r>
            <a:r>
              <a:rPr lang="zh-CN" altLang="en-US" dirty="0" smtClean="0">
                <a:solidFill>
                  <a:schemeClr val="accent1">
                    <a:lumMod val="75000"/>
                  </a:schemeClr>
                </a:solidFill>
              </a:rPr>
              <a:t>中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国社会工作杂志 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(Huang, et al., 2018)</a:t>
            </a:r>
            <a:r>
              <a:rPr lang="en-US" sz="1800" dirty="0"/>
              <a:t> </a:t>
            </a:r>
            <a:endParaRPr lang="en-US" altLang="zh-CN" sz="1800" dirty="0" smtClean="0"/>
          </a:p>
          <a:p>
            <a:pPr marL="46672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altLang="zh-CN" dirty="0" smtClean="0"/>
              <a:t>D</a:t>
            </a:r>
            <a:r>
              <a:rPr lang="en-US" dirty="0" smtClean="0"/>
              <a:t>isseminated to 300,000 in China</a:t>
            </a:r>
            <a:br>
              <a:rPr lang="en-US" dirty="0" smtClean="0"/>
            </a:br>
            <a:endParaRPr lang="en-US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altLang="zh-C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708" y="397013"/>
            <a:ext cx="647842" cy="64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688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5291" y="411483"/>
            <a:ext cx="10266076" cy="758825"/>
          </a:xfrm>
        </p:spPr>
        <p:txBody>
          <a:bodyPr/>
          <a:lstStyle/>
          <a:p>
            <a:r>
              <a:rPr lang="en-US" dirty="0" smtClean="0"/>
              <a:t>FCAB Training: Going Global</a:t>
            </a:r>
            <a:br>
              <a:rPr lang="en-US" dirty="0" smtClean="0"/>
            </a:br>
            <a:r>
              <a:rPr lang="en-US" sz="3600" i="1" dirty="0" smtClean="0"/>
              <a:t>Singapore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336432" y="1757082"/>
            <a:ext cx="10855568" cy="4643718"/>
          </a:xfrm>
        </p:spPr>
        <p:txBody>
          <a:bodyPr/>
          <a:lstStyle/>
          <a:p>
            <a:pPr marL="233363" indent="-233363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smtClean="0">
                <a:latin typeface="+mj-lt"/>
              </a:rPr>
              <a:t>Project </a:t>
            </a:r>
            <a:r>
              <a:rPr lang="en-US" dirty="0">
                <a:latin typeface="+mj-lt"/>
              </a:rPr>
              <a:t>of the Next Age Institute (</a:t>
            </a:r>
            <a:r>
              <a:rPr lang="en-US" dirty="0" smtClean="0">
                <a:latin typeface="+mj-lt"/>
              </a:rPr>
              <a:t>NAI)</a:t>
            </a:r>
          </a:p>
          <a:p>
            <a:pPr marL="6858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80000"/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+mj-lt"/>
              </a:rPr>
              <a:t>Collaboration </a:t>
            </a:r>
            <a:r>
              <a:rPr lang="en-US" sz="2400" dirty="0">
                <a:latin typeface="+mj-lt"/>
              </a:rPr>
              <a:t>between Washington University in St. Louis and the National University of Singapore (NUS)</a:t>
            </a:r>
          </a:p>
          <a:p>
            <a:pPr marL="233363" indent="-233363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Focus </a:t>
            </a:r>
            <a:r>
              <a:rPr lang="en-US" dirty="0">
                <a:latin typeface="+mj-lt"/>
              </a:rPr>
              <a:t>groups with </a:t>
            </a:r>
            <a:r>
              <a:rPr lang="en-US" dirty="0" smtClean="0">
                <a:latin typeface="+mj-lt"/>
              </a:rPr>
              <a:t>practitioners; Interviews </a:t>
            </a:r>
            <a:r>
              <a:rPr lang="en-US" dirty="0">
                <a:latin typeface="+mj-lt"/>
              </a:rPr>
              <a:t>with </a:t>
            </a:r>
            <a:r>
              <a:rPr lang="en-US" dirty="0" smtClean="0">
                <a:latin typeface="+mj-lt"/>
              </a:rPr>
              <a:t>administrators </a:t>
            </a:r>
            <a:r>
              <a:rPr lang="en-US" dirty="0">
                <a:latin typeface="+mj-lt"/>
              </a:rPr>
              <a:t>(2017)</a:t>
            </a:r>
          </a:p>
          <a:p>
            <a:pPr marL="233363" indent="-233363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Adapt FCAB curriculum to Singapore context </a:t>
            </a:r>
            <a:r>
              <a:rPr lang="en-US" dirty="0" smtClean="0">
                <a:latin typeface="+mj-lt"/>
              </a:rPr>
              <a:t>and go online (2018-19)</a:t>
            </a:r>
            <a:endParaRPr lang="en-US" dirty="0">
              <a:latin typeface="+mj-lt"/>
            </a:endParaRPr>
          </a:p>
          <a:p>
            <a:pPr marL="233363" indent="-233363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Pilot curriculum with </a:t>
            </a:r>
            <a:r>
              <a:rPr lang="en-US" dirty="0" smtClean="0">
                <a:latin typeface="+mj-lt"/>
              </a:rPr>
              <a:t>social </a:t>
            </a:r>
            <a:r>
              <a:rPr lang="en-US" dirty="0">
                <a:latin typeface="+mj-lt"/>
              </a:rPr>
              <a:t>work </a:t>
            </a:r>
            <a:r>
              <a:rPr lang="en-US" dirty="0" smtClean="0">
                <a:latin typeface="+mj-lt"/>
              </a:rPr>
              <a:t>undergraduate students (2018)</a:t>
            </a:r>
            <a:endParaRPr lang="en-US" dirty="0">
              <a:latin typeface="+mj-lt"/>
            </a:endParaRPr>
          </a:p>
          <a:p>
            <a:pPr marL="233363" indent="-233363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Train </a:t>
            </a:r>
            <a:r>
              <a:rPr lang="en-US" dirty="0" smtClean="0">
                <a:latin typeface="+mj-lt"/>
              </a:rPr>
              <a:t>practitioners </a:t>
            </a:r>
            <a:r>
              <a:rPr lang="en-US" dirty="0">
                <a:latin typeface="+mj-lt"/>
              </a:rPr>
              <a:t>to </a:t>
            </a:r>
            <a:r>
              <a:rPr lang="en-US" dirty="0" smtClean="0">
                <a:latin typeface="+mj-lt"/>
              </a:rPr>
              <a:t>disseminate (2018-19)</a:t>
            </a:r>
          </a:p>
          <a:p>
            <a:pPr marL="233363" indent="-233363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Integrate </a:t>
            </a:r>
            <a:r>
              <a:rPr lang="en-US" dirty="0">
                <a:latin typeface="+mj-lt"/>
              </a:rPr>
              <a:t>FCAB in continuing education </a:t>
            </a:r>
            <a:r>
              <a:rPr lang="en-US" dirty="0" smtClean="0">
                <a:latin typeface="+mj-lt"/>
              </a:rPr>
              <a:t>(2019)</a:t>
            </a:r>
            <a:endParaRPr lang="en-US" dirty="0">
              <a:latin typeface="+mj-lt"/>
            </a:endParaRPr>
          </a:p>
          <a:p>
            <a:pPr marL="0" indent="0">
              <a:buNone/>
            </a:pPr>
            <a:endParaRPr lang="en-US" altLang="zh-C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708" y="397013"/>
            <a:ext cx="647842" cy="64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6161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947332" y="2625969"/>
            <a:ext cx="7320235" cy="4021965"/>
          </a:xfrm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en-US" sz="2400" b="0" cap="none" dirty="0" smtClean="0">
                <a:solidFill>
                  <a:schemeClr val="tx1"/>
                </a:solidFill>
              </a:rPr>
              <a:t>To join the FCAB Grand Challenge                       or for more information: </a:t>
            </a:r>
          </a:p>
          <a:p>
            <a:pPr algn="l">
              <a:spcBef>
                <a:spcPct val="0"/>
              </a:spcBef>
            </a:pPr>
            <a:r>
              <a:rPr lang="en-US" sz="2400" b="0" cap="none" dirty="0" smtClean="0">
                <a:solidFill>
                  <a:schemeClr val="accent1"/>
                </a:solidFill>
              </a:rPr>
              <a:t>FCAB </a:t>
            </a:r>
            <a:r>
              <a:rPr lang="en-US" sz="2400" b="0" cap="none" dirty="0">
                <a:solidFill>
                  <a:schemeClr val="accent1"/>
                </a:solidFill>
              </a:rPr>
              <a:t>Initiative </a:t>
            </a:r>
          </a:p>
          <a:p>
            <a:pPr algn="l">
              <a:spcBef>
                <a:spcPct val="0"/>
              </a:spcBef>
            </a:pPr>
            <a:r>
              <a:rPr lang="en-US" sz="2400" b="0" cap="none" dirty="0">
                <a:solidFill>
                  <a:schemeClr val="accent1"/>
                </a:solidFill>
              </a:rPr>
              <a:t>Center for Social Development</a:t>
            </a:r>
          </a:p>
          <a:p>
            <a:pPr algn="l">
              <a:spcBef>
                <a:spcPct val="0"/>
              </a:spcBef>
            </a:pPr>
            <a:r>
              <a:rPr lang="en-US" sz="2400" b="0" cap="none" dirty="0">
                <a:solidFill>
                  <a:schemeClr val="accent1"/>
                </a:solidFill>
              </a:rPr>
              <a:t>Brown School of Social Work </a:t>
            </a:r>
          </a:p>
          <a:p>
            <a:pPr algn="l">
              <a:spcBef>
                <a:spcPct val="0"/>
              </a:spcBef>
            </a:pPr>
            <a:r>
              <a:rPr lang="en-US" sz="2400" b="0" cap="none" dirty="0">
                <a:solidFill>
                  <a:schemeClr val="accent1"/>
                </a:solidFill>
              </a:rPr>
              <a:t>Washington University in St. Louis</a:t>
            </a:r>
          </a:p>
          <a:p>
            <a:pPr algn="l">
              <a:spcBef>
                <a:spcPct val="0"/>
              </a:spcBef>
            </a:pPr>
            <a:r>
              <a:rPr lang="en-US" sz="2400" b="0" cap="none" dirty="0">
                <a:solidFill>
                  <a:schemeClr val="accent1"/>
                </a:solidFill>
                <a:hlinkClick r:id="rId3"/>
              </a:rPr>
              <a:t>http://csd.wustl.edu/Pages/default.aspx</a:t>
            </a:r>
            <a:endParaRPr lang="en-US" sz="2400" b="0" cap="none" dirty="0">
              <a:solidFill>
                <a:schemeClr val="accent1"/>
              </a:solidFill>
            </a:endParaRPr>
          </a:p>
          <a:p>
            <a:pPr algn="l">
              <a:spcBef>
                <a:spcPct val="0"/>
              </a:spcBef>
            </a:pPr>
            <a:r>
              <a:rPr lang="en-US" sz="2400" b="0" dirty="0" smtClean="0">
                <a:solidFill>
                  <a:schemeClr val="accent1"/>
                </a:solidFill>
              </a:rPr>
              <a:t>+1.314.935.7433</a:t>
            </a:r>
            <a:r>
              <a:rPr lang="en-US" sz="2400" cap="none" dirty="0" smtClean="0">
                <a:solidFill>
                  <a:schemeClr val="accent1"/>
                </a:solidFill>
              </a:rPr>
              <a:t> </a:t>
            </a:r>
            <a:endParaRPr lang="en-US" sz="2400" cap="none" dirty="0">
              <a:solidFill>
                <a:schemeClr val="accent1"/>
              </a:solidFill>
            </a:endParaRPr>
          </a:p>
          <a:p>
            <a:pPr>
              <a:spcBef>
                <a:spcPct val="0"/>
              </a:spcBef>
            </a:pPr>
            <a:endParaRPr lang="en-US" sz="3200" cap="none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l">
              <a:spcBef>
                <a:spcPct val="0"/>
              </a:spcBef>
            </a:pPr>
            <a:r>
              <a:rPr lang="en-US" sz="2400" b="0" cap="none" dirty="0" smtClean="0">
                <a:solidFill>
                  <a:schemeClr val="bg1">
                    <a:lumMod val="50000"/>
                  </a:schemeClr>
                </a:solidFill>
              </a:rPr>
              <a:t>Gena G McClendon: </a:t>
            </a:r>
            <a:r>
              <a:rPr lang="en-US" sz="2400" b="0" cap="none" dirty="0" smtClean="0">
                <a:solidFill>
                  <a:schemeClr val="bg1">
                    <a:lumMod val="50000"/>
                  </a:schemeClr>
                </a:solidFill>
                <a:hlinkClick r:id="rId4"/>
              </a:rPr>
              <a:t>ggunn@wustl.edu</a:t>
            </a:r>
            <a:r>
              <a:rPr lang="en-US" sz="2400" b="0" cap="none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algn="l">
              <a:spcBef>
                <a:spcPct val="0"/>
              </a:spcBef>
            </a:pPr>
            <a:r>
              <a:rPr lang="en-US" sz="2400" b="0" cap="none" dirty="0" smtClean="0">
                <a:solidFill>
                  <a:schemeClr val="bg1">
                    <a:lumMod val="50000"/>
                  </a:schemeClr>
                </a:solidFill>
              </a:rPr>
              <a:t>Margaret </a:t>
            </a:r>
            <a:r>
              <a:rPr lang="en-US" sz="2400" b="0" cap="none" dirty="0" err="1" smtClean="0">
                <a:solidFill>
                  <a:schemeClr val="bg1">
                    <a:lumMod val="50000"/>
                  </a:schemeClr>
                </a:solidFill>
              </a:rPr>
              <a:t>Sherraden</a:t>
            </a:r>
            <a:r>
              <a:rPr lang="en-US" sz="2400" b="0" cap="none" dirty="0" smtClean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en-US" sz="2400" b="0" cap="none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msherraden@wustl.edu</a:t>
            </a:r>
            <a:r>
              <a:rPr lang="en-US" sz="2400" b="0" cap="none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endParaRPr lang="en-US" sz="2400" b="0" cap="none" dirty="0">
              <a:solidFill>
                <a:schemeClr val="bg1">
                  <a:lumMod val="50000"/>
                </a:schemeClr>
              </a:solidFill>
              <a:hlinkClick r:id="rId3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699" y="2961387"/>
            <a:ext cx="860826" cy="8521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47333" y="815924"/>
            <a:ext cx="28874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Cambria" panose="02040503050406030204" pitchFamily="18" charset="0"/>
              </a:rPr>
              <a:t>Thank You!</a:t>
            </a:r>
            <a:endParaRPr lang="en-US" sz="44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pic>
        <p:nvPicPr>
          <p:cNvPr id="5" name="Picture 4" descr="Cover for &#10;&#10;Financial Capability and Asset Building in Vulnerable Households&#10;&#10;&#10;&#10;&#10;&#10;&#10;">
            <a:hlinkClick r:id="rId7" tooltip="Cover for &#10;&#10;Financial Capability and Asset Building in Vulnerable Households&#10;&#10;&#10;&#10;&#10;&#10;&#10;"/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542899"/>
            <a:ext cx="2821932" cy="389103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203200" prst="relaxedInset"/>
          </a:sp3d>
          <a:extLst/>
        </p:spPr>
      </p:pic>
      <p:sp>
        <p:nvSpPr>
          <p:cNvPr id="7" name="Rectangle 6"/>
          <p:cNvSpPr/>
          <p:nvPr/>
        </p:nvSpPr>
        <p:spPr>
          <a:xfrm>
            <a:off x="8947469" y="4384507"/>
            <a:ext cx="26053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Oxford University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Press</a:t>
            </a:r>
          </a:p>
          <a:p>
            <a:pPr algn="ctr"/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2018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40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372533"/>
            <a:ext cx="8785225" cy="758825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397480" y="905786"/>
            <a:ext cx="10524226" cy="5533711"/>
          </a:xfrm>
        </p:spPr>
        <p:txBody>
          <a:bodyPr/>
          <a:lstStyle/>
          <a:p>
            <a:pPr>
              <a:lnSpc>
                <a:spcPts val="1800"/>
              </a:lnSpc>
            </a:pPr>
            <a:r>
              <a:rPr lang="en-US" sz="1800" dirty="0"/>
              <a:t>Addams, J. (1912, c. 1910). </a:t>
            </a:r>
            <a:r>
              <a:rPr lang="en-US" sz="1800" i="1" dirty="0"/>
              <a:t>Twenty Years at Hull-House with Autobiographical Notes.</a:t>
            </a:r>
            <a:r>
              <a:rPr lang="en-US" sz="1800" dirty="0"/>
              <a:t>  New York: The MacMillan Company. </a:t>
            </a:r>
            <a:r>
              <a:rPr lang="en-US" sz="1800" u="sng" dirty="0">
                <a:hlinkClick r:id="rId3"/>
              </a:rPr>
              <a:t>http://digital.library.upenn.edu/women/addams/hullhouse/hullhouse.html</a:t>
            </a:r>
            <a:r>
              <a:rPr lang="en-US" sz="1800" dirty="0"/>
              <a:t> </a:t>
            </a:r>
            <a:endParaRPr lang="en-US" sz="1800" dirty="0" smtClean="0"/>
          </a:p>
          <a:p>
            <a:pPr>
              <a:lnSpc>
                <a:spcPts val="1800"/>
              </a:lnSpc>
            </a:pPr>
            <a:r>
              <a:rPr lang="en-US" sz="1800" dirty="0" err="1" smtClean="0"/>
              <a:t>Alvaredo</a:t>
            </a:r>
            <a:r>
              <a:rPr lang="en-US" sz="1800" dirty="0"/>
              <a:t>, F., Atkinson, A. B., Piketty, T., &amp; </a:t>
            </a:r>
            <a:r>
              <a:rPr lang="en-US" sz="1800" dirty="0" err="1"/>
              <a:t>Saez</a:t>
            </a:r>
            <a:r>
              <a:rPr lang="en-US" sz="1800" dirty="0"/>
              <a:t>, E. (2013). The top 1 percent in international and historical perspective. </a:t>
            </a:r>
            <a:r>
              <a:rPr lang="en-US" sz="1800" i="1" dirty="0"/>
              <a:t>The Journal of Economic Perspectives</a:t>
            </a:r>
            <a:r>
              <a:rPr lang="en-US" sz="1800" dirty="0"/>
              <a:t>, </a:t>
            </a:r>
            <a:r>
              <a:rPr lang="en-US" sz="1800" i="1" dirty="0"/>
              <a:t>27</a:t>
            </a:r>
            <a:r>
              <a:rPr lang="en-US" sz="1800" dirty="0"/>
              <a:t>(3), 3–20.</a:t>
            </a:r>
          </a:p>
          <a:p>
            <a:pPr>
              <a:lnSpc>
                <a:spcPts val="1800"/>
              </a:lnSpc>
            </a:pPr>
            <a:r>
              <a:rPr lang="en-US" sz="1800" dirty="0" smtClean="0"/>
              <a:t>American </a:t>
            </a:r>
            <a:r>
              <a:rPr lang="en-US" sz="1800" dirty="0"/>
              <a:t>Psychological Association (2017). </a:t>
            </a:r>
            <a:r>
              <a:rPr lang="en-US" sz="1800" dirty="0" smtClean="0"/>
              <a:t>Stress in America: The State of Our Nation. </a:t>
            </a:r>
            <a:r>
              <a:rPr lang="en-US" sz="1800" dirty="0" smtClean="0">
                <a:hlinkClick r:id="rId4"/>
              </a:rPr>
              <a:t>https</a:t>
            </a:r>
            <a:r>
              <a:rPr lang="en-US" sz="1800" dirty="0">
                <a:hlinkClick r:id="rId4"/>
              </a:rPr>
              <a:t>://</a:t>
            </a:r>
            <a:r>
              <a:rPr lang="en-US" sz="1800" dirty="0" smtClean="0">
                <a:hlinkClick r:id="rId4"/>
              </a:rPr>
              <a:t>www.apa.org/news/press/releases/stress/2017/state-nation.pdf</a:t>
            </a:r>
            <a:endParaRPr lang="en-US" sz="1800" dirty="0" smtClean="0"/>
          </a:p>
          <a:p>
            <a:pPr>
              <a:lnSpc>
                <a:spcPts val="1800"/>
              </a:lnSpc>
            </a:pPr>
            <a:r>
              <a:rPr lang="en-US" sz="1800" dirty="0" smtClean="0"/>
              <a:t>Atwood, J. D.</a:t>
            </a:r>
            <a:r>
              <a:rPr lang="en-US" sz="1800" dirty="0"/>
              <a:t> (2012</a:t>
            </a:r>
            <a:r>
              <a:rPr lang="en-US" sz="1800" dirty="0" smtClean="0"/>
              <a:t>).</a:t>
            </a:r>
            <a:r>
              <a:rPr lang="en-US" sz="1800" dirty="0"/>
              <a:t> Couples and </a:t>
            </a:r>
            <a:r>
              <a:rPr lang="en-US" sz="1800" dirty="0" smtClean="0"/>
              <a:t>money</a:t>
            </a:r>
            <a:r>
              <a:rPr lang="en-US" sz="1800" dirty="0"/>
              <a:t>: The </a:t>
            </a:r>
            <a:r>
              <a:rPr lang="en-US" sz="1800" dirty="0" smtClean="0"/>
              <a:t>last taboo</a:t>
            </a:r>
            <a:r>
              <a:rPr lang="en-US" sz="1800" dirty="0"/>
              <a:t>. </a:t>
            </a:r>
            <a:r>
              <a:rPr lang="en-US" sz="1800" i="1" dirty="0"/>
              <a:t>The American Journal of Family Therapy,</a:t>
            </a:r>
            <a:r>
              <a:rPr lang="en-US" sz="1800" dirty="0"/>
              <a:t> </a:t>
            </a:r>
            <a:r>
              <a:rPr lang="en-US" sz="1800" dirty="0" smtClean="0"/>
              <a:t>40 (1),1-19</a:t>
            </a:r>
            <a:r>
              <a:rPr lang="en-US" sz="1800" dirty="0"/>
              <a:t>, DOI: </a:t>
            </a:r>
            <a:r>
              <a:rPr lang="en-US" sz="1800" u="sng" dirty="0" smtClean="0">
                <a:hlinkClick r:id="rId5"/>
              </a:rPr>
              <a:t>10.1080/01926187.2011.600674</a:t>
            </a:r>
            <a:endParaRPr lang="en-US" sz="1800" u="sng" dirty="0" smtClean="0"/>
          </a:p>
          <a:p>
            <a:r>
              <a:rPr lang="en-US" sz="1800" dirty="0" err="1" smtClean="0"/>
              <a:t>Birkenmaier</a:t>
            </a:r>
            <a:r>
              <a:rPr lang="en-US" sz="1800" dirty="0"/>
              <a:t>, J. M., </a:t>
            </a:r>
            <a:r>
              <a:rPr lang="en-US" sz="1800" dirty="0" err="1"/>
              <a:t>Loke</a:t>
            </a:r>
            <a:r>
              <a:rPr lang="en-US" sz="1800" dirty="0"/>
              <a:t>, V., &amp; Hageman, S. A. (2016). Are </a:t>
            </a:r>
            <a:r>
              <a:rPr lang="en-US" sz="1800" dirty="0" smtClean="0"/>
              <a:t>graduating students ready for financial aspects </a:t>
            </a:r>
            <a:r>
              <a:rPr lang="en-US" sz="1800" dirty="0"/>
              <a:t>of </a:t>
            </a:r>
            <a:r>
              <a:rPr lang="en-US" sz="1800" dirty="0" smtClean="0"/>
              <a:t>social work practice</a:t>
            </a:r>
            <a:r>
              <a:rPr lang="en-US" sz="1800" dirty="0"/>
              <a:t>? </a:t>
            </a:r>
            <a:r>
              <a:rPr lang="en-US" sz="1800" i="1" dirty="0"/>
              <a:t>Journal of Teaching in Social </a:t>
            </a:r>
            <a:r>
              <a:rPr lang="en-US" sz="1800" i="1" dirty="0" smtClean="0"/>
              <a:t>Work</a:t>
            </a:r>
            <a:r>
              <a:rPr lang="en-US" sz="1800" dirty="0"/>
              <a:t>, </a:t>
            </a:r>
            <a:r>
              <a:rPr lang="en-US" sz="1800" i="1" dirty="0"/>
              <a:t>36</a:t>
            </a:r>
            <a:r>
              <a:rPr lang="en-US" sz="1800" dirty="0"/>
              <a:t>(5), 519-536.</a:t>
            </a:r>
          </a:p>
          <a:p>
            <a:r>
              <a:rPr lang="en-US" sz="1800" dirty="0"/>
              <a:t>Collins, J. M., &amp; O’Rourke, C. (2009). Financial education and counseling: Still </a:t>
            </a:r>
            <a:r>
              <a:rPr lang="en-US" sz="1800" dirty="0" smtClean="0"/>
              <a:t>holding promise</a:t>
            </a:r>
            <a:r>
              <a:rPr lang="en-US" sz="1800" dirty="0"/>
              <a:t>. </a:t>
            </a:r>
            <a:r>
              <a:rPr lang="en-US" sz="1800" i="1" dirty="0"/>
              <a:t>Journal of Consumer Affairs, 44</a:t>
            </a:r>
            <a:r>
              <a:rPr lang="en-US" sz="1800" dirty="0"/>
              <a:t>(3), 483–498. </a:t>
            </a:r>
            <a:endParaRPr lang="en-US" sz="1800" dirty="0" smtClean="0"/>
          </a:p>
          <a:p>
            <a:r>
              <a:rPr lang="en-US" sz="1800" dirty="0" smtClean="0"/>
              <a:t>Consumer Financial Protection Bureau (2015a).  </a:t>
            </a:r>
            <a:r>
              <a:rPr lang="en-US" sz="1800" dirty="0"/>
              <a:t>Data Point: Credit Invisible. </a:t>
            </a:r>
            <a:r>
              <a:rPr lang="en-US" sz="1800" dirty="0" smtClean="0"/>
              <a:t>Washington, DC: CFPB. </a:t>
            </a:r>
            <a:r>
              <a:rPr lang="en-US" sz="1800" dirty="0" smtClean="0">
                <a:hlinkClick r:id="rId6"/>
              </a:rPr>
              <a:t>https</a:t>
            </a:r>
            <a:r>
              <a:rPr lang="en-US" sz="1800" dirty="0">
                <a:hlinkClick r:id="rId6"/>
              </a:rPr>
              <a:t>://</a:t>
            </a:r>
            <a:r>
              <a:rPr lang="en-US" sz="1800" dirty="0" smtClean="0">
                <a:hlinkClick r:id="rId6"/>
              </a:rPr>
              <a:t>files.consumerfinance.gov/f/201505_cfpb_data-point-credit-invisibles.pdf</a:t>
            </a:r>
            <a:r>
              <a:rPr lang="en-US" sz="1800" dirty="0" smtClean="0"/>
              <a:t> </a:t>
            </a:r>
          </a:p>
          <a:p>
            <a:pPr>
              <a:lnSpc>
                <a:spcPts val="1800"/>
              </a:lnSpc>
            </a:pPr>
            <a:r>
              <a:rPr lang="en-US" sz="1800" dirty="0" smtClean="0"/>
              <a:t>Consumer </a:t>
            </a:r>
            <a:r>
              <a:rPr lang="en-US" sz="1800" dirty="0"/>
              <a:t>Financial Protection Bureau. (</a:t>
            </a:r>
            <a:r>
              <a:rPr lang="en-US" sz="1800" dirty="0" smtClean="0"/>
              <a:t>2015b). </a:t>
            </a:r>
            <a:r>
              <a:rPr lang="en-US" sz="1800" dirty="0"/>
              <a:t>Measuring financial well-being: A guide to using the CFPB Financial Well-Being Scale. Retrieved from http://files.consumerfinance.gov/f/201512_cfpb_financial-well-being-user-guide-scale.pdf</a:t>
            </a:r>
          </a:p>
          <a:p>
            <a:pPr>
              <a:lnSpc>
                <a:spcPts val="1800"/>
              </a:lnSpc>
            </a:pPr>
            <a:r>
              <a:rPr lang="en-US" sz="1800" dirty="0" smtClean="0"/>
              <a:t>Council on Social Work Education (2017). Curricular guide for economic well-being practice. </a:t>
            </a:r>
            <a:r>
              <a:rPr lang="en-US" sz="1800" dirty="0"/>
              <a:t>Washington, DC: CSWE </a:t>
            </a:r>
            <a:r>
              <a:rPr lang="en-US" sz="1800" dirty="0">
                <a:hlinkClick r:id="rId7"/>
              </a:rPr>
              <a:t>https://</a:t>
            </a:r>
            <a:r>
              <a:rPr lang="en-US" sz="1800" dirty="0" smtClean="0">
                <a:hlinkClick r:id="rId7"/>
              </a:rPr>
              <a:t>www.cswe.org/CMSPages/GetFile.aspx?guid=77de3a0d-8f9d-45e5-b48e-7a57f241945f</a:t>
            </a:r>
            <a:r>
              <a:rPr lang="en-US" sz="1800" dirty="0" smtClean="0"/>
              <a:t> </a:t>
            </a:r>
          </a:p>
          <a:p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596" y="443270"/>
            <a:ext cx="668341" cy="66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06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1" y="404282"/>
            <a:ext cx="8836024" cy="758825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References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continued)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383323" y="988486"/>
            <a:ext cx="10433538" cy="5640647"/>
          </a:xfrm>
        </p:spPr>
        <p:txBody>
          <a:bodyPr/>
          <a:lstStyle/>
          <a:p>
            <a:r>
              <a:rPr lang="en-US" sz="1800" dirty="0" err="1"/>
              <a:t>Despard</a:t>
            </a:r>
            <a:r>
              <a:rPr lang="en-US" sz="1800" dirty="0"/>
              <a:t>, M. R., &amp; </a:t>
            </a:r>
            <a:r>
              <a:rPr lang="en-US" sz="1800" dirty="0" err="1"/>
              <a:t>Chowa</a:t>
            </a:r>
            <a:r>
              <a:rPr lang="en-US" sz="1800" dirty="0"/>
              <a:t>, G. A. (2010). Social workers’ Interest in building individuals’ financial capabilities. </a:t>
            </a:r>
            <a:r>
              <a:rPr lang="en-US" sz="1800" i="1" dirty="0"/>
              <a:t>Journal of Financial Therapy, 1 </a:t>
            </a:r>
            <a:r>
              <a:rPr lang="en-US" sz="1800" dirty="0"/>
              <a:t>(1) 8. </a:t>
            </a:r>
            <a:r>
              <a:rPr lang="en-US" sz="1800" dirty="0">
                <a:hlinkClick r:id="rId3"/>
              </a:rPr>
              <a:t>https://doi.org/10.4148/jft.v1i1.257</a:t>
            </a:r>
            <a:endParaRPr lang="en-US" sz="1800" dirty="0"/>
          </a:p>
          <a:p>
            <a:r>
              <a:rPr lang="en-US" sz="1800" dirty="0" err="1" smtClean="0"/>
              <a:t>Fenge</a:t>
            </a:r>
            <a:r>
              <a:rPr lang="en-US" sz="1800" dirty="0"/>
              <a:t>, L. (2012). Economic well-being and ageing: The need for financial education for social workers. </a:t>
            </a:r>
            <a:r>
              <a:rPr lang="en-US" sz="1800" i="1" dirty="0"/>
              <a:t>Social Work Education, 31</a:t>
            </a:r>
            <a:r>
              <a:rPr lang="en-US" sz="1800" dirty="0"/>
              <a:t>(4) 498.</a:t>
            </a:r>
          </a:p>
          <a:p>
            <a:r>
              <a:rPr lang="en-US" sz="1800" dirty="0" smtClean="0"/>
              <a:t>DeVaan</a:t>
            </a:r>
            <a:r>
              <a:rPr lang="en-US" sz="1800" dirty="0"/>
              <a:t>, D., </a:t>
            </a:r>
            <a:r>
              <a:rPr lang="en-US" sz="1800" dirty="0" err="1"/>
              <a:t>Sherraden</a:t>
            </a:r>
            <a:r>
              <a:rPr lang="en-US" sz="1800" dirty="0"/>
              <a:t>, M.S., &amp; McClendon, G.G., “Household Finances in Social Work: Tools for Educators.” Webinar, Center for Social Development, in collaboration with the Consumer Financial Protection Bureau and the Council on Social Work Education, April </a:t>
            </a:r>
            <a:r>
              <a:rPr lang="en-US" sz="1800" dirty="0" smtClean="0"/>
              <a:t>19 &amp; September 2017</a:t>
            </a:r>
            <a:r>
              <a:rPr lang="en-US" sz="1800" dirty="0"/>
              <a:t>. </a:t>
            </a:r>
            <a:r>
              <a:rPr lang="en-US" sz="1800" u="sng" dirty="0">
                <a:hlinkClick r:id="rId4"/>
              </a:rPr>
              <a:t>https://csd.wustl.edu/OurWork/FinIncl/FinCap-AccessAbilities/Pages/FCABEducationalTools.aspx </a:t>
            </a:r>
            <a:endParaRPr lang="en-US" sz="1800" u="sng" dirty="0" smtClean="0"/>
          </a:p>
          <a:p>
            <a:r>
              <a:rPr lang="en-US" sz="1800" dirty="0" smtClean="0"/>
              <a:t>Doran</a:t>
            </a:r>
            <a:r>
              <a:rPr lang="en-US" sz="1800" dirty="0"/>
              <a:t>, J. K., &amp; </a:t>
            </a:r>
            <a:r>
              <a:rPr lang="en-US" sz="1800" dirty="0" err="1"/>
              <a:t>Bagdasaryan</a:t>
            </a:r>
            <a:r>
              <a:rPr lang="en-US" sz="1800" dirty="0"/>
              <a:t>, S. (2018). Infusing financial capability and asset building </a:t>
            </a:r>
            <a:r>
              <a:rPr lang="en-US" sz="1800" dirty="0" smtClean="0"/>
              <a:t>content </a:t>
            </a:r>
            <a:r>
              <a:rPr lang="en-US" sz="1800" dirty="0"/>
              <a:t>into a community organizing class. </a:t>
            </a:r>
            <a:r>
              <a:rPr lang="en-US" sz="1800" i="1" dirty="0"/>
              <a:t>Journal of Social Work </a:t>
            </a:r>
            <a:r>
              <a:rPr lang="en-US" sz="1800" i="1" dirty="0" smtClean="0"/>
              <a:t>Education</a:t>
            </a:r>
            <a:r>
              <a:rPr lang="en-US" sz="1800" dirty="0"/>
              <a:t>, </a:t>
            </a:r>
            <a:r>
              <a:rPr lang="en-US" sz="1800" i="1" dirty="0"/>
              <a:t>54</a:t>
            </a:r>
            <a:r>
              <a:rPr lang="en-US" sz="1800" dirty="0"/>
              <a:t>(1), 122-134.</a:t>
            </a:r>
          </a:p>
          <a:p>
            <a:r>
              <a:rPr lang="en-US" sz="1800" dirty="0"/>
              <a:t>Frey, J. J., Hopkins, K., Osteen, P., Callahan, C., Hageman, S., &amp; </a:t>
            </a:r>
            <a:r>
              <a:rPr lang="en-US" sz="1800" dirty="0" err="1"/>
              <a:t>Ko</a:t>
            </a:r>
            <a:r>
              <a:rPr lang="en-US" sz="1800" dirty="0"/>
              <a:t>, J. (2017). Training </a:t>
            </a:r>
            <a:r>
              <a:rPr lang="en-US" sz="1800" dirty="0" smtClean="0"/>
              <a:t>social </a:t>
            </a:r>
            <a:r>
              <a:rPr lang="en-US" sz="1800" dirty="0"/>
              <a:t>workers and human service professionals to address the complex </a:t>
            </a:r>
            <a:r>
              <a:rPr lang="en-US" sz="1800" dirty="0" smtClean="0"/>
              <a:t>financial </a:t>
            </a:r>
            <a:r>
              <a:rPr lang="en-US" sz="1800" dirty="0"/>
              <a:t>needs of clients. </a:t>
            </a:r>
            <a:r>
              <a:rPr lang="en-US" sz="1800" i="1" dirty="0"/>
              <a:t>Journal of Social Work Education</a:t>
            </a:r>
            <a:r>
              <a:rPr lang="en-US" sz="1800" dirty="0"/>
              <a:t>, </a:t>
            </a:r>
            <a:r>
              <a:rPr lang="en-US" sz="1800" i="1" dirty="0"/>
              <a:t>53</a:t>
            </a:r>
            <a:r>
              <a:rPr lang="en-US" sz="1800" dirty="0"/>
              <a:t>(1), 118-131.</a:t>
            </a:r>
          </a:p>
          <a:p>
            <a:r>
              <a:rPr lang="en-US" sz="1800" dirty="0" err="1" smtClean="0"/>
              <a:t>Friedline</a:t>
            </a:r>
            <a:r>
              <a:rPr lang="en-US" sz="1800" dirty="0" smtClean="0"/>
              <a:t>, T., </a:t>
            </a:r>
            <a:r>
              <a:rPr lang="en-US" sz="1800" dirty="0" err="1" smtClean="0"/>
              <a:t>Despard</a:t>
            </a:r>
            <a:r>
              <a:rPr lang="en-US" sz="1800" dirty="0" smtClean="0"/>
              <a:t>, M., &amp; West, S. (2017). Navigating day-to-day finances: A geographic investigation </a:t>
            </a:r>
            <a:r>
              <a:rPr lang="en-US" sz="1800" dirty="0"/>
              <a:t>of </a:t>
            </a:r>
            <a:r>
              <a:rPr lang="en-US" sz="1800" dirty="0" smtClean="0"/>
              <a:t>brick-and-mortar financial services </a:t>
            </a:r>
            <a:r>
              <a:rPr lang="en-US" sz="1800" dirty="0"/>
              <a:t>and </a:t>
            </a:r>
            <a:r>
              <a:rPr lang="en-US" sz="1800" dirty="0" smtClean="0"/>
              <a:t>individuals</a:t>
            </a:r>
            <a:r>
              <a:rPr lang="en-US" sz="1800" dirty="0"/>
              <a:t>’ financial health. Lawrence, KS: University of Kansas, Center on Assets, Education, &amp; Inclusion (AEDI). </a:t>
            </a:r>
            <a:endParaRPr lang="en-US" sz="1800" dirty="0" smtClean="0"/>
          </a:p>
          <a:p>
            <a:r>
              <a:rPr lang="en-US" sz="1800" dirty="0" smtClean="0"/>
              <a:t>Gates</a:t>
            </a:r>
            <a:r>
              <a:rPr lang="en-US" sz="1800" dirty="0"/>
              <a:t>, </a:t>
            </a:r>
            <a:r>
              <a:rPr lang="en-US" sz="1800" dirty="0" smtClean="0"/>
              <a:t>L. B., </a:t>
            </a:r>
            <a:r>
              <a:rPr lang="en-US" sz="1800" dirty="0" err="1" smtClean="0"/>
              <a:t>Koza</a:t>
            </a:r>
            <a:r>
              <a:rPr lang="en-US" sz="1800" dirty="0" smtClean="0"/>
              <a:t>, J., &amp; </a:t>
            </a:r>
            <a:r>
              <a:rPr lang="en-US" sz="1800" dirty="0" err="1" smtClean="0"/>
              <a:t>Akabas</a:t>
            </a:r>
            <a:r>
              <a:rPr lang="en-US" sz="1800" dirty="0" smtClean="0"/>
              <a:t>, S. H.</a:t>
            </a:r>
            <a:r>
              <a:rPr lang="en-US" sz="1800" dirty="0"/>
              <a:t> (2016</a:t>
            </a:r>
            <a:r>
              <a:rPr lang="en-US" sz="1800" dirty="0" smtClean="0"/>
              <a:t>).</a:t>
            </a:r>
            <a:r>
              <a:rPr lang="en-US" sz="1800" dirty="0"/>
              <a:t> Social </a:t>
            </a:r>
            <a:r>
              <a:rPr lang="en-US" sz="1800" dirty="0" smtClean="0"/>
              <a:t>work’s response </a:t>
            </a:r>
            <a:r>
              <a:rPr lang="en-US" sz="1800" dirty="0"/>
              <a:t>to </a:t>
            </a:r>
            <a:r>
              <a:rPr lang="en-US" sz="1800" dirty="0" smtClean="0"/>
              <a:t>poverty</a:t>
            </a:r>
            <a:r>
              <a:rPr lang="en-US" sz="1800" dirty="0"/>
              <a:t>: From </a:t>
            </a:r>
            <a:r>
              <a:rPr lang="en-US" sz="1800" dirty="0" smtClean="0"/>
              <a:t>benefits dependence </a:t>
            </a:r>
            <a:r>
              <a:rPr lang="en-US" sz="1800" dirty="0"/>
              <a:t>to </a:t>
            </a:r>
            <a:r>
              <a:rPr lang="en-US" sz="1800" dirty="0" smtClean="0"/>
              <a:t>economic self-sufficiency</a:t>
            </a:r>
            <a:r>
              <a:rPr lang="en-US" sz="1800" dirty="0"/>
              <a:t>, </a:t>
            </a:r>
            <a:r>
              <a:rPr lang="en-US" sz="1800" i="1" dirty="0"/>
              <a:t>Journal of Social Work Education, </a:t>
            </a:r>
            <a:r>
              <a:rPr lang="en-US" sz="1800" dirty="0"/>
              <a:t>53:1, </a:t>
            </a:r>
            <a:r>
              <a:rPr lang="en-US" sz="1800" dirty="0" smtClean="0"/>
              <a:t>99-17. DOI</a:t>
            </a:r>
            <a:r>
              <a:rPr lang="en-US" sz="1800" dirty="0"/>
              <a:t>: </a:t>
            </a:r>
            <a:r>
              <a:rPr lang="en-US" sz="1800" u="sng" dirty="0">
                <a:hlinkClick r:id="rId5"/>
              </a:rPr>
              <a:t>10.1080/10437797.2016.1212752</a:t>
            </a:r>
            <a:r>
              <a:rPr lang="en-US" sz="1800" dirty="0"/>
              <a:t>. </a:t>
            </a:r>
            <a:endParaRPr lang="en-US" sz="1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889" y="452899"/>
            <a:ext cx="668341" cy="66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11479"/>
            <a:ext cx="8836025" cy="758825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669900"/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References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(continued)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312984" y="941287"/>
            <a:ext cx="10879015" cy="5664005"/>
          </a:xfrm>
        </p:spPr>
        <p:txBody>
          <a:bodyPr/>
          <a:lstStyle/>
          <a:p>
            <a:r>
              <a:rPr lang="en-US" sz="1800" dirty="0"/>
              <a:t>Gillen, M., &amp; </a:t>
            </a:r>
            <a:r>
              <a:rPr lang="en-US" sz="1800" dirty="0" err="1"/>
              <a:t>Loeffler</a:t>
            </a:r>
            <a:r>
              <a:rPr lang="en-US" sz="1800" dirty="0"/>
              <a:t>, D. N. (2012). Financial literacy and social work students: Knowledge is power. </a:t>
            </a:r>
            <a:r>
              <a:rPr lang="en-US" sz="1800" i="1" dirty="0"/>
              <a:t>Journal of Financial Therapy, 3 </a:t>
            </a:r>
            <a:r>
              <a:rPr lang="en-US" sz="1800" dirty="0"/>
              <a:t>(2) 4. </a:t>
            </a:r>
            <a:r>
              <a:rPr lang="en-US" sz="1800" dirty="0">
                <a:hlinkClick r:id="rId2"/>
              </a:rPr>
              <a:t>https://doi.org/10.4148/jft.v3i2.1692</a:t>
            </a:r>
            <a:endParaRPr lang="en-US" sz="1800" dirty="0"/>
          </a:p>
          <a:p>
            <a:r>
              <a:rPr lang="en-US" sz="1800" dirty="0"/>
              <a:t> Horwitz, S., &amp; Briar-Lawson, K. (2017). A multi-university economic capability-building collaboration. </a:t>
            </a:r>
            <a:r>
              <a:rPr lang="en-US" sz="1800" i="1" dirty="0"/>
              <a:t>Journal of Social Work Education, </a:t>
            </a:r>
            <a:r>
              <a:rPr lang="en-US" sz="1800" dirty="0"/>
              <a:t>53(1), 149-158.</a:t>
            </a:r>
          </a:p>
          <a:p>
            <a:r>
              <a:rPr lang="en-US" sz="1800" dirty="0" smtClean="0"/>
              <a:t>Huang</a:t>
            </a:r>
            <a:r>
              <a:rPr lang="en-US" sz="1800" dirty="0"/>
              <a:t>, J., </a:t>
            </a:r>
            <a:r>
              <a:rPr lang="en-US" sz="1800" dirty="0" err="1"/>
              <a:t>Sherraden</a:t>
            </a:r>
            <a:r>
              <a:rPr lang="en-US" sz="1800" dirty="0"/>
              <a:t>, M. S., &amp; Zou, L. (2018, October). 【</a:t>
            </a:r>
            <a:r>
              <a:rPr lang="ja-JP" altLang="en-US" sz="1800" dirty="0"/>
              <a:t>视野</a:t>
            </a:r>
            <a:r>
              <a:rPr lang="en-US" altLang="ja-JP" sz="1800" dirty="0"/>
              <a:t>】</a:t>
            </a:r>
            <a:r>
              <a:rPr lang="ja-JP" altLang="en-US" sz="1800" dirty="0"/>
              <a:t>普惠金融与金融能力：美国社会工作的大挑战 </a:t>
            </a:r>
            <a:r>
              <a:rPr lang="en-US" altLang="ja-JP" sz="1800" dirty="0"/>
              <a:t>[</a:t>
            </a:r>
            <a:r>
              <a:rPr lang="en-US" sz="1800" dirty="0"/>
              <a:t>From financial inclusion to financial capability: A grand challenge of social work in the United States]. China Social Work Magazine. </a:t>
            </a:r>
            <a:r>
              <a:rPr lang="en-US" sz="1800" dirty="0">
                <a:hlinkClick r:id="rId3"/>
              </a:rPr>
              <a:t>https://mp.weixin.qq.com/s/z15GHMa00dxgokSiX2TU9A</a:t>
            </a:r>
            <a:endParaRPr lang="en-US" sz="1800" dirty="0"/>
          </a:p>
          <a:p>
            <a:r>
              <a:rPr lang="en-US" sz="1800" dirty="0"/>
              <a:t>Kindle, P. A. (2013). The financial literacy of social work students. </a:t>
            </a:r>
            <a:r>
              <a:rPr lang="en-US" sz="1800" i="1" dirty="0"/>
              <a:t>Journal of Social Work Education</a:t>
            </a:r>
            <a:r>
              <a:rPr lang="en-US" sz="1800" dirty="0"/>
              <a:t>, </a:t>
            </a:r>
            <a:r>
              <a:rPr lang="en-US" sz="1800" i="1" dirty="0"/>
              <a:t>49</a:t>
            </a:r>
            <a:r>
              <a:rPr lang="en-US" sz="1800" dirty="0"/>
              <a:t>(3), 397-407.</a:t>
            </a:r>
          </a:p>
          <a:p>
            <a:r>
              <a:rPr lang="en-US" sz="1800" dirty="0" err="1"/>
              <a:t>Klontz</a:t>
            </a:r>
            <a:r>
              <a:rPr lang="en-US" sz="1800" dirty="0"/>
              <a:t>, B. T., Britt, S. L., &amp; Archuleta, K. (2015). </a:t>
            </a:r>
            <a:r>
              <a:rPr lang="en-US" sz="1800" i="1" dirty="0"/>
              <a:t>Financial therapy</a:t>
            </a:r>
            <a:r>
              <a:rPr lang="en-US" sz="1800" dirty="0"/>
              <a:t>. New York: Springer.</a:t>
            </a:r>
          </a:p>
          <a:p>
            <a:r>
              <a:rPr lang="en-US" sz="1800" dirty="0" err="1" smtClean="0"/>
              <a:t>Kondrat</a:t>
            </a:r>
            <a:r>
              <a:rPr lang="en-US" sz="1800" dirty="0"/>
              <a:t>, M. E. (2013). Person-in-Environment. </a:t>
            </a:r>
            <a:r>
              <a:rPr lang="en-US" sz="1800" i="1" dirty="0"/>
              <a:t>Encyclopedia of Social Work</a:t>
            </a:r>
            <a:r>
              <a:rPr lang="en-US" sz="1800" dirty="0"/>
              <a:t>. DOI: 10.1093/</a:t>
            </a:r>
            <a:r>
              <a:rPr lang="en-US" sz="1800" dirty="0" err="1"/>
              <a:t>acrefore</a:t>
            </a:r>
            <a:r>
              <a:rPr lang="en-US" sz="1800" dirty="0"/>
              <a:t>/9780199975839.013.285</a:t>
            </a:r>
          </a:p>
          <a:p>
            <a:r>
              <a:rPr lang="de-DE" sz="1800" dirty="0" smtClean="0"/>
              <a:t>Lein</a:t>
            </a:r>
            <a:r>
              <a:rPr lang="de-DE" sz="1800" dirty="0"/>
              <a:t>, L., Romich, J., &amp; Sherraden, M</a:t>
            </a:r>
            <a:r>
              <a:rPr lang="de-DE" sz="1800" dirty="0" smtClean="0"/>
              <a:t>. </a:t>
            </a:r>
            <a:r>
              <a:rPr lang="en-US" sz="1800" dirty="0" smtClean="0"/>
              <a:t>(</a:t>
            </a:r>
            <a:r>
              <a:rPr lang="en-US" sz="1800" dirty="0"/>
              <a:t>2015). Reversing extreme </a:t>
            </a:r>
            <a:r>
              <a:rPr lang="en-US" sz="1800" dirty="0" smtClean="0"/>
              <a:t>economic inequality </a:t>
            </a:r>
            <a:r>
              <a:rPr lang="en-US" sz="1800" dirty="0"/>
              <a:t>(Grand Challenges for </a:t>
            </a:r>
            <a:r>
              <a:rPr lang="en-US" sz="1800" dirty="0" smtClean="0"/>
              <a:t>Social Work </a:t>
            </a:r>
            <a:r>
              <a:rPr lang="en-US" sz="1800" dirty="0"/>
              <a:t>Initiative Working Paper No. 16</a:t>
            </a:r>
            <a:r>
              <a:rPr lang="en-US" sz="1800" dirty="0" smtClean="0"/>
              <a:t>). Cleveland</a:t>
            </a:r>
            <a:r>
              <a:rPr lang="en-US" sz="1800" dirty="0"/>
              <a:t>, OH: American </a:t>
            </a:r>
            <a:r>
              <a:rPr lang="en-US" sz="1800" dirty="0" smtClean="0"/>
              <a:t>Academy of </a:t>
            </a:r>
            <a:r>
              <a:rPr lang="en-US" sz="1800" dirty="0"/>
              <a:t>Social Work and Social </a:t>
            </a:r>
            <a:r>
              <a:rPr lang="en-US" sz="1800" dirty="0" smtClean="0"/>
              <a:t>Welfare. </a:t>
            </a:r>
            <a:r>
              <a:rPr lang="en-US" sz="1800" dirty="0" smtClean="0">
                <a:hlinkClick r:id="rId4"/>
              </a:rPr>
              <a:t>http</a:t>
            </a:r>
            <a:r>
              <a:rPr lang="en-US" sz="1800" dirty="0">
                <a:hlinkClick r:id="rId4"/>
              </a:rPr>
              <a:t>://</a:t>
            </a:r>
            <a:r>
              <a:rPr lang="en-US" sz="1800" dirty="0" smtClean="0">
                <a:hlinkClick r:id="rId4"/>
              </a:rPr>
              <a:t>aaswsw.org/wp-content/uploads/2016/01/WP16-with-cover-2.pdf</a:t>
            </a:r>
            <a:r>
              <a:rPr lang="en-US" sz="1800" dirty="0" smtClean="0"/>
              <a:t>  </a:t>
            </a:r>
          </a:p>
          <a:p>
            <a:r>
              <a:rPr lang="en-US" sz="1800" dirty="0" err="1" smtClean="0"/>
              <a:t>Loke</a:t>
            </a:r>
            <a:r>
              <a:rPr lang="en-US" sz="1800" dirty="0"/>
              <a:t>, V., </a:t>
            </a:r>
            <a:r>
              <a:rPr lang="en-US" sz="1800" dirty="0" err="1"/>
              <a:t>Birkenmaier</a:t>
            </a:r>
            <a:r>
              <a:rPr lang="en-US" sz="1800" dirty="0"/>
              <a:t>, J. M., &amp; Hageman, S. A. (2017). Financial capability and asset building in the curricula: Student perceptions. </a:t>
            </a:r>
            <a:r>
              <a:rPr lang="en-US" sz="1800" i="1" dirty="0"/>
              <a:t>Journal of Social Work Education, </a:t>
            </a:r>
            <a:r>
              <a:rPr lang="en-US" sz="1800" dirty="0"/>
              <a:t>53 (1), 84–98.</a:t>
            </a:r>
          </a:p>
          <a:p>
            <a:r>
              <a:rPr lang="en-US" sz="1800" dirty="0" err="1"/>
              <a:t>Loke</a:t>
            </a:r>
            <a:r>
              <a:rPr lang="en-US" sz="1800" dirty="0"/>
              <a:t>, V., Watts, J. L., &amp; </a:t>
            </a:r>
            <a:r>
              <a:rPr lang="en-US" sz="1800" dirty="0" err="1"/>
              <a:t>Kakoti</a:t>
            </a:r>
            <a:r>
              <a:rPr lang="en-US" sz="1800" dirty="0"/>
              <a:t>, S. A. (2013). Financial capabilities of service providers in the asset-building field. In </a:t>
            </a:r>
            <a:r>
              <a:rPr lang="en-US" sz="1800" dirty="0" err="1"/>
              <a:t>Birkenmaier</a:t>
            </a:r>
            <a:r>
              <a:rPr lang="en-US" sz="1800" dirty="0"/>
              <a:t>, J., Curley, J., &amp; </a:t>
            </a:r>
            <a:r>
              <a:rPr lang="en-US" sz="1800" dirty="0" err="1"/>
              <a:t>Sherraden</a:t>
            </a:r>
            <a:r>
              <a:rPr lang="en-US" sz="1800" dirty="0"/>
              <a:t>, M. (Eds</a:t>
            </a:r>
            <a:r>
              <a:rPr lang="en-US" sz="1800" i="1" dirty="0"/>
              <a:t>.), Financial Capability and Asset Development:  Research, Education, Policy, and Practice </a:t>
            </a:r>
            <a:r>
              <a:rPr lang="en-US" sz="1800" dirty="0"/>
              <a:t>(pp. 251-277). New York: Oxford University </a:t>
            </a:r>
            <a:r>
              <a:rPr lang="en-US" sz="1800" dirty="0" smtClean="0"/>
              <a:t>Press.  </a:t>
            </a:r>
          </a:p>
          <a:p>
            <a:endParaRPr lang="en-US" sz="1800" b="1" dirty="0"/>
          </a:p>
          <a:p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2" y="325836"/>
            <a:ext cx="668341" cy="66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89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3B6A5600-45A3-6D41-BAE3-04FDEC4DE9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4287" y="2751253"/>
            <a:ext cx="11717777" cy="723468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Financial Capability and Asset Building (FCAB) for All</a:t>
            </a:r>
            <a:endParaRPr lang="en-US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CE5C95DC-2888-7746-8625-F017E084EA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02991" y="3814077"/>
            <a:ext cx="8145537" cy="1927505"/>
          </a:xfrm>
        </p:spPr>
        <p:txBody>
          <a:bodyPr/>
          <a:lstStyle/>
          <a:p>
            <a:r>
              <a:rPr lang="en-US" dirty="0" smtClean="0">
                <a:solidFill>
                  <a:srgbClr val="969696"/>
                </a:solidFill>
              </a:rPr>
              <a:t>Margaret </a:t>
            </a:r>
            <a:r>
              <a:rPr lang="en-US" dirty="0" err="1" smtClean="0">
                <a:solidFill>
                  <a:srgbClr val="969696"/>
                </a:solidFill>
              </a:rPr>
              <a:t>Sherraden</a:t>
            </a:r>
            <a:r>
              <a:rPr lang="en-US" dirty="0" smtClean="0">
                <a:solidFill>
                  <a:srgbClr val="969696"/>
                </a:solidFill>
              </a:rPr>
              <a:t>, PhD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 smtClean="0">
              <a:solidFill>
                <a:srgbClr val="969696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>
                <a:solidFill>
                  <a:srgbClr val="969696"/>
                </a:solidFill>
              </a:rPr>
              <a:t>Social Work’s Grand Challenges: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i="1" dirty="0" smtClean="0">
                <a:solidFill>
                  <a:srgbClr val="969696"/>
                </a:solidFill>
              </a:rPr>
              <a:t>Economic Inequality and Financial Capability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>
                <a:solidFill>
                  <a:srgbClr val="969696"/>
                </a:solidFill>
              </a:rPr>
              <a:t>University of Denver, October 25, 2018</a:t>
            </a:r>
            <a:endParaRPr lang="en-US" sz="2400" dirty="0">
              <a:solidFill>
                <a:srgbClr val="96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54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11479"/>
            <a:ext cx="8836025" cy="758825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669900"/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References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(continued)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48403" y="1170304"/>
            <a:ext cx="10756382" cy="5664005"/>
          </a:xfrm>
        </p:spPr>
        <p:txBody>
          <a:bodyPr/>
          <a:lstStyle/>
          <a:p>
            <a:r>
              <a:rPr lang="en-US" sz="1800" dirty="0"/>
              <a:t>Lusardi, A., Clark, R. L., Fox, J., Grable, J., &amp; Taylor, E. (2010). </a:t>
            </a:r>
            <a:r>
              <a:rPr lang="en-US" sz="1800" i="1" dirty="0"/>
              <a:t>Promising learning strategies, interventions, and delivery methods in financial literacy education: What techniques, venues, tactics, mechanisms, etc., show the most promise to promote and achieve financial well-being? </a:t>
            </a:r>
            <a:r>
              <a:rPr lang="en-US" sz="1800" dirty="0"/>
              <a:t>Paper presented at the 2010 National Endowment for Financial Education Colloquium, Denver, CO </a:t>
            </a:r>
          </a:p>
          <a:p>
            <a:r>
              <a:rPr lang="en-US" sz="1800" dirty="0" smtClean="0"/>
              <a:t>Lusardi</a:t>
            </a:r>
            <a:r>
              <a:rPr lang="en-US" sz="1800" dirty="0"/>
              <a:t>, A., O. Mitchell, &amp; V. </a:t>
            </a:r>
            <a:r>
              <a:rPr lang="en-US" sz="1800" dirty="0" err="1"/>
              <a:t>Curto</a:t>
            </a:r>
            <a:r>
              <a:rPr lang="en-US" sz="1800" dirty="0"/>
              <a:t> (2009). Financial literacy and financial sophistication among older Americans. NBER Working Paper (15469).</a:t>
            </a:r>
          </a:p>
          <a:p>
            <a:r>
              <a:rPr lang="en-US" sz="1800" dirty="0" err="1" smtClean="0">
                <a:solidFill>
                  <a:srgbClr val="000000"/>
                </a:solidFill>
              </a:rPr>
              <a:t>Mader</a:t>
            </a:r>
            <a:r>
              <a:rPr lang="en-US" sz="1800" dirty="0">
                <a:solidFill>
                  <a:srgbClr val="000000"/>
                </a:solidFill>
              </a:rPr>
              <a:t>, P. (2017). Contesting financial inclusion. </a:t>
            </a:r>
            <a:r>
              <a:rPr lang="en-US" sz="1800" i="1" dirty="0"/>
              <a:t>Development and Change </a:t>
            </a:r>
            <a:r>
              <a:rPr lang="en-US" sz="1800" dirty="0"/>
              <a:t>49(2): 1–23. DOI: 10.1111/dech.12368 Martin, R. (2002). </a:t>
            </a:r>
            <a:r>
              <a:rPr lang="en-US" sz="1800" i="1" dirty="0" err="1"/>
              <a:t>Financialization</a:t>
            </a:r>
            <a:r>
              <a:rPr lang="en-US" sz="1800" i="1" dirty="0"/>
              <a:t> of daily life</a:t>
            </a:r>
            <a:r>
              <a:rPr lang="en-US" sz="1800" dirty="0"/>
              <a:t>. </a:t>
            </a:r>
            <a:r>
              <a:rPr lang="en-US" sz="1800" dirty="0" err="1"/>
              <a:t>Philadelpia</a:t>
            </a:r>
            <a:r>
              <a:rPr lang="en-US" sz="1800" dirty="0"/>
              <a:t>: Temple University Press.</a:t>
            </a:r>
          </a:p>
          <a:p>
            <a:r>
              <a:rPr lang="en-US" sz="1800" dirty="0" smtClean="0"/>
              <a:t>National </a:t>
            </a:r>
            <a:r>
              <a:rPr lang="en-US" sz="1800" dirty="0"/>
              <a:t>Endowment for Financial Education (NEFE). (2018). </a:t>
            </a:r>
            <a:r>
              <a:rPr lang="en-US" sz="1800" dirty="0" err="1"/>
              <a:t>Nefe</a:t>
            </a:r>
            <a:r>
              <a:rPr lang="en-US" sz="1800" dirty="0"/>
              <a:t> Digest: Social Workers Helping Americans Live Better Lives. Denver, CO: NEFE.</a:t>
            </a:r>
          </a:p>
          <a:p>
            <a:r>
              <a:rPr lang="en-US" sz="1800" dirty="0"/>
              <a:t>Nelson, R. J., Smith, T. E., Shelton, V. M., &amp; Richards, K. V. (2015). Three </a:t>
            </a:r>
            <a:r>
              <a:rPr lang="en-US" sz="1800" dirty="0" smtClean="0"/>
              <a:t>interventions for </a:t>
            </a:r>
            <a:r>
              <a:rPr lang="en-US" sz="1800" dirty="0"/>
              <a:t>financial therapy: Fostering an examination of financial behaviors </a:t>
            </a:r>
            <a:r>
              <a:rPr lang="en-US" sz="1800" dirty="0" smtClean="0"/>
              <a:t>and beliefs</a:t>
            </a:r>
            <a:r>
              <a:rPr lang="en-US" sz="1800" dirty="0"/>
              <a:t>. </a:t>
            </a:r>
            <a:r>
              <a:rPr lang="en-US" sz="1800" i="1" dirty="0"/>
              <a:t>Journal of Financial Therapy</a:t>
            </a:r>
            <a:r>
              <a:rPr lang="en-US" sz="1800" dirty="0"/>
              <a:t>, </a:t>
            </a:r>
            <a:r>
              <a:rPr lang="en-US" sz="1800" i="1" dirty="0"/>
              <a:t>6</a:t>
            </a:r>
            <a:r>
              <a:rPr lang="en-US" sz="1800" dirty="0"/>
              <a:t>(1), 33-43. </a:t>
            </a:r>
            <a:endParaRPr lang="en-US" sz="1800" dirty="0" smtClean="0"/>
          </a:p>
          <a:p>
            <a:r>
              <a:rPr lang="en-US" sz="1800" dirty="0" smtClean="0"/>
              <a:t>Nussbaum</a:t>
            </a:r>
            <a:r>
              <a:rPr lang="en-US" sz="1800" dirty="0"/>
              <a:t>, M. C. (2011). </a:t>
            </a:r>
            <a:r>
              <a:rPr lang="en-US" sz="1800" i="1" dirty="0"/>
              <a:t>Creating capabilities: The human development approach</a:t>
            </a:r>
            <a:r>
              <a:rPr lang="en-US" sz="1800" dirty="0"/>
              <a:t>. Cambridge, MA: Belknap Press of Harvard University Press.</a:t>
            </a:r>
          </a:p>
          <a:p>
            <a:r>
              <a:rPr lang="en-US" sz="1800" dirty="0"/>
              <a:t>Piketty, T., &amp; </a:t>
            </a:r>
            <a:r>
              <a:rPr lang="en-US" sz="1800" dirty="0" err="1"/>
              <a:t>Saez</a:t>
            </a:r>
            <a:r>
              <a:rPr lang="en-US" sz="1800" dirty="0"/>
              <a:t>, E. (2003). Income inequality in the United States, 1913–1998. </a:t>
            </a:r>
            <a:r>
              <a:rPr lang="en-US" sz="1800" i="1" dirty="0"/>
              <a:t>The Quarterly journal of economics</a:t>
            </a:r>
            <a:r>
              <a:rPr lang="en-US" sz="1800" dirty="0"/>
              <a:t>, </a:t>
            </a:r>
            <a:r>
              <a:rPr lang="en-US" sz="1800" i="1" dirty="0"/>
              <a:t>118</a:t>
            </a:r>
            <a:r>
              <a:rPr lang="en-US" sz="1800" dirty="0"/>
              <a:t>(1), 1–41</a:t>
            </a:r>
            <a:r>
              <a:rPr lang="en-US" sz="1800" dirty="0" smtClean="0"/>
              <a:t>.</a:t>
            </a:r>
          </a:p>
          <a:p>
            <a:r>
              <a:rPr lang="en-US" sz="1800" dirty="0" err="1"/>
              <a:t>Saleebey</a:t>
            </a:r>
            <a:r>
              <a:rPr lang="en-US" sz="1800" dirty="0"/>
              <a:t>, D. (1996). The strengths perspective in social work practice: extensions and cautions. </a:t>
            </a:r>
            <a:r>
              <a:rPr lang="en-US" sz="1800" i="1" dirty="0"/>
              <a:t>Social Work,</a:t>
            </a:r>
            <a:r>
              <a:rPr lang="en-US" sz="1800" dirty="0"/>
              <a:t> 41(3):296-305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2" y="325836"/>
            <a:ext cx="668341" cy="66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71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11479"/>
            <a:ext cx="8836025" cy="758825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669900"/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References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(continued)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83677" y="1170304"/>
            <a:ext cx="10568354" cy="5664005"/>
          </a:xfrm>
        </p:spPr>
        <p:txBody>
          <a:bodyPr/>
          <a:lstStyle/>
          <a:p>
            <a:r>
              <a:rPr lang="en-US" sz="1800" dirty="0"/>
              <a:t>Scanlon, E., &amp; Sanders, C. K. (2017). Financial capability and asset building: A transformational practice framework. </a:t>
            </a:r>
            <a:r>
              <a:rPr lang="en-US" sz="1800" i="1" dirty="0"/>
              <a:t>Advances in Social Work 18</a:t>
            </a:r>
            <a:r>
              <a:rPr lang="en-US" sz="1800" dirty="0"/>
              <a:t> (2), 543-562. DOI: 10.18060/21245</a:t>
            </a:r>
          </a:p>
          <a:p>
            <a:r>
              <a:rPr lang="en-US" sz="1800" dirty="0" smtClean="0"/>
              <a:t>Sen</a:t>
            </a:r>
            <a:r>
              <a:rPr lang="en-US" sz="1800" dirty="0"/>
              <a:t>, A. (1993). Capability and well-being. In M. Nussbaum &amp; A. Sen (Eds.), </a:t>
            </a:r>
            <a:r>
              <a:rPr lang="en-US" sz="1800" i="1" dirty="0"/>
              <a:t>The quality of life</a:t>
            </a:r>
            <a:r>
              <a:rPr lang="en-US" sz="1800" dirty="0"/>
              <a:t> (pp. 30-53). New York, NY: Oxford University Press.</a:t>
            </a:r>
          </a:p>
          <a:p>
            <a:r>
              <a:rPr lang="en-US" sz="1800" dirty="0" err="1"/>
              <a:t>Sherraden</a:t>
            </a:r>
            <a:r>
              <a:rPr lang="en-US" sz="1800" dirty="0"/>
              <a:t>, M., Clancy, M., Nam, Y., Huang, J., Kim, Y., Beverly, S. G., … Purnell, J. Q. (2018). Universal and progressive Child Development Accounts: A policy innovation to reduce educational disparity. </a:t>
            </a:r>
            <a:r>
              <a:rPr lang="en-US" sz="1800" i="1" dirty="0"/>
              <a:t>Urban Education, 53</a:t>
            </a:r>
            <a:r>
              <a:rPr lang="en-US" sz="1800" dirty="0"/>
              <a:t>(6), 803–833</a:t>
            </a:r>
            <a:r>
              <a:rPr lang="en-US" sz="1800" i="1" dirty="0"/>
              <a:t>.</a:t>
            </a:r>
            <a:r>
              <a:rPr lang="en-US" sz="1800" dirty="0"/>
              <a:t>doi:10.1177/0042085916682573 </a:t>
            </a:r>
            <a:endParaRPr lang="en-US" sz="1800" dirty="0" smtClean="0"/>
          </a:p>
          <a:p>
            <a:r>
              <a:rPr lang="en-US" sz="1800" dirty="0" err="1" smtClean="0"/>
              <a:t>Sherraden</a:t>
            </a:r>
            <a:r>
              <a:rPr lang="en-US" sz="1800" dirty="0"/>
              <a:t>, M. S. (2013). Building blocks of financial capability. In J. M. </a:t>
            </a:r>
            <a:r>
              <a:rPr lang="en-US" sz="1800" dirty="0" err="1"/>
              <a:t>Birkenmaier</a:t>
            </a:r>
            <a:r>
              <a:rPr lang="en-US" sz="1800" dirty="0"/>
              <a:t>, M. S. </a:t>
            </a:r>
            <a:r>
              <a:rPr lang="en-US" sz="1800" dirty="0" err="1"/>
              <a:t>Sherraden</a:t>
            </a:r>
            <a:r>
              <a:rPr lang="en-US" sz="1800" dirty="0"/>
              <a:t>, &amp; J. C. Curley, J. (Eds.) </a:t>
            </a:r>
            <a:r>
              <a:rPr lang="en-US" sz="1800" i="1" dirty="0"/>
              <a:t>Financial Capability and Asset Building: Research, Education, Policy, and Practice</a:t>
            </a:r>
            <a:r>
              <a:rPr lang="en-US" sz="1800" dirty="0"/>
              <a:t>. New York &amp; Oxford: Oxford University Press. </a:t>
            </a:r>
          </a:p>
          <a:p>
            <a:r>
              <a:rPr lang="en-US" sz="1800" dirty="0" err="1"/>
              <a:t>Sherraden</a:t>
            </a:r>
            <a:r>
              <a:rPr lang="en-US" sz="1800" dirty="0"/>
              <a:t>, M. S., </a:t>
            </a:r>
            <a:r>
              <a:rPr lang="en-US" sz="1800" dirty="0" err="1"/>
              <a:t>Birkenmaier</a:t>
            </a:r>
            <a:r>
              <a:rPr lang="en-US" sz="1800" dirty="0"/>
              <a:t>, J., McClendon, G., &amp; Rochelle, M. (2017). Financial capability and asset building in social work education: Is it “the Big Piece Missing”? </a:t>
            </a:r>
            <a:r>
              <a:rPr lang="en-US" sz="1800" i="1" dirty="0"/>
              <a:t>Journal of Social Work Education</a:t>
            </a:r>
            <a:r>
              <a:rPr lang="en-US" sz="1800" dirty="0"/>
              <a:t>, 53(1), 132-148. </a:t>
            </a:r>
          </a:p>
          <a:p>
            <a:r>
              <a:rPr lang="en-US" sz="1800" dirty="0" err="1"/>
              <a:t>Sherraden</a:t>
            </a:r>
            <a:r>
              <a:rPr lang="en-US" sz="1800" dirty="0"/>
              <a:t>, M. S., Huang, J., Frey, J. J., </a:t>
            </a:r>
            <a:r>
              <a:rPr lang="en-US" sz="1800" dirty="0" err="1"/>
              <a:t>Birkenmaier</a:t>
            </a:r>
            <a:r>
              <a:rPr lang="en-US" sz="1800" dirty="0"/>
              <a:t>, J., Callahan, C., Clancy, M., &amp; </a:t>
            </a:r>
            <a:r>
              <a:rPr lang="en-US" sz="1800" dirty="0" err="1"/>
              <a:t>Sherraden</a:t>
            </a:r>
            <a:r>
              <a:rPr lang="en-US" sz="1800" dirty="0"/>
              <a:t>, M. (2016). Financial Capability and Asset Building for All. Working Paper 13. Grand Challenges Initiative, American Academy of Social Work and Social Welfare</a:t>
            </a:r>
            <a:r>
              <a:rPr lang="en-US" sz="1800" dirty="0" smtClean="0"/>
              <a:t>.</a:t>
            </a:r>
          </a:p>
          <a:p>
            <a:r>
              <a:rPr lang="en-US" sz="1800" dirty="0"/>
              <a:t>Stuart, P. H. (2016). Financial capability in early social work practice: Lessons for today. </a:t>
            </a:r>
            <a:r>
              <a:rPr lang="en-US" sz="1800" i="1" dirty="0"/>
              <a:t>Social Work, 61</a:t>
            </a:r>
            <a:r>
              <a:rPr lang="en-US" sz="1800" dirty="0"/>
              <a:t>(4), 297–304. doi:10.1093/</a:t>
            </a:r>
            <a:r>
              <a:rPr lang="en-US" sz="1800" dirty="0" err="1"/>
              <a:t>sw</a:t>
            </a:r>
            <a:r>
              <a:rPr lang="en-US" sz="1800"/>
              <a:t>/sww047</a:t>
            </a:r>
          </a:p>
          <a:p>
            <a:r>
              <a:rPr lang="en-US" sz="1800" smtClean="0"/>
              <a:t>Zhan</a:t>
            </a:r>
            <a:r>
              <a:rPr lang="en-US" sz="1800" dirty="0"/>
              <a:t>, M., Anderson, S. G., &amp; Scott, J. (2006). Financial knowledge of the </a:t>
            </a:r>
            <a:r>
              <a:rPr lang="en-US" sz="1800" dirty="0" smtClean="0"/>
              <a:t>low-income population</a:t>
            </a:r>
            <a:r>
              <a:rPr lang="en-US" sz="1800" dirty="0"/>
              <a:t>: Effects of a financial education program. </a:t>
            </a:r>
            <a:r>
              <a:rPr lang="en-US" sz="1800" i="1" dirty="0"/>
              <a:t>Journal of Sociology &amp; </a:t>
            </a:r>
            <a:r>
              <a:rPr lang="en-US" sz="1800" i="1" dirty="0" smtClean="0"/>
              <a:t>Social Welfare</a:t>
            </a:r>
            <a:r>
              <a:rPr lang="en-US" sz="1800" dirty="0"/>
              <a:t>, </a:t>
            </a:r>
            <a:r>
              <a:rPr lang="en-US" sz="1800" i="1" dirty="0"/>
              <a:t>33</a:t>
            </a:r>
            <a:r>
              <a:rPr lang="en-US" sz="1800" dirty="0"/>
              <a:t>, 53–74.</a:t>
            </a:r>
          </a:p>
          <a:p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2" y="325836"/>
            <a:ext cx="668341" cy="66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45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75" y="607350"/>
            <a:ext cx="11348853" cy="1382233"/>
          </a:xfrm>
        </p:spPr>
        <p:txBody>
          <a:bodyPr/>
          <a:lstStyle/>
          <a:p>
            <a:pPr marL="457200" lvl="0">
              <a:spcBef>
                <a:spcPts val="2400"/>
              </a:spcBef>
            </a:pPr>
            <a:r>
              <a:rPr lang="en-US" sz="3200" b="1" dirty="0" smtClean="0"/>
              <a:t>FCAB </a:t>
            </a:r>
            <a:r>
              <a:rPr lang="en-US" sz="3200" dirty="0" smtClean="0"/>
              <a:t>is an initiative of </a:t>
            </a:r>
            <a:r>
              <a:rPr lang="en-US" sz="3200" dirty="0"/>
              <a:t>the </a:t>
            </a:r>
            <a:r>
              <a:rPr lang="en-US" sz="3200" i="1" dirty="0"/>
              <a:t>Center for Social Development </a:t>
            </a:r>
            <a:r>
              <a:rPr lang="en-US" sz="3200" dirty="0"/>
              <a:t>at Washington University in St. </a:t>
            </a:r>
            <a:r>
              <a:rPr lang="en-US" sz="3200" dirty="0" smtClean="0"/>
              <a:t>Louis, and has received support from: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723016" y="3917891"/>
            <a:ext cx="107814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ambria" panose="02040503050406030204" pitchFamily="18" charset="0"/>
              </a:rPr>
              <a:t>Singapore FCAB </a:t>
            </a:r>
            <a:r>
              <a:rPr lang="en-US" sz="3200" dirty="0" smtClean="0">
                <a:latin typeface="Cambria" panose="02040503050406030204" pitchFamily="18" charset="0"/>
              </a:rPr>
              <a:t>is </a:t>
            </a:r>
            <a:r>
              <a:rPr lang="en-US" sz="3200" dirty="0">
                <a:latin typeface="Cambria" panose="02040503050406030204" pitchFamily="18" charset="0"/>
              </a:rPr>
              <a:t>a collaboration with </a:t>
            </a:r>
            <a:r>
              <a:rPr lang="en-US" sz="3200" dirty="0" smtClean="0">
                <a:latin typeface="Cambria" panose="02040503050406030204" pitchFamily="18" charset="0"/>
              </a:rPr>
              <a:t>the Next Age Institute at </a:t>
            </a:r>
            <a:r>
              <a:rPr lang="en-US" sz="3200" dirty="0">
                <a:latin typeface="Cambria" panose="02040503050406030204" pitchFamily="18" charset="0"/>
              </a:rPr>
              <a:t>the National University of </a:t>
            </a:r>
            <a:r>
              <a:rPr lang="en-US" sz="3200" dirty="0" smtClean="0">
                <a:latin typeface="Cambria" panose="02040503050406030204" pitchFamily="18" charset="0"/>
              </a:rPr>
              <a:t>Singapore, and has received funding support from: </a:t>
            </a:r>
            <a:r>
              <a:rPr lang="en-US" sz="3200" dirty="0">
                <a:latin typeface="Cambria" panose="02040503050406030204" pitchFamily="18" charset="0"/>
              </a:rPr>
              <a:t/>
            </a:r>
            <a:br>
              <a:rPr lang="en-US" sz="3200" dirty="0">
                <a:latin typeface="Cambria" panose="02040503050406030204" pitchFamily="18" charset="0"/>
              </a:rPr>
            </a:br>
            <a:endParaRPr lang="en-US" sz="3200" dirty="0">
              <a:latin typeface="Cambria" panose="02040503050406030204" pitchFamily="18" charset="0"/>
            </a:endParaRPr>
          </a:p>
        </p:txBody>
      </p:sp>
      <p:sp>
        <p:nvSpPr>
          <p:cNvPr id="8" name="AutoShape 8" descr="Image result for wells fargo advisors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2" descr="Image result for wells fargo advisors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441885" y="2286930"/>
            <a:ext cx="2389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cap="all" dirty="0"/>
              <a:t>Wells Fargo </a:t>
            </a:r>
            <a:endParaRPr lang="en-US" sz="2800" cap="all" dirty="0" smtClean="0"/>
          </a:p>
          <a:p>
            <a:r>
              <a:rPr lang="en-US" sz="2800" cap="all" dirty="0" smtClean="0"/>
              <a:t>Advisors</a:t>
            </a:r>
          </a:p>
        </p:txBody>
      </p:sp>
      <p:pic>
        <p:nvPicPr>
          <p:cNvPr id="1042" name="Picture 18" descr="The Arthur Vining Davis Founda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399" y="2056893"/>
            <a:ext cx="2559398" cy="1552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utoShape 20" descr="Wells Fargo Advisors"/>
          <p:cNvSpPr>
            <a:spLocks noChangeAspect="1" noChangeArrowheads="1"/>
          </p:cNvSpPr>
          <p:nvPr/>
        </p:nvSpPr>
        <p:spPr bwMode="auto">
          <a:xfrm>
            <a:off x="460375" y="160337"/>
            <a:ext cx="1963848" cy="1963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6" name="Picture 22" descr="National Endowment for Financial Educ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746" y="1954797"/>
            <a:ext cx="3589227" cy="143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Content Placeholder 3">
            <a:extLst>
              <a:ext uri="{FF2B5EF4-FFF2-40B4-BE49-F238E27FC236}">
                <a16:creationId xmlns:a16="http://schemas.microsoft.com/office/drawing/2014/main" xmlns="" id="{1B3FD8CD-C504-423B-96A1-A58F8D7251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4237" y="5025027"/>
            <a:ext cx="2254648" cy="151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59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9311" y="385667"/>
            <a:ext cx="10503356" cy="66159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777777"/>
                </a:solidFill>
              </a:rPr>
              <a:t>The financial struggles </a:t>
            </a:r>
            <a:r>
              <a:rPr lang="en-US" dirty="0">
                <a:solidFill>
                  <a:srgbClr val="777777"/>
                </a:solidFill>
              </a:rPr>
              <a:t>of </a:t>
            </a:r>
            <a:r>
              <a:rPr lang="en-US" dirty="0" smtClean="0">
                <a:solidFill>
                  <a:srgbClr val="777777"/>
                </a:solidFill>
              </a:rPr>
              <a:t>vulnerable families</a:t>
            </a:r>
            <a:endParaRPr lang="en-US" dirty="0">
              <a:solidFill>
                <a:srgbClr val="777777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19312" y="1870114"/>
            <a:ext cx="10080022" cy="4767753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A worldwide context </a:t>
            </a:r>
            <a:r>
              <a:rPr lang="en-US" dirty="0"/>
              <a:t>of rising economic </a:t>
            </a:r>
            <a:r>
              <a:rPr lang="en-US" dirty="0" smtClean="0"/>
              <a:t>inequality 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U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Alvaredo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et al., 2013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; Piketty &amp; </a:t>
            </a:r>
            <a:r>
              <a:rPr lang="en-US" sz="1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Saez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2003)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Household finances are </a:t>
            </a:r>
            <a:r>
              <a:rPr lang="en-US" dirty="0"/>
              <a:t>increasingly </a:t>
            </a:r>
            <a:r>
              <a:rPr lang="en-US" dirty="0" smtClean="0"/>
              <a:t>complex (not cash-based) </a:t>
            </a:r>
            <a:r>
              <a:rPr lang="en-US" sz="1800" dirty="0" smtClean="0"/>
              <a:t>(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Lusardi, Mitchell &amp; </a:t>
            </a:r>
            <a:r>
              <a:rPr lang="en-U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Curto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2009; Martin, 2002)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Growing </a:t>
            </a:r>
            <a:r>
              <a:rPr lang="en-US" dirty="0" err="1" smtClean="0"/>
              <a:t>financialization</a:t>
            </a:r>
            <a:r>
              <a:rPr lang="en-US" dirty="0" smtClean="0"/>
              <a:t> creates barriers for the poor and vulnerable 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U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Mader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2017; Martin, 2002)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Financially struggling, families feel stressed, ashamed, and uncertain </a:t>
            </a:r>
            <a:r>
              <a:rPr lang="en-US" dirty="0"/>
              <a:t>about the future 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(APA, 2017; Atwood, 2012)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708" y="405959"/>
            <a:ext cx="647842" cy="64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48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8557" y="228601"/>
            <a:ext cx="10292809" cy="758825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Millions are not just money poor, they are also credit poor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13791" y="1731020"/>
            <a:ext cx="10952921" cy="4572000"/>
          </a:xfrm>
        </p:spPr>
        <p:txBody>
          <a:bodyPr/>
          <a:lstStyle/>
          <a:p>
            <a:r>
              <a:rPr lang="en-US" dirty="0"/>
              <a:t>An estimated </a:t>
            </a:r>
            <a:r>
              <a:rPr lang="en-US" u="sng" dirty="0"/>
              <a:t>45 million </a:t>
            </a:r>
            <a:r>
              <a:rPr lang="en-US" u="sng" dirty="0" smtClean="0"/>
              <a:t>people</a:t>
            </a:r>
            <a:r>
              <a:rPr lang="en-US" dirty="0"/>
              <a:t> do not have a credit history or have </a:t>
            </a:r>
            <a:r>
              <a:rPr lang="en-US" dirty="0" err="1"/>
              <a:t>unscoreable</a:t>
            </a:r>
            <a:r>
              <a:rPr lang="en-US" dirty="0"/>
              <a:t> credit </a:t>
            </a:r>
            <a:r>
              <a:rPr lang="en-US" dirty="0" smtClean="0"/>
              <a:t>records </a:t>
            </a:r>
            <a:r>
              <a:rPr lang="en-US" sz="1800" dirty="0" smtClean="0"/>
              <a:t>(CFPB, 2015a)</a:t>
            </a:r>
            <a:r>
              <a:rPr lang="en-US" dirty="0" smtClean="0"/>
              <a:t>. </a:t>
            </a:r>
          </a:p>
          <a:p>
            <a:r>
              <a:rPr lang="en-US" dirty="0" smtClean="0"/>
              <a:t>Higher rates for Blacks and Hispanics, and people in poor neighborhoods.</a:t>
            </a:r>
          </a:p>
          <a:p>
            <a:r>
              <a:rPr lang="en-US" dirty="0" smtClean="0"/>
              <a:t>They cannot obtain </a:t>
            </a:r>
            <a:r>
              <a:rPr lang="en-US" dirty="0"/>
              <a:t>loans at reasonable </a:t>
            </a:r>
            <a:r>
              <a:rPr lang="en-US" dirty="0" smtClean="0"/>
              <a:t>rates</a:t>
            </a:r>
          </a:p>
          <a:p>
            <a:r>
              <a:rPr lang="en-US" dirty="0" smtClean="0"/>
              <a:t>They also have difficulty simply surviving. They are, for example: </a:t>
            </a:r>
            <a:r>
              <a:rPr lang="en-US" dirty="0"/>
              <a:t> </a:t>
            </a:r>
            <a:endParaRPr lang="en-US" u="sng" dirty="0">
              <a:hlinkClick r:id="rId3"/>
            </a:endParaRPr>
          </a:p>
          <a:p>
            <a:pPr marL="744538">
              <a:buFont typeface="Courier New" panose="02070309020205020404" pitchFamily="49" charset="0"/>
              <a:buChar char="o"/>
            </a:pPr>
            <a:r>
              <a:rPr lang="en-US" sz="2400" dirty="0" smtClean="0"/>
              <a:t>Turned </a:t>
            </a:r>
            <a:r>
              <a:rPr lang="en-US" sz="2400" dirty="0"/>
              <a:t>down for </a:t>
            </a:r>
            <a:r>
              <a:rPr lang="en-US" sz="2400" dirty="0" smtClean="0"/>
              <a:t>jobs </a:t>
            </a:r>
          </a:p>
          <a:p>
            <a:pPr marL="744538">
              <a:buFont typeface="Courier New" panose="02070309020205020404" pitchFamily="49" charset="0"/>
              <a:buChar char="o"/>
            </a:pPr>
            <a:r>
              <a:rPr lang="en-US" sz="2400" dirty="0" smtClean="0"/>
              <a:t>Have trouble renting an apartment </a:t>
            </a:r>
          </a:p>
          <a:p>
            <a:pPr marL="744538">
              <a:buFont typeface="Courier New" panose="02070309020205020404" pitchFamily="49" charset="0"/>
              <a:buChar char="o"/>
            </a:pPr>
            <a:r>
              <a:rPr lang="en-US" sz="2400" dirty="0" smtClean="0"/>
              <a:t>Are ineligible for cellphone contracts</a:t>
            </a:r>
          </a:p>
          <a:p>
            <a:r>
              <a:rPr lang="en-US" dirty="0" smtClean="0"/>
              <a:t>They are both </a:t>
            </a:r>
            <a:r>
              <a:rPr lang="en-US" i="1" dirty="0" smtClean="0"/>
              <a:t>money poor</a:t>
            </a:r>
            <a:r>
              <a:rPr lang="en-US" dirty="0" smtClean="0"/>
              <a:t> and </a:t>
            </a:r>
            <a:r>
              <a:rPr lang="en-US" i="1" dirty="0" smtClean="0"/>
              <a:t>credit poor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708" y="405959"/>
            <a:ext cx="647842" cy="6412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8542" y="4319351"/>
            <a:ext cx="3212824" cy="248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22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1619" y="228601"/>
            <a:ext cx="10249747" cy="758825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Where do the money- and credit-poor turn for help?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31619" y="1667980"/>
            <a:ext cx="9552693" cy="481729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Well-to-do families buy </a:t>
            </a:r>
            <a:r>
              <a:rPr lang="en-US" dirty="0"/>
              <a:t>financial and legal </a:t>
            </a:r>
            <a:r>
              <a:rPr lang="en-US" dirty="0" smtClean="0"/>
              <a:t>advice</a:t>
            </a:r>
          </a:p>
          <a:p>
            <a:pPr marL="6921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80000"/>
              <a:buFont typeface="Courier New" panose="02070309020205020404" pitchFamily="49" charset="0"/>
              <a:buChar char="o"/>
            </a:pPr>
            <a:r>
              <a:rPr lang="en-US" sz="2400" dirty="0" smtClean="0"/>
              <a:t>They benefit </a:t>
            </a:r>
            <a:r>
              <a:rPr lang="en-US" sz="2400" dirty="0"/>
              <a:t>from </a:t>
            </a:r>
            <a:r>
              <a:rPr lang="en-US" sz="2400" dirty="0" smtClean="0"/>
              <a:t>job </a:t>
            </a:r>
            <a:r>
              <a:rPr lang="en-US" sz="2400" dirty="0"/>
              <a:t>benefits and tax policies that build their family’s financial </a:t>
            </a:r>
            <a:r>
              <a:rPr lang="en-US" sz="2400" dirty="0" smtClean="0"/>
              <a:t>security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Meanwhile, disadvantaged </a:t>
            </a:r>
            <a:r>
              <a:rPr lang="en-US" dirty="0"/>
              <a:t>families </a:t>
            </a:r>
            <a:r>
              <a:rPr lang="en-US" dirty="0" smtClean="0"/>
              <a:t>mostly make do on their own</a:t>
            </a:r>
            <a:r>
              <a:rPr lang="en-US" dirty="0"/>
              <a:t> </a:t>
            </a:r>
            <a:r>
              <a:rPr lang="en-US" dirty="0" smtClean="0"/>
              <a:t>or turn</a:t>
            </a:r>
            <a:r>
              <a:rPr lang="en-US" dirty="0"/>
              <a:t> to family and </a:t>
            </a:r>
            <a:r>
              <a:rPr lang="en-US" dirty="0" smtClean="0"/>
              <a:t>friends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Many fall prey </a:t>
            </a:r>
            <a:r>
              <a:rPr lang="en-US" dirty="0"/>
              <a:t>to </a:t>
            </a:r>
            <a:r>
              <a:rPr lang="en-US" dirty="0" smtClean="0"/>
              <a:t>“</a:t>
            </a:r>
            <a:r>
              <a:rPr lang="en-US" dirty="0"/>
              <a:t>late night television” financial and legal advisors, </a:t>
            </a:r>
            <a:r>
              <a:rPr lang="en-US" dirty="0" smtClean="0"/>
              <a:t>and predatory </a:t>
            </a:r>
            <a:r>
              <a:rPr lang="en-US" dirty="0"/>
              <a:t>schemes that promise </a:t>
            </a:r>
            <a:r>
              <a:rPr lang="en-US" dirty="0" smtClean="0"/>
              <a:t>financial relief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Some get help from a patchwork of </a:t>
            </a:r>
            <a:r>
              <a:rPr lang="en-US" dirty="0" smtClean="0"/>
              <a:t>organizations, such as:</a:t>
            </a:r>
          </a:p>
          <a:p>
            <a:pPr marL="6921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80000"/>
              <a:buFont typeface="Courier New" panose="02070309020205020404" pitchFamily="49" charset="0"/>
              <a:buChar char="o"/>
            </a:pPr>
            <a:r>
              <a:rPr lang="en-US" sz="2400" dirty="0"/>
              <a:t> </a:t>
            </a:r>
            <a:r>
              <a:rPr lang="en-US" sz="2400" dirty="0" smtClean="0"/>
              <a:t>Consumer </a:t>
            </a:r>
            <a:r>
              <a:rPr lang="en-US" sz="2400" dirty="0"/>
              <a:t>credit counseling, financial empowerment centers, community credit unions, and others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708" y="405959"/>
            <a:ext cx="647842" cy="64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84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199" y="268357"/>
            <a:ext cx="10181167" cy="75882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What about social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600199" y="1395413"/>
            <a:ext cx="5737861" cy="485653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Day </a:t>
            </a:r>
            <a:r>
              <a:rPr lang="en-US" dirty="0"/>
              <a:t>in and day </a:t>
            </a:r>
            <a:r>
              <a:rPr lang="en-US" dirty="0" smtClean="0"/>
              <a:t>out, human service organizations </a:t>
            </a:r>
            <a:r>
              <a:rPr lang="en-US" dirty="0"/>
              <a:t>and their staff </a:t>
            </a:r>
            <a:r>
              <a:rPr lang="en-US" dirty="0" smtClean="0"/>
              <a:t>deliver </a:t>
            </a:r>
            <a:r>
              <a:rPr lang="en-US" dirty="0"/>
              <a:t>support and services to </a:t>
            </a:r>
            <a:r>
              <a:rPr lang="en-US" dirty="0" smtClean="0"/>
              <a:t>financially vulnerable populations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In Progressive Era, </a:t>
            </a:r>
            <a:r>
              <a:rPr lang="en-US" dirty="0" smtClean="0"/>
              <a:t>social </a:t>
            </a:r>
            <a:r>
              <a:rPr lang="en-US" dirty="0"/>
              <a:t>workers addressed household </a:t>
            </a:r>
            <a:r>
              <a:rPr lang="en-US" dirty="0" smtClean="0"/>
              <a:t>finances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But today, FCAB is not covered in social work curriculum 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Gates et al., 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2016; </a:t>
            </a:r>
            <a:r>
              <a:rPr lang="en-U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Sherraden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et al., 2018)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Why not again?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241" y="1395413"/>
            <a:ext cx="3677655" cy="489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708" y="405959"/>
            <a:ext cx="647842" cy="6412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23665" y="6251946"/>
            <a:ext cx="1347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Nefe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2018)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26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690" y="311047"/>
            <a:ext cx="10424160" cy="131124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Financial capability:* 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</a:rPr>
              <a:t>Ability and opportunity to act</a:t>
            </a:r>
            <a:endParaRPr lang="en-SG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384" y="549250"/>
            <a:ext cx="647842" cy="641298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1874744" y="2535287"/>
            <a:ext cx="8651630" cy="3415807"/>
            <a:chOff x="1255985" y="20690270"/>
            <a:chExt cx="14812821" cy="3972678"/>
          </a:xfrm>
        </p:grpSpPr>
        <p:sp>
          <p:nvSpPr>
            <p:cNvPr id="20" name="Rounded Rectangle 19"/>
            <p:cNvSpPr/>
            <p:nvPr/>
          </p:nvSpPr>
          <p:spPr>
            <a:xfrm>
              <a:off x="1255985" y="20690270"/>
              <a:ext cx="5397689" cy="17526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>
              <a:solidFill>
                <a:srgbClr val="FFC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Calibri" panose="020F0502020204030204" pitchFamily="34" charset="0"/>
                </a:rPr>
                <a:t>Ability to Act </a:t>
              </a:r>
            </a:p>
            <a:p>
              <a:pPr algn="ctr"/>
              <a:r>
                <a:rPr lang="en-US" sz="2000" b="1" dirty="0">
                  <a:solidFill>
                    <a:schemeClr val="accent1"/>
                  </a:solidFill>
                  <a:latin typeface="Calibri" panose="020F0502020204030204" pitchFamily="34" charset="0"/>
                </a:rPr>
                <a:t>Financial </a:t>
              </a:r>
            </a:p>
            <a:p>
              <a:pPr algn="ctr"/>
              <a:r>
                <a:rPr lang="en-US" sz="2000" b="1" dirty="0">
                  <a:solidFill>
                    <a:schemeClr val="accent1"/>
                  </a:solidFill>
                  <a:latin typeface="Calibri" panose="020F0502020204030204" pitchFamily="34" charset="0"/>
                </a:rPr>
                <a:t>knowledge &amp; </a:t>
              </a:r>
              <a:r>
                <a:rPr lang="en-US" sz="2000" b="1" dirty="0" smtClean="0">
                  <a:solidFill>
                    <a:schemeClr val="accent1"/>
                  </a:solidFill>
                  <a:latin typeface="Calibri" panose="020F0502020204030204" pitchFamily="34" charset="0"/>
                </a:rPr>
                <a:t>skills</a:t>
              </a:r>
              <a:endParaRPr lang="en-US" sz="2000" b="1" dirty="0">
                <a:solidFill>
                  <a:schemeClr val="accent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1289217" y="23012402"/>
              <a:ext cx="5364458" cy="165054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>
              <a:solidFill>
                <a:srgbClr val="FFC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accent1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22" name="Straight Connector 21"/>
            <p:cNvCxnSpPr>
              <a:stCxn id="20" idx="3"/>
            </p:cNvCxnSpPr>
            <p:nvPr/>
          </p:nvCxnSpPr>
          <p:spPr>
            <a:xfrm>
              <a:off x="6653674" y="21566571"/>
              <a:ext cx="1003111" cy="876299"/>
            </a:xfrm>
            <a:prstGeom prst="line">
              <a:avLst/>
            </a:prstGeom>
            <a:ln w="762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6653674" y="22442871"/>
              <a:ext cx="1003111" cy="1371598"/>
            </a:xfrm>
            <a:prstGeom prst="line">
              <a:avLst/>
            </a:prstGeom>
            <a:ln w="762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7671276" y="22442870"/>
              <a:ext cx="1818386" cy="0"/>
            </a:xfrm>
            <a:prstGeom prst="straightConnector1">
              <a:avLst/>
            </a:prstGeom>
            <a:ln w="76200">
              <a:solidFill>
                <a:srgbClr val="FFC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ounded Rectangle 24"/>
            <p:cNvSpPr/>
            <p:nvPr/>
          </p:nvSpPr>
          <p:spPr>
            <a:xfrm>
              <a:off x="9504155" y="21129092"/>
              <a:ext cx="6564651" cy="268537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>
              <a:solidFill>
                <a:srgbClr val="FFC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Calibri" panose="020F0502020204030204" pitchFamily="34" charset="0"/>
                </a:rPr>
                <a:t>Financial </a:t>
              </a:r>
              <a:r>
                <a:rPr lang="en-US" sz="2400" b="1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Well-Being</a:t>
              </a:r>
              <a:r>
                <a:rPr lang="en-US" sz="2400" b="1" dirty="0" smtClean="0">
                  <a:solidFill>
                    <a:schemeClr val="accent1"/>
                  </a:solidFill>
                  <a:latin typeface="Calibri" panose="020F0502020204030204" pitchFamily="34" charset="0"/>
                </a:rPr>
                <a:t> </a:t>
              </a:r>
              <a:endParaRPr lang="en-US" sz="2400" b="1" dirty="0">
                <a:solidFill>
                  <a:schemeClr val="accent1"/>
                </a:solidFill>
                <a:latin typeface="Calibri" panose="020F0502020204030204" pitchFamily="34" charset="0"/>
              </a:endParaRPr>
            </a:p>
            <a:p>
              <a:pPr algn="ctr"/>
              <a:r>
                <a:rPr lang="en-US" sz="2000" b="1" dirty="0" smtClean="0">
                  <a:solidFill>
                    <a:schemeClr val="accent1"/>
                  </a:solidFill>
                  <a:latin typeface="Calibri" panose="020F0502020204030204" pitchFamily="34" charset="0"/>
                </a:rPr>
                <a:t>Income</a:t>
              </a:r>
              <a:r>
                <a:rPr lang="en-US" sz="2000" b="1" dirty="0">
                  <a:solidFill>
                    <a:schemeClr val="accent1"/>
                  </a:solidFill>
                  <a:latin typeface="Calibri" panose="020F0502020204030204" pitchFamily="34" charset="0"/>
                </a:rPr>
                <a:t>, assets, spending, credit, and protection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911456" y="5870358"/>
            <a:ext cx="49498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Based </a:t>
            </a:r>
            <a:r>
              <a:rPr lang="en-US" dirty="0">
                <a:latin typeface="Calibri" panose="020F0502020204030204" pitchFamily="34" charset="0"/>
              </a:rPr>
              <a:t>on capability </a:t>
            </a:r>
            <a:r>
              <a:rPr lang="en-US" dirty="0" smtClean="0">
                <a:latin typeface="Calibri" panose="020F0502020204030204" pitchFamily="34" charset="0"/>
              </a:rPr>
              <a:t>theory and person-in-environment perspective</a:t>
            </a:r>
          </a:p>
          <a:p>
            <a:pPr marL="277813"/>
            <a:r>
              <a:rPr lang="en-US" dirty="0" smtClean="0">
                <a:solidFill>
                  <a:srgbClr val="777777"/>
                </a:solidFill>
                <a:latin typeface="Calibri" panose="020F0502020204030204" pitchFamily="34" charset="0"/>
              </a:rPr>
              <a:t>(</a:t>
            </a:r>
            <a:r>
              <a:rPr lang="en-US" dirty="0" err="1" smtClean="0">
                <a:solidFill>
                  <a:srgbClr val="777777"/>
                </a:solidFill>
                <a:latin typeface="Calibri" panose="020F0502020204030204" pitchFamily="34" charset="0"/>
              </a:rPr>
              <a:t>Kondrat</a:t>
            </a:r>
            <a:r>
              <a:rPr lang="en-US" dirty="0" smtClean="0">
                <a:solidFill>
                  <a:srgbClr val="777777"/>
                </a:solidFill>
                <a:latin typeface="Calibri" panose="020F0502020204030204" pitchFamily="34" charset="0"/>
              </a:rPr>
              <a:t>, 2013; Sen</a:t>
            </a:r>
            <a:r>
              <a:rPr lang="en-US" dirty="0">
                <a:solidFill>
                  <a:srgbClr val="777777"/>
                </a:solidFill>
                <a:latin typeface="Calibri" panose="020F0502020204030204" pitchFamily="34" charset="0"/>
              </a:rPr>
              <a:t>, 1999; Nussbaum, </a:t>
            </a:r>
            <a:r>
              <a:rPr lang="en-US" dirty="0" smtClean="0">
                <a:solidFill>
                  <a:srgbClr val="777777"/>
                </a:solidFill>
                <a:latin typeface="Calibri" panose="020F0502020204030204" pitchFamily="34" charset="0"/>
              </a:rPr>
              <a:t>2011</a:t>
            </a:r>
            <a:r>
              <a:rPr lang="en-US" dirty="0">
                <a:solidFill>
                  <a:srgbClr val="777777"/>
                </a:solidFill>
                <a:latin typeface="Calibri" panose="020F0502020204030204" pitchFamily="34" charset="0"/>
              </a:rPr>
              <a:t>)</a:t>
            </a:r>
            <a:endParaRPr lang="en-US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623596" y="2182638"/>
            <a:ext cx="4064685" cy="254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5688281" y="2182638"/>
            <a:ext cx="1" cy="39711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1632754" y="6153779"/>
            <a:ext cx="40555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652096" y="2208102"/>
            <a:ext cx="0" cy="39456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1632218" y="1715886"/>
            <a:ext cx="40270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SG" sz="2400" b="1" dirty="0">
                <a:solidFill>
                  <a:schemeClr val="accent1"/>
                </a:solidFill>
              </a:rPr>
              <a:t>Financial Capability</a:t>
            </a:r>
          </a:p>
        </p:txBody>
      </p:sp>
      <p:sp>
        <p:nvSpPr>
          <p:cNvPr id="45" name="Rectangle 44"/>
          <p:cNvSpPr/>
          <p:nvPr/>
        </p:nvSpPr>
        <p:spPr>
          <a:xfrm>
            <a:off x="428921" y="5100917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>
                <a:latin typeface="Calibri" panose="020F0502020204030204" pitchFamily="34" charset="0"/>
              </a:rPr>
              <a:t>Opportunity to Act </a:t>
            </a:r>
          </a:p>
          <a:p>
            <a:pPr algn="ctr"/>
            <a:r>
              <a:rPr lang="en-US" sz="2000" b="1" dirty="0">
                <a:solidFill>
                  <a:schemeClr val="accent1"/>
                </a:solidFill>
                <a:latin typeface="Calibri" panose="020F0502020204030204" pitchFamily="34" charset="0"/>
              </a:rPr>
              <a:t>Financial inclusion </a:t>
            </a:r>
          </a:p>
        </p:txBody>
      </p:sp>
    </p:spTree>
    <p:extLst>
      <p:ext uri="{BB962C8B-B14F-4D97-AF65-F5344CB8AC3E}">
        <p14:creationId xmlns:p14="http://schemas.microsoft.com/office/powerpoint/2010/main" val="181859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19101"/>
            <a:ext cx="10668000" cy="606425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Improving people’s ability and opportunity to act</a:t>
            </a:r>
            <a:endParaRPr lang="en-SG" sz="3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093" y="2318648"/>
            <a:ext cx="5170907" cy="427140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600" dirty="0" smtClean="0"/>
              <a:t>Develop and advocate for</a:t>
            </a:r>
            <a:r>
              <a:rPr lang="en-US" sz="2600" i="1" dirty="0" smtClean="0"/>
              <a:t> inclusive </a:t>
            </a:r>
            <a:r>
              <a:rPr lang="en-US" sz="2600" dirty="0" smtClean="0"/>
              <a:t>and </a:t>
            </a:r>
            <a:r>
              <a:rPr lang="en-US" sz="2600" i="1" dirty="0" smtClean="0"/>
              <a:t>progressive </a:t>
            </a:r>
            <a:r>
              <a:rPr lang="en-US" sz="2600" dirty="0" smtClean="0"/>
              <a:t>programs and policies for: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Income support 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(</a:t>
            </a:r>
            <a:r>
              <a:rPr lang="en-U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Lein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et al., 2015)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Financial services 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US" sz="1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Friedline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Despard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&amp; West, 2017)</a:t>
            </a:r>
            <a:endParaRPr lang="en-US" sz="1800" dirty="0" smtClean="0">
              <a:latin typeface="+mj-lt"/>
            </a:endParaRP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Asset </a:t>
            </a:r>
            <a:r>
              <a:rPr lang="en-US" dirty="0">
                <a:latin typeface="+mj-lt"/>
              </a:rPr>
              <a:t>building 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(</a:t>
            </a:r>
            <a:r>
              <a:rPr lang="en-US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Sherraden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, et al, 2018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)</a:t>
            </a:r>
            <a:r>
              <a:rPr lang="en-US" sz="1800" dirty="0" smtClean="0">
                <a:latin typeface="+mj-lt"/>
              </a:rPr>
              <a:t> 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Employment/business development 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(</a:t>
            </a:r>
            <a:r>
              <a:rPr lang="en-U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Sherraden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&amp; Sanders, 2010)</a:t>
            </a:r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r>
              <a:rPr lang="en-US" dirty="0" smtClean="0">
                <a:latin typeface="+mj-lt"/>
              </a:rPr>
              <a:t>Financial counseling/education 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(Zhan et al., 2006)</a:t>
            </a:r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708" y="397013"/>
            <a:ext cx="647842" cy="6412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68162" y="2318648"/>
            <a:ext cx="5144940" cy="43088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600" dirty="0" smtClean="0">
                <a:latin typeface="+mj-lt"/>
              </a:rPr>
              <a:t>Work with clients and communities to improve financial well-being: </a:t>
            </a:r>
          </a:p>
          <a:p>
            <a:pPr marL="222250" indent="-2222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Teach financial management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(Lusardi et al., 2010)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222250" indent="-2222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Assess client financial condition </a:t>
            </a:r>
            <a:r>
              <a:rPr lang="en-US" dirty="0" smtClean="0">
                <a:latin typeface="+mj-lt"/>
              </a:rPr>
              <a:t>(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Scanlon &amp; Sanders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2017)</a:t>
            </a:r>
          </a:p>
          <a:p>
            <a:pPr marL="222250" indent="-2222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Set and meet goals </a:t>
            </a:r>
          </a:p>
          <a:p>
            <a:pPr marL="222250" indent="-2222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Create spending plans </a:t>
            </a:r>
          </a:p>
          <a:p>
            <a:pPr marL="222250" indent="-2222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Resolve financial problems and conflicts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(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Klontz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, Britt &amp; Archuleta, 2015; Nelson et al., 2015)</a:t>
            </a:r>
          </a:p>
          <a:p>
            <a:pPr marL="222250" indent="-2222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Enable asset accumulation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pic>
        <p:nvPicPr>
          <p:cNvPr id="8" name="Picture 2" descr="https://scontent-sea1-1.xx.fbcdn.net/v/t1.0-1/p720x720/12072542_503121846529824_406485148422209649_n.png?_nc_cat=0&amp;oh=7d80ed082179c8c815598baf338be1f7&amp;oe=5C2679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9327" y="1233431"/>
            <a:ext cx="983687" cy="98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46530" y="1801270"/>
            <a:ext cx="2366032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j-lt"/>
              </a:rPr>
              <a:t>Macro P</a:t>
            </a:r>
            <a:r>
              <a:rPr lang="en-US" sz="2800" dirty="0" smtClean="0">
                <a:latin typeface="+mj-lt"/>
              </a:rPr>
              <a:t>ractice</a:t>
            </a:r>
            <a:endParaRPr lang="en-US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02500" y="1792838"/>
            <a:ext cx="227626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j-lt"/>
              </a:rPr>
              <a:t>Micro </a:t>
            </a:r>
            <a:r>
              <a:rPr lang="en-US" sz="2800" dirty="0" smtClean="0">
                <a:latin typeface="+mj-lt"/>
              </a:rPr>
              <a:t>Practice</a:t>
            </a:r>
            <a:endParaRPr lang="en-US" sz="2800" dirty="0">
              <a:latin typeface="+mj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100" y="4387799"/>
            <a:ext cx="947078" cy="2456196"/>
          </a:xfrm>
          <a:prstGeom prst="rect">
            <a:avLst/>
          </a:prstGeom>
        </p:spPr>
      </p:pic>
      <p:pic>
        <p:nvPicPr>
          <p:cNvPr id="11" name="Picture 4" descr="Image result for keys"/>
          <p:cNvPicPr>
            <a:picLocks noChangeAspect="1" noChangeArrowheads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214" y="1090117"/>
            <a:ext cx="1163940" cy="116394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FFFFFF"/>
            </a:outerShdw>
            <a:reflection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38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446" y="277336"/>
            <a:ext cx="10644553" cy="1524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Develop a financial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capability delivery system that reaches everyone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47446" y="1795859"/>
            <a:ext cx="9704754" cy="4386280"/>
          </a:xfrm>
        </p:spPr>
        <p:txBody>
          <a:bodyPr/>
          <a:lstStyle/>
          <a:p>
            <a:pPr marL="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Embed financial capability services in human service organizations and practices that already exist (e.g., the Change Machine)</a:t>
            </a:r>
          </a:p>
          <a:p>
            <a:pPr marL="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Integrate FCAB into human services: Financial assessment alongside health and </a:t>
            </a:r>
            <a:r>
              <a:rPr lang="en-US" dirty="0" smtClean="0"/>
              <a:t>psychological assessments</a:t>
            </a:r>
            <a:endParaRPr lang="en-US" dirty="0"/>
          </a:p>
          <a:p>
            <a:pPr marL="45720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Financial education, financial accounts, and savings accounts for </a:t>
            </a:r>
            <a:r>
              <a:rPr lang="en-US" dirty="0"/>
              <a:t>everyone</a:t>
            </a:r>
          </a:p>
          <a:p>
            <a:pPr marL="45720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A </a:t>
            </a:r>
            <a:r>
              <a:rPr lang="en-US" dirty="0"/>
              <a:t>financial capability </a:t>
            </a:r>
            <a:r>
              <a:rPr lang="en-US" dirty="0" smtClean="0"/>
              <a:t>gateway</a:t>
            </a:r>
            <a:endParaRPr lang="en-US" dirty="0"/>
          </a:p>
          <a:p>
            <a:pPr marL="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186" y="443270"/>
            <a:ext cx="668341" cy="66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06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522C38C987F74CBB2F7F816FC8B203" ma:contentTypeVersion="1" ma:contentTypeDescription="Create a new document." ma:contentTypeScope="" ma:versionID="3ccd9033c0e671dd8eeef6d93c60c8a5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f2aa9ed40e72a78c3822fc753b43e8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5132D18-4EA6-4BBB-BE11-9B31118C96D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AA52944-076A-4F44-B1E9-2EE3F32CAE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7D2F847-A1A5-4B96-94C0-19133ECB5CE1}">
  <ds:schemaRefs>
    <ds:schemaRef ds:uri="http://www.w3.org/XML/1998/namespace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microsoft.com/office/2006/metadata/properties"/>
    <ds:schemaRef ds:uri="http://purl.org/dc/elements/1.1/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4633</TotalTime>
  <Words>1653</Words>
  <Application>Microsoft Office PowerPoint</Application>
  <PresentationFormat>Widescreen</PresentationFormat>
  <Paragraphs>192</Paragraphs>
  <Slides>22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Calibri</vt:lpstr>
      <vt:lpstr>Calibri Light</vt:lpstr>
      <vt:lpstr>Cambria</vt:lpstr>
      <vt:lpstr>Courier New</vt:lpstr>
      <vt:lpstr>DengXian</vt:lpstr>
      <vt:lpstr>Source Sans Pro</vt:lpstr>
      <vt:lpstr>Source Sans Pro Semibold</vt:lpstr>
      <vt:lpstr>Yu Gothic</vt:lpstr>
      <vt:lpstr>Custom Design</vt:lpstr>
      <vt:lpstr>PowerPoint Presentation</vt:lpstr>
      <vt:lpstr>Financial Capability and Asset Building (FCAB) for All</vt:lpstr>
      <vt:lpstr>The financial struggles of vulnerable families</vt:lpstr>
      <vt:lpstr>Millions are not just money poor, they are also credit poor</vt:lpstr>
      <vt:lpstr>Where do the money- and credit-poor turn for help?</vt:lpstr>
      <vt:lpstr>What about social work?</vt:lpstr>
      <vt:lpstr>Financial capability:*  Ability and opportunity to act</vt:lpstr>
      <vt:lpstr>Improving people’s ability and opportunity to act</vt:lpstr>
      <vt:lpstr>Develop a financial capability delivery system that reaches everyone</vt:lpstr>
      <vt:lpstr>FCAB vision: Basic finance can become a “public good”</vt:lpstr>
      <vt:lpstr>FCAB: A unique opportunity for social work</vt:lpstr>
      <vt:lpstr>Financial Capability and Asset Building for All</vt:lpstr>
      <vt:lpstr>FCAB Grand Challenge Efforts A Sampling</vt:lpstr>
      <vt:lpstr>FCAB for All: Going Global China </vt:lpstr>
      <vt:lpstr>FCAB Training: Going Global Singapore </vt:lpstr>
      <vt:lpstr>PowerPoint Presentation</vt:lpstr>
      <vt:lpstr>References</vt:lpstr>
      <vt:lpstr>References (continued)</vt:lpstr>
      <vt:lpstr> References (continued)</vt:lpstr>
      <vt:lpstr> References (continued)</vt:lpstr>
      <vt:lpstr> References (continued)</vt:lpstr>
      <vt:lpstr>FCAB is an initiative of the Center for Social Development at Washington University in St. Louis, and has received support from: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default</dc:creator>
  <cp:lastModifiedBy>MargaretAdmin</cp:lastModifiedBy>
  <cp:revision>328</cp:revision>
  <dcterms:created xsi:type="dcterms:W3CDTF">2013-07-09T17:46:55Z</dcterms:created>
  <dcterms:modified xsi:type="dcterms:W3CDTF">2018-10-23T15:38:56Z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0x010100E3522C38C987F74CBB2F7F816FC8B203</vt:lpwstr>
  </property>
</Properties>
</file>