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tiff" ContentType="image/tiff"/>
  <Default Extension="vml" ContentType="application/vnd.openxmlformats-officedocument.vmlDrawing"/>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3.xml" ContentType="application/vnd.openxmlformats-officedocument.drawingml.chart+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5.xml" ContentType="application/vnd.openxmlformats-officedocument.drawingml.chart+xml"/>
  <Override PartName="/ppt/notesSlides/notesSlide27.xml" ContentType="application/vnd.openxmlformats-officedocument.presentationml.notesSlide+xml"/>
  <Override PartName="/ppt/charts/chart6.xml" ContentType="application/vnd.openxmlformats-officedocument.drawingml.chart+xml"/>
  <Override PartName="/ppt/notesSlides/notesSlide2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7.xml" ContentType="application/vnd.openxmlformats-officedocument.drawingml.chart+xml"/>
  <Override PartName="/ppt/notesSlides/notesSlide32.xml" ContentType="application/vnd.openxmlformats-officedocument.presentationml.notesSlide+xml"/>
  <Override PartName="/ppt/charts/chart8.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handoutMasterIdLst>
    <p:handoutMasterId r:id="rId44"/>
  </p:handoutMasterIdLst>
  <p:sldIdLst>
    <p:sldId id="334" r:id="rId2"/>
    <p:sldId id="366" r:id="rId3"/>
    <p:sldId id="365" r:id="rId4"/>
    <p:sldId id="361" r:id="rId5"/>
    <p:sldId id="363" r:id="rId6"/>
    <p:sldId id="288" r:id="rId7"/>
    <p:sldId id="284" r:id="rId8"/>
    <p:sldId id="371" r:id="rId9"/>
    <p:sldId id="294" r:id="rId10"/>
    <p:sldId id="341" r:id="rId11"/>
    <p:sldId id="349" r:id="rId12"/>
    <p:sldId id="343" r:id="rId13"/>
    <p:sldId id="301" r:id="rId14"/>
    <p:sldId id="302" r:id="rId15"/>
    <p:sldId id="316" r:id="rId16"/>
    <p:sldId id="322" r:id="rId17"/>
    <p:sldId id="359" r:id="rId18"/>
    <p:sldId id="360" r:id="rId19"/>
    <p:sldId id="325" r:id="rId20"/>
    <p:sldId id="307" r:id="rId21"/>
    <p:sldId id="345" r:id="rId22"/>
    <p:sldId id="342" r:id="rId23"/>
    <p:sldId id="370" r:id="rId24"/>
    <p:sldId id="310" r:id="rId25"/>
    <p:sldId id="312" r:id="rId26"/>
    <p:sldId id="376" r:id="rId27"/>
    <p:sldId id="377" r:id="rId28"/>
    <p:sldId id="313" r:id="rId29"/>
    <p:sldId id="353" r:id="rId30"/>
    <p:sldId id="315" r:id="rId31"/>
    <p:sldId id="373" r:id="rId32"/>
    <p:sldId id="374" r:id="rId33"/>
    <p:sldId id="320" r:id="rId34"/>
    <p:sldId id="308" r:id="rId35"/>
    <p:sldId id="309" r:id="rId36"/>
    <p:sldId id="311" r:id="rId37"/>
    <p:sldId id="346" r:id="rId38"/>
    <p:sldId id="329" r:id="rId39"/>
    <p:sldId id="321" r:id="rId40"/>
    <p:sldId id="330" r:id="rId41"/>
    <p:sldId id="332"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A3F7FFE-95E7-EC41-82EF-05AF67FA1197}">
          <p14:sldIdLst>
            <p14:sldId id="334"/>
          </p14:sldIdLst>
        </p14:section>
        <p14:section name="background framework" id="{A84B7034-E1E6-534B-B8B8-D3C61DC4D81C}">
          <p14:sldIdLst>
            <p14:sldId id="366"/>
            <p14:sldId id="365"/>
            <p14:sldId id="361"/>
            <p14:sldId id="363"/>
          </p14:sldIdLst>
        </p14:section>
        <p14:section name="racial policing disparities" id="{58C354D0-8D34-AF44-8205-A28A2DEB10F5}">
          <p14:sldIdLst>
            <p14:sldId id="288"/>
            <p14:sldId id="284"/>
            <p14:sldId id="371"/>
            <p14:sldId id="294"/>
          </p14:sldIdLst>
        </p14:section>
        <p14:section name="racialized crime control" id="{643CEB27-03C3-914F-ABDB-7FF01165205C}">
          <p14:sldIdLst>
            <p14:sldId id="341"/>
            <p14:sldId id="349"/>
            <p14:sldId id="343"/>
          </p14:sldIdLst>
        </p14:section>
        <p14:section name="data-and-methods" id="{FD6E9449-CC57-A244-916F-E929DD365FF8}">
          <p14:sldIdLst>
            <p14:sldId id="301"/>
            <p14:sldId id="302"/>
            <p14:sldId id="316"/>
            <p14:sldId id="322"/>
            <p14:sldId id="359"/>
            <p14:sldId id="360"/>
            <p14:sldId id="325"/>
            <p14:sldId id="307"/>
          </p14:sldIdLst>
        </p14:section>
        <p14:section name="results" id="{2D5A655B-C383-CC43-8714-08615E8EDEF6}">
          <p14:sldIdLst>
            <p14:sldId id="345"/>
            <p14:sldId id="342"/>
            <p14:sldId id="370"/>
            <p14:sldId id="310"/>
            <p14:sldId id="312"/>
            <p14:sldId id="376"/>
            <p14:sldId id="377"/>
          </p14:sldIdLst>
        </p14:section>
        <p14:section name="conclusion" id="{576F576D-5C41-3E42-88C2-0D6C3F80E841}">
          <p14:sldIdLst>
            <p14:sldId id="313"/>
            <p14:sldId id="353"/>
          </p14:sldIdLst>
        </p14:section>
        <p14:section name="policy-and-community" id="{BF905269-872B-E64D-88DD-09F210972CCE}">
          <p14:sldIdLst>
            <p14:sldId id="315"/>
          </p14:sldIdLst>
        </p14:section>
        <p14:section name="appendices" id="{5471EBF2-205E-2545-BC81-EF0377599F98}">
          <p14:sldIdLst>
            <p14:sldId id="373"/>
            <p14:sldId id="374"/>
            <p14:sldId id="320"/>
            <p14:sldId id="308"/>
            <p14:sldId id="309"/>
            <p14:sldId id="311"/>
            <p14:sldId id="346"/>
            <p14:sldId id="329"/>
            <p14:sldId id="321"/>
            <p14:sldId id="330"/>
            <p14:sldId id="33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371E"/>
    <a:srgbClr val="41030A"/>
    <a:srgbClr val="FFEC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549" autoAdjust="0"/>
  </p:normalViewPr>
  <p:slideViewPr>
    <p:cSldViewPr snapToGrid="0" snapToObjects="1">
      <p:cViewPr varScale="1">
        <p:scale>
          <a:sx n="87" d="100"/>
          <a:sy n="87" d="100"/>
        </p:scale>
        <p:origin x="2304" y="84"/>
      </p:cViewPr>
      <p:guideLst>
        <p:guide orient="horz" pos="2160"/>
        <p:guide pos="2880"/>
      </p:guideLst>
    </p:cSldViewPr>
  </p:slideViewPr>
  <p:notesTextViewPr>
    <p:cViewPr>
      <p:scale>
        <a:sx n="100" d="100"/>
        <a:sy n="100" d="100"/>
      </p:scale>
      <p:origin x="0" y="0"/>
    </p:cViewPr>
  </p:notesTextViewPr>
  <p:sorterViewPr>
    <p:cViewPr>
      <p:scale>
        <a:sx n="89" d="100"/>
        <a:sy n="8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abigailasewell:Dropbox:Working:A_Postdoc:A_Projects:E_NYCSF:Manuscript:13_op-ed:surveilling-health_figures_2016-11-1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abigailasewell:Dropbox:Working:A_Postdoc:A_Projects:E_NYCSF:Manuscript:13_op-ed:surveilling-health_figures_2016-11-16.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abigailasewell:Dropbox:Working:A_Postdoc:A_Projects:E_NYCSF:Manuscript:13_op-ed:surveilling-health_figures_2016-11-16.xlsx" TargetMode="External"/></Relationships>
</file>

<file path=ppt/charts/_rels/chart4.xml.rels><?xml version="1.0" encoding="UTF-8" standalone="yes"?>
<Relationships xmlns="http://schemas.openxmlformats.org/package/2006/relationships"><Relationship Id="rId2" Type="http://schemas.openxmlformats.org/officeDocument/2006/relationships/oleObject" Target="Macintosh%20HD:Users:abigailasewell:Dropbox:Working:A_Postdoc:A_Projects:E_NYCSF:Manuscript:13_op-ed:surveilling-health_figures_2016-11-16.xlsx" TargetMode="External"/><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abigailasewell:Dropbox:Working:A_Emory:K_Presentations:x_f-m:irr_results_2017-04-1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abigailasewell:Dropbox:Working:A_Emory:K_Presentations:x_f-m:irr_results_2017-04-1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abigailasewell:Dropbox:Working:A_Emory:K_Presentations:x_f-m:irr_results_2017-04-11.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Macintosh%20HD:Users:abigailasewell:Dropbox:Working:A_Emory:K_Presentations:x_f-m:irr_results_2017-04-1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Figure 1. </a:t>
            </a:r>
          </a:p>
          <a:p>
            <a:pPr>
              <a:defRPr/>
            </a:pPr>
            <a:r>
              <a:rPr lang="en-US" dirty="0" smtClean="0"/>
              <a:t>Neighborhood</a:t>
            </a:r>
            <a:r>
              <a:rPr lang="en-US" baseline="0" dirty="0" smtClean="0"/>
              <a:t>-Level Risks</a:t>
            </a:r>
            <a:endParaRPr lang="en-US" dirty="0"/>
          </a:p>
        </c:rich>
      </c:tx>
      <c:overlay val="0"/>
    </c:title>
    <c:autoTitleDeleted val="0"/>
    <c:plotArea>
      <c:layout/>
      <c:barChart>
        <c:barDir val="col"/>
        <c:grouping val="clustered"/>
        <c:varyColors val="0"/>
        <c:ser>
          <c:idx val="0"/>
          <c:order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c:spPr>
          <c:invertIfNegative val="0"/>
          <c:dLbls>
            <c:spPr>
              <a:noFill/>
              <a:ln>
                <a:noFill/>
              </a:ln>
              <a:effectLst/>
            </c:spPr>
            <c:txPr>
              <a:bodyPr/>
              <a:lstStyle/>
              <a:p>
                <a:pPr>
                  <a:defRPr sz="1400"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Stops Per 100 Residents</c:v>
                </c:pt>
                <c:pt idx="1">
                  <c:v>Percent of Stops that Involve Frisking</c:v>
                </c:pt>
                <c:pt idx="2">
                  <c:v>Percent of Stops that Incur Use of Force by Police</c:v>
                </c:pt>
              </c:strCache>
            </c:strRef>
          </c:cat>
          <c:val>
            <c:numRef>
              <c:f>Sheet1!$B$2:$B$4</c:f>
              <c:numCache>
                <c:formatCode>General</c:formatCode>
                <c:ptCount val="3"/>
                <c:pt idx="0">
                  <c:v>29.29</c:v>
                </c:pt>
                <c:pt idx="1">
                  <c:v>54.04</c:v>
                </c:pt>
                <c:pt idx="2">
                  <c:v>20.86</c:v>
                </c:pt>
              </c:numCache>
            </c:numRef>
          </c:val>
          <c:extLst>
            <c:ext xmlns:c16="http://schemas.microsoft.com/office/drawing/2014/chart" uri="{C3380CC4-5D6E-409C-BE32-E72D297353CC}">
              <c16:uniqueId val="{00000000-E3AD-4A8A-BE52-8B83599A274D}"/>
            </c:ext>
          </c:extLst>
        </c:ser>
        <c:dLbls>
          <c:showLegendKey val="0"/>
          <c:showVal val="1"/>
          <c:showCatName val="0"/>
          <c:showSerName val="0"/>
          <c:showPercent val="0"/>
          <c:showBubbleSize val="0"/>
        </c:dLbls>
        <c:gapWidth val="150"/>
        <c:axId val="-2063768520"/>
        <c:axId val="-2064245368"/>
      </c:barChart>
      <c:catAx>
        <c:axId val="-2063768520"/>
        <c:scaling>
          <c:orientation val="minMax"/>
        </c:scaling>
        <c:delete val="0"/>
        <c:axPos val="b"/>
        <c:numFmt formatCode="General" sourceLinked="0"/>
        <c:majorTickMark val="out"/>
        <c:minorTickMark val="none"/>
        <c:tickLblPos val="nextTo"/>
        <c:txPr>
          <a:bodyPr/>
          <a:lstStyle/>
          <a:p>
            <a:pPr>
              <a:defRPr sz="1200" b="1" i="1"/>
            </a:pPr>
            <a:endParaRPr lang="en-US"/>
          </a:p>
        </c:txPr>
        <c:crossAx val="-2064245368"/>
        <c:crosses val="autoZero"/>
        <c:auto val="1"/>
        <c:lblAlgn val="ctr"/>
        <c:lblOffset val="100"/>
        <c:noMultiLvlLbl val="0"/>
      </c:catAx>
      <c:valAx>
        <c:axId val="-2064245368"/>
        <c:scaling>
          <c:orientation val="minMax"/>
          <c:max val="70"/>
        </c:scaling>
        <c:delete val="0"/>
        <c:axPos val="l"/>
        <c:majorGridlines/>
        <c:numFmt formatCode="General" sourceLinked="1"/>
        <c:majorTickMark val="out"/>
        <c:minorTickMark val="none"/>
        <c:tickLblPos val="nextTo"/>
        <c:txPr>
          <a:bodyPr/>
          <a:lstStyle/>
          <a:p>
            <a:pPr>
              <a:defRPr sz="1200"/>
            </a:pPr>
            <a:endParaRPr lang="en-US"/>
          </a:p>
        </c:txPr>
        <c:crossAx val="-2063768520"/>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hart>
    <c:title>
      <c:tx>
        <c:rich>
          <a:bodyPr/>
          <a:lstStyle/>
          <a:p>
            <a:pPr>
              <a:defRPr/>
            </a:pPr>
            <a:r>
              <a:rPr lang="en-US" dirty="0"/>
              <a:t>Figure 2.</a:t>
            </a:r>
          </a:p>
          <a:p>
            <a:pPr>
              <a:defRPr/>
            </a:pPr>
            <a:r>
              <a:rPr lang="en-US" dirty="0" smtClean="0"/>
              <a:t>Racial</a:t>
            </a:r>
            <a:r>
              <a:rPr lang="en-US" baseline="0" dirty="0" smtClean="0"/>
              <a:t> Gap in </a:t>
            </a:r>
            <a:r>
              <a:rPr lang="en-US" dirty="0" smtClean="0"/>
              <a:t>Policing</a:t>
            </a:r>
            <a:r>
              <a:rPr lang="en-US" baseline="0" dirty="0" smtClean="0"/>
              <a:t> Risks</a:t>
            </a:r>
            <a:endParaRPr lang="en-US" baseline="0" dirty="0"/>
          </a:p>
        </c:rich>
      </c:tx>
      <c:overlay val="0"/>
    </c:title>
    <c:autoTitleDeleted val="0"/>
    <c:plotArea>
      <c:layout/>
      <c:barChart>
        <c:barDir val="col"/>
        <c:grouping val="clustered"/>
        <c:varyColors val="0"/>
        <c:ser>
          <c:idx val="0"/>
          <c:order val="0"/>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c:spPr>
          <c:invertIfNegative val="0"/>
          <c:dLbls>
            <c:spPr>
              <a:noFill/>
              <a:ln>
                <a:noFill/>
              </a:ln>
              <a:effectLst/>
            </c:spPr>
            <c:txPr>
              <a:bodyPr/>
              <a:lstStyle/>
              <a:p>
                <a:pPr>
                  <a:defRPr sz="1400"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Sheet1!$A$6:$A$8</c:f>
              <c:strCache>
                <c:ptCount val="3"/>
                <c:pt idx="0">
                  <c:v>Stops Per 100 Residents</c:v>
                </c:pt>
                <c:pt idx="1">
                  <c:v>Percent of Stops that Involve Frisking</c:v>
                </c:pt>
                <c:pt idx="2">
                  <c:v>Percent of Stops that Incur Use of Force by Police</c:v>
                </c:pt>
              </c:strCache>
            </c:strRef>
          </c:cat>
          <c:val>
            <c:numRef>
              <c:f>Sheet1!$B$6:$B$8</c:f>
              <c:numCache>
                <c:formatCode>General</c:formatCode>
                <c:ptCount val="3"/>
                <c:pt idx="0">
                  <c:v>6.13</c:v>
                </c:pt>
                <c:pt idx="1">
                  <c:v>1.25</c:v>
                </c:pt>
                <c:pt idx="2">
                  <c:v>1.28</c:v>
                </c:pt>
              </c:numCache>
            </c:numRef>
          </c:val>
          <c:extLst>
            <c:ext xmlns:c16="http://schemas.microsoft.com/office/drawing/2014/chart" uri="{C3380CC4-5D6E-409C-BE32-E72D297353CC}">
              <c16:uniqueId val="{00000000-C234-4397-AC32-A0D871DEA09B}"/>
            </c:ext>
          </c:extLst>
        </c:ser>
        <c:dLbls>
          <c:showLegendKey val="0"/>
          <c:showVal val="1"/>
          <c:showCatName val="0"/>
          <c:showSerName val="0"/>
          <c:showPercent val="0"/>
          <c:showBubbleSize val="0"/>
        </c:dLbls>
        <c:gapWidth val="150"/>
        <c:axId val="-2064429752"/>
        <c:axId val="-2063990040"/>
      </c:barChart>
      <c:catAx>
        <c:axId val="-2064429752"/>
        <c:scaling>
          <c:orientation val="minMax"/>
        </c:scaling>
        <c:delete val="0"/>
        <c:axPos val="b"/>
        <c:numFmt formatCode="General" sourceLinked="0"/>
        <c:majorTickMark val="out"/>
        <c:minorTickMark val="none"/>
        <c:tickLblPos val="nextTo"/>
        <c:txPr>
          <a:bodyPr/>
          <a:lstStyle/>
          <a:p>
            <a:pPr>
              <a:defRPr sz="1200" b="1" i="1"/>
            </a:pPr>
            <a:endParaRPr lang="en-US"/>
          </a:p>
        </c:txPr>
        <c:crossAx val="-2063990040"/>
        <c:crosses val="autoZero"/>
        <c:auto val="1"/>
        <c:lblAlgn val="ctr"/>
        <c:lblOffset val="100"/>
        <c:noMultiLvlLbl val="0"/>
      </c:catAx>
      <c:valAx>
        <c:axId val="-2063990040"/>
        <c:scaling>
          <c:orientation val="minMax"/>
        </c:scaling>
        <c:delete val="0"/>
        <c:axPos val="l"/>
        <c:majorGridlines/>
        <c:numFmt formatCode="General" sourceLinked="1"/>
        <c:majorTickMark val="out"/>
        <c:minorTickMark val="none"/>
        <c:tickLblPos val="nextTo"/>
        <c:txPr>
          <a:bodyPr/>
          <a:lstStyle/>
          <a:p>
            <a:pPr>
              <a:defRPr sz="1200"/>
            </a:pPr>
            <a:endParaRPr lang="en-US"/>
          </a:p>
        </c:txPr>
        <c:crossAx val="-2064429752"/>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2"/>
    </mc:Choice>
    <mc:Fallback>
      <c:style val="22"/>
    </mc:Fallback>
  </mc:AlternateContent>
  <c:chart>
    <c:title>
      <c:tx>
        <c:rich>
          <a:bodyPr/>
          <a:lstStyle/>
          <a:p>
            <a:pPr>
              <a:defRPr/>
            </a:pPr>
            <a:r>
              <a:rPr lang="en-US" dirty="0"/>
              <a:t>Figure 3.</a:t>
            </a:r>
          </a:p>
          <a:p>
            <a:pPr>
              <a:defRPr/>
            </a:pPr>
            <a:r>
              <a:rPr lang="en-US" dirty="0" smtClean="0"/>
              <a:t>Illness Associations of  </a:t>
            </a:r>
            <a:r>
              <a:rPr lang="en-US" dirty="0"/>
              <a:t>Neighborhood Frisking </a:t>
            </a:r>
            <a:r>
              <a:rPr lang="en-US" baseline="0" dirty="0" smtClean="0"/>
              <a:t>(</a:t>
            </a:r>
            <a:r>
              <a:rPr lang="en-US" baseline="0" dirty="0"/>
              <a:t>Percent)</a:t>
            </a:r>
            <a:endParaRPr lang="en-US" dirty="0"/>
          </a:p>
        </c:rich>
      </c:tx>
      <c:overlay val="0"/>
    </c:title>
    <c:autoTitleDeleted val="0"/>
    <c:plotArea>
      <c:layout>
        <c:manualLayout>
          <c:layoutTarget val="inner"/>
          <c:xMode val="edge"/>
          <c:yMode val="edge"/>
          <c:x val="9.5545895304753506E-2"/>
          <c:y val="0.30833333333333302"/>
          <c:w val="0.874361512102654"/>
          <c:h val="0.54371937882764698"/>
        </c:manualLayout>
      </c:layout>
      <c:barChart>
        <c:barDir val="col"/>
        <c:grouping val="clustered"/>
        <c:varyColors val="0"/>
        <c:ser>
          <c:idx val="0"/>
          <c:order val="0"/>
          <c:spPr>
            <a:gradFill rotWithShape="1">
              <a:gsLst>
                <a:gs pos="0">
                  <a:schemeClr val="accent4">
                    <a:tint val="100000"/>
                    <a:shade val="100000"/>
                    <a:satMod val="130000"/>
                  </a:schemeClr>
                </a:gs>
                <a:gs pos="100000">
                  <a:schemeClr val="accent4">
                    <a:tint val="50000"/>
                    <a:shade val="100000"/>
                    <a:satMod val="350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Sheet1!$F$10:$F$14</c:f>
                <c:numCache>
                  <c:formatCode>General</c:formatCode>
                  <c:ptCount val="5"/>
                  <c:pt idx="0">
                    <c:v>1.523772815423841</c:v>
                  </c:pt>
                  <c:pt idx="1">
                    <c:v>0.70912244992007401</c:v>
                  </c:pt>
                  <c:pt idx="2">
                    <c:v>0.97532559831157195</c:v>
                  </c:pt>
                  <c:pt idx="3">
                    <c:v>1.686381546236837</c:v>
                  </c:pt>
                  <c:pt idx="4">
                    <c:v>1.3624073260739109</c:v>
                  </c:pt>
                </c:numCache>
              </c:numRef>
            </c:plus>
            <c:minus>
              <c:numRef>
                <c:f>Sheet1!$F$10:$F$14</c:f>
                <c:numCache>
                  <c:formatCode>General</c:formatCode>
                  <c:ptCount val="5"/>
                  <c:pt idx="0">
                    <c:v>1.523772815423841</c:v>
                  </c:pt>
                  <c:pt idx="1">
                    <c:v>0.70912244992007401</c:v>
                  </c:pt>
                  <c:pt idx="2">
                    <c:v>0.97532559831157195</c:v>
                  </c:pt>
                  <c:pt idx="3">
                    <c:v>1.686381546236837</c:v>
                  </c:pt>
                  <c:pt idx="4">
                    <c:v>1.3624073260739109</c:v>
                  </c:pt>
                </c:numCache>
              </c:numRef>
            </c:minus>
          </c:errBars>
          <c:cat>
            <c:strRef>
              <c:f>Sheet1!$A$10:$A$14</c:f>
              <c:strCache>
                <c:ptCount val="5"/>
                <c:pt idx="0">
                  <c:v>Poor/Fair Health</c:v>
                </c:pt>
                <c:pt idx="1">
                  <c:v>Diabetes</c:v>
                </c:pt>
                <c:pt idx="2">
                  <c:v>High Blood Pressure</c:v>
                </c:pt>
                <c:pt idx="3">
                  <c:v>Asthma Episode</c:v>
                </c:pt>
                <c:pt idx="4">
                  <c:v>Overweight/Obese</c:v>
                </c:pt>
              </c:strCache>
            </c:strRef>
          </c:cat>
          <c:val>
            <c:numRef>
              <c:f>Sheet1!$D$10:$D$14</c:f>
              <c:numCache>
                <c:formatCode>0.00</c:formatCode>
                <c:ptCount val="5"/>
                <c:pt idx="0">
                  <c:v>8.7846441341615993</c:v>
                </c:pt>
                <c:pt idx="1">
                  <c:v>11.69480382713914</c:v>
                </c:pt>
                <c:pt idx="2">
                  <c:v>17.198629804664581</c:v>
                </c:pt>
                <c:pt idx="3">
                  <c:v>14.77459781221042</c:v>
                </c:pt>
                <c:pt idx="4">
                  <c:v>22.26247718233272</c:v>
                </c:pt>
              </c:numCache>
            </c:numRef>
          </c:val>
          <c:extLst>
            <c:ext xmlns:c16="http://schemas.microsoft.com/office/drawing/2014/chart" uri="{C3380CC4-5D6E-409C-BE32-E72D297353CC}">
              <c16:uniqueId val="{00000000-0BE6-4DC2-ADF4-2FAC00C27335}"/>
            </c:ext>
          </c:extLst>
        </c:ser>
        <c:dLbls>
          <c:showLegendKey val="0"/>
          <c:showVal val="1"/>
          <c:showCatName val="0"/>
          <c:showSerName val="0"/>
          <c:showPercent val="0"/>
          <c:showBubbleSize val="0"/>
        </c:dLbls>
        <c:gapWidth val="150"/>
        <c:axId val="-2063956216"/>
        <c:axId val="-2064202312"/>
      </c:barChart>
      <c:catAx>
        <c:axId val="-2063956216"/>
        <c:scaling>
          <c:orientation val="minMax"/>
        </c:scaling>
        <c:delete val="0"/>
        <c:axPos val="b"/>
        <c:numFmt formatCode="General" sourceLinked="0"/>
        <c:majorTickMark val="out"/>
        <c:minorTickMark val="none"/>
        <c:tickLblPos val="nextTo"/>
        <c:txPr>
          <a:bodyPr rot="0" vert="horz" lIns="2" anchor="ctr" anchorCtr="1">
            <a:spAutoFit/>
          </a:bodyPr>
          <a:lstStyle/>
          <a:p>
            <a:pPr>
              <a:defRPr/>
            </a:pPr>
            <a:endParaRPr lang="en-US"/>
          </a:p>
        </c:txPr>
        <c:crossAx val="-2064202312"/>
        <c:crosses val="autoZero"/>
        <c:auto val="1"/>
        <c:lblAlgn val="ctr"/>
        <c:lblOffset val="100"/>
        <c:noMultiLvlLbl val="0"/>
      </c:catAx>
      <c:valAx>
        <c:axId val="-2064202312"/>
        <c:scaling>
          <c:orientation val="minMax"/>
          <c:max val="25"/>
        </c:scaling>
        <c:delete val="0"/>
        <c:axPos val="l"/>
        <c:majorGridlines/>
        <c:numFmt formatCode="0.00" sourceLinked="1"/>
        <c:majorTickMark val="out"/>
        <c:minorTickMark val="none"/>
        <c:tickLblPos val="nextTo"/>
        <c:crossAx val="-2063956216"/>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lrMapOvr bg1="lt1" tx1="dk1" bg2="lt2" tx2="dk2" accent1="accent1" accent2="accent2" accent3="accent3" accent4="accent4" accent5="accent5" accent6="accent6" hlink="hlink" folHlink="folHlink"/>
  <c:chart>
    <c:title>
      <c:tx>
        <c:rich>
          <a:bodyPr/>
          <a:lstStyle/>
          <a:p>
            <a:pPr>
              <a:defRPr/>
            </a:pPr>
            <a:r>
              <a:rPr lang="en-US" dirty="0"/>
              <a:t>Figure 4.</a:t>
            </a:r>
          </a:p>
          <a:p>
            <a:pPr>
              <a:defRPr/>
            </a:pPr>
            <a:r>
              <a:rPr lang="en-US" dirty="0" err="1"/>
              <a:t>Male:Female</a:t>
            </a:r>
            <a:r>
              <a:rPr lang="en-US" dirty="0"/>
              <a:t> Differences</a:t>
            </a:r>
            <a:r>
              <a:rPr lang="en-US" baseline="0" dirty="0"/>
              <a:t> in </a:t>
            </a:r>
            <a:r>
              <a:rPr lang="en-US" baseline="0" dirty="0" smtClean="0"/>
              <a:t>Illness Associations </a:t>
            </a:r>
            <a:r>
              <a:rPr lang="en-US" baseline="0" dirty="0"/>
              <a:t>of Neighborhood Use of </a:t>
            </a:r>
            <a:r>
              <a:rPr lang="en-US" baseline="0" dirty="0" smtClean="0"/>
              <a:t>Force</a:t>
            </a:r>
            <a:endParaRPr lang="en-US" baseline="0" dirty="0"/>
          </a:p>
        </c:rich>
      </c:tx>
      <c:overlay val="0"/>
    </c:title>
    <c:autoTitleDeleted val="0"/>
    <c:plotArea>
      <c:layout/>
      <c:barChart>
        <c:barDir val="col"/>
        <c:grouping val="clustered"/>
        <c:varyColors val="0"/>
        <c:ser>
          <c:idx val="0"/>
          <c:order val="0"/>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Sheet1!$A$18:$A$21</c:f>
              <c:strCache>
                <c:ptCount val="4"/>
                <c:pt idx="0">
                  <c:v>Non-Specific Psychological Distress</c:v>
                </c:pt>
                <c:pt idx="1">
                  <c:v>Nervousness</c:v>
                </c:pt>
                <c:pt idx="2">
                  <c:v>Effort</c:v>
                </c:pt>
                <c:pt idx="3">
                  <c:v>Worthlessness</c:v>
                </c:pt>
              </c:strCache>
            </c:strRef>
          </c:cat>
          <c:val>
            <c:numRef>
              <c:f>Sheet1!$D$18:$D$21</c:f>
              <c:numCache>
                <c:formatCode>0.00</c:formatCode>
                <c:ptCount val="4"/>
                <c:pt idx="0">
                  <c:v>21.019850515452031</c:v>
                </c:pt>
                <c:pt idx="1">
                  <c:v>13.759956763604571</c:v>
                </c:pt>
                <c:pt idx="2">
                  <c:v>12.538004906646719</c:v>
                </c:pt>
                <c:pt idx="3">
                  <c:v>18.27481838543272</c:v>
                </c:pt>
              </c:numCache>
            </c:numRef>
          </c:val>
          <c:extLst>
            <c:ext xmlns:c16="http://schemas.microsoft.com/office/drawing/2014/chart" uri="{C3380CC4-5D6E-409C-BE32-E72D297353CC}">
              <c16:uniqueId val="{00000000-6EB6-42F1-9A26-9A300137EFF5}"/>
            </c:ext>
          </c:extLst>
        </c:ser>
        <c:dLbls>
          <c:showLegendKey val="0"/>
          <c:showVal val="1"/>
          <c:showCatName val="0"/>
          <c:showSerName val="0"/>
          <c:showPercent val="0"/>
          <c:showBubbleSize val="0"/>
        </c:dLbls>
        <c:gapWidth val="150"/>
        <c:axId val="-2006573656"/>
        <c:axId val="-2006565304"/>
      </c:barChart>
      <c:catAx>
        <c:axId val="-2006573656"/>
        <c:scaling>
          <c:orientation val="minMax"/>
        </c:scaling>
        <c:delete val="0"/>
        <c:axPos val="b"/>
        <c:numFmt formatCode="General" sourceLinked="0"/>
        <c:majorTickMark val="out"/>
        <c:minorTickMark val="none"/>
        <c:tickLblPos val="nextTo"/>
        <c:txPr>
          <a:bodyPr/>
          <a:lstStyle/>
          <a:p>
            <a:pPr>
              <a:defRPr sz="1000"/>
            </a:pPr>
            <a:endParaRPr lang="en-US"/>
          </a:p>
        </c:txPr>
        <c:crossAx val="-2006565304"/>
        <c:crosses val="autoZero"/>
        <c:auto val="1"/>
        <c:lblAlgn val="ctr"/>
        <c:lblOffset val="100"/>
        <c:noMultiLvlLbl val="0"/>
      </c:catAx>
      <c:valAx>
        <c:axId val="-2006565304"/>
        <c:scaling>
          <c:orientation val="minMax"/>
        </c:scaling>
        <c:delete val="0"/>
        <c:axPos val="l"/>
        <c:majorGridlines/>
        <c:numFmt formatCode="0.00" sourceLinked="1"/>
        <c:majorTickMark val="out"/>
        <c:minorTickMark val="none"/>
        <c:tickLblPos val="nextTo"/>
        <c:crossAx val="-2006573656"/>
        <c:crosses val="autoZero"/>
        <c:crossBetween val="between"/>
      </c:valAx>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'Table 04'!$N$26</c:f>
              <c:strCache>
                <c:ptCount val="1"/>
                <c:pt idx="0">
                  <c:v>Clinical Distress</c:v>
                </c:pt>
              </c:strCache>
            </c:strRef>
          </c:tx>
          <c:invertIfNegative val="0"/>
          <c:cat>
            <c:strRef>
              <c:f>'Table 04'!$O$25:$R$25</c:f>
              <c:strCache>
                <c:ptCount val="4"/>
                <c:pt idx="0">
                  <c:v>Neighborhood Use of Force Likelihood</c:v>
                </c:pt>
                <c:pt idx="1">
                  <c:v>Minority/White Use of Force Ratio</c:v>
                </c:pt>
                <c:pt idx="2">
                  <c:v>Male/Female Use of Force Ratio</c:v>
                </c:pt>
                <c:pt idx="3">
                  <c:v>Intersectional Use of Force Ratio</c:v>
                </c:pt>
              </c:strCache>
            </c:strRef>
          </c:cat>
          <c:val>
            <c:numRef>
              <c:f>'Table 04'!$O$26:$R$26</c:f>
              <c:numCache>
                <c:formatCode>0.0</c:formatCode>
                <c:ptCount val="4"/>
                <c:pt idx="0">
                  <c:v>-8.8000000000000007</c:v>
                </c:pt>
                <c:pt idx="1">
                  <c:v>6.2000000000000046</c:v>
                </c:pt>
                <c:pt idx="2">
                  <c:v>-3.8000000000000029</c:v>
                </c:pt>
                <c:pt idx="3">
                  <c:v>13.2</c:v>
                </c:pt>
              </c:numCache>
            </c:numRef>
          </c:val>
          <c:extLst>
            <c:ext xmlns:c16="http://schemas.microsoft.com/office/drawing/2014/chart" uri="{C3380CC4-5D6E-409C-BE32-E72D297353CC}">
              <c16:uniqueId val="{00000000-716C-46AD-A33A-F58079EC1935}"/>
            </c:ext>
          </c:extLst>
        </c:ser>
        <c:ser>
          <c:idx val="1"/>
          <c:order val="1"/>
          <c:tx>
            <c:strRef>
              <c:f>'Table 04'!$N$27</c:f>
              <c:strCache>
                <c:ptCount val="1"/>
                <c:pt idx="0">
                  <c:v>Mental Health Disability</c:v>
                </c:pt>
              </c:strCache>
            </c:strRef>
          </c:tx>
          <c:invertIfNegative val="0"/>
          <c:cat>
            <c:strRef>
              <c:f>'Table 04'!$O$25:$R$25</c:f>
              <c:strCache>
                <c:ptCount val="4"/>
                <c:pt idx="0">
                  <c:v>Neighborhood Use of Force Likelihood</c:v>
                </c:pt>
                <c:pt idx="1">
                  <c:v>Minority/White Use of Force Ratio</c:v>
                </c:pt>
                <c:pt idx="2">
                  <c:v>Male/Female Use of Force Ratio</c:v>
                </c:pt>
                <c:pt idx="3">
                  <c:v>Intersectional Use of Force Ratio</c:v>
                </c:pt>
              </c:strCache>
            </c:strRef>
          </c:cat>
          <c:val>
            <c:numRef>
              <c:f>'Table 04'!$O$27:$R$27</c:f>
              <c:numCache>
                <c:formatCode>0.0</c:formatCode>
                <c:ptCount val="4"/>
                <c:pt idx="0">
                  <c:v>0.2</c:v>
                </c:pt>
                <c:pt idx="1">
                  <c:v>15.6</c:v>
                </c:pt>
                <c:pt idx="2">
                  <c:v>12.400000000000009</c:v>
                </c:pt>
                <c:pt idx="3">
                  <c:v>14.6</c:v>
                </c:pt>
              </c:numCache>
            </c:numRef>
          </c:val>
          <c:extLst>
            <c:ext xmlns:c16="http://schemas.microsoft.com/office/drawing/2014/chart" uri="{C3380CC4-5D6E-409C-BE32-E72D297353CC}">
              <c16:uniqueId val="{00000001-716C-46AD-A33A-F58079EC1935}"/>
            </c:ext>
          </c:extLst>
        </c:ser>
        <c:ser>
          <c:idx val="2"/>
          <c:order val="2"/>
          <c:tx>
            <c:strRef>
              <c:f>'Table 04'!$N$28</c:f>
              <c:strCache>
                <c:ptCount val="1"/>
                <c:pt idx="0">
                  <c:v>No Mental Health Medication</c:v>
                </c:pt>
              </c:strCache>
            </c:strRef>
          </c:tx>
          <c:invertIfNegative val="0"/>
          <c:cat>
            <c:strRef>
              <c:f>'Table 04'!$O$25:$R$25</c:f>
              <c:strCache>
                <c:ptCount val="4"/>
                <c:pt idx="0">
                  <c:v>Neighborhood Use of Force Likelihood</c:v>
                </c:pt>
                <c:pt idx="1">
                  <c:v>Minority/White Use of Force Ratio</c:v>
                </c:pt>
                <c:pt idx="2">
                  <c:v>Male/Female Use of Force Ratio</c:v>
                </c:pt>
                <c:pt idx="3">
                  <c:v>Intersectional Use of Force Ratio</c:v>
                </c:pt>
              </c:strCache>
            </c:strRef>
          </c:cat>
          <c:val>
            <c:numRef>
              <c:f>'Table 04'!$O$28:$R$28</c:f>
              <c:numCache>
                <c:formatCode>0.0</c:formatCode>
                <c:ptCount val="4"/>
                <c:pt idx="0">
                  <c:v>-11.5</c:v>
                </c:pt>
                <c:pt idx="1">
                  <c:v>21.6</c:v>
                </c:pt>
                <c:pt idx="2">
                  <c:v>-8.5000000000000018</c:v>
                </c:pt>
                <c:pt idx="3">
                  <c:v>25.8</c:v>
                </c:pt>
              </c:numCache>
            </c:numRef>
          </c:val>
          <c:extLst>
            <c:ext xmlns:c16="http://schemas.microsoft.com/office/drawing/2014/chart" uri="{C3380CC4-5D6E-409C-BE32-E72D297353CC}">
              <c16:uniqueId val="{00000002-716C-46AD-A33A-F58079EC1935}"/>
            </c:ext>
          </c:extLst>
        </c:ser>
        <c:ser>
          <c:idx val="3"/>
          <c:order val="3"/>
          <c:tx>
            <c:strRef>
              <c:f>'Table 04'!$N$29</c:f>
              <c:strCache>
                <c:ptCount val="1"/>
                <c:pt idx="0">
                  <c:v>Treated for Mental Health Problem</c:v>
                </c:pt>
              </c:strCache>
            </c:strRef>
          </c:tx>
          <c:invertIfNegative val="0"/>
          <c:cat>
            <c:strRef>
              <c:f>'Table 04'!$O$25:$R$25</c:f>
              <c:strCache>
                <c:ptCount val="4"/>
                <c:pt idx="0">
                  <c:v>Neighborhood Use of Force Likelihood</c:v>
                </c:pt>
                <c:pt idx="1">
                  <c:v>Minority/White Use of Force Ratio</c:v>
                </c:pt>
                <c:pt idx="2">
                  <c:v>Male/Female Use of Force Ratio</c:v>
                </c:pt>
                <c:pt idx="3">
                  <c:v>Intersectional Use of Force Ratio</c:v>
                </c:pt>
              </c:strCache>
            </c:strRef>
          </c:cat>
          <c:val>
            <c:numRef>
              <c:f>'Table 04'!$O$29:$R$29</c:f>
              <c:numCache>
                <c:formatCode>0.0</c:formatCode>
                <c:ptCount val="4"/>
                <c:pt idx="0">
                  <c:v>4.6000000000000041</c:v>
                </c:pt>
                <c:pt idx="1">
                  <c:v>7.0000000000000062</c:v>
                </c:pt>
                <c:pt idx="2">
                  <c:v>3.6999999999999922</c:v>
                </c:pt>
                <c:pt idx="3">
                  <c:v>8.3000000000000007</c:v>
                </c:pt>
              </c:numCache>
            </c:numRef>
          </c:val>
          <c:extLst>
            <c:ext xmlns:c16="http://schemas.microsoft.com/office/drawing/2014/chart" uri="{C3380CC4-5D6E-409C-BE32-E72D297353CC}">
              <c16:uniqueId val="{00000003-716C-46AD-A33A-F58079EC1935}"/>
            </c:ext>
          </c:extLst>
        </c:ser>
        <c:dLbls>
          <c:showLegendKey val="0"/>
          <c:showVal val="0"/>
          <c:showCatName val="0"/>
          <c:showSerName val="0"/>
          <c:showPercent val="0"/>
          <c:showBubbleSize val="0"/>
        </c:dLbls>
        <c:gapWidth val="150"/>
        <c:axId val="-2006278216"/>
        <c:axId val="-2006274664"/>
      </c:barChart>
      <c:catAx>
        <c:axId val="-2006278216"/>
        <c:scaling>
          <c:orientation val="minMax"/>
        </c:scaling>
        <c:delete val="0"/>
        <c:axPos val="b"/>
        <c:numFmt formatCode="General" sourceLinked="0"/>
        <c:majorTickMark val="out"/>
        <c:minorTickMark val="none"/>
        <c:tickLblPos val="low"/>
        <c:spPr>
          <a:ln w="38100">
            <a:solidFill>
              <a:schemeClr val="tx1">
                <a:lumMod val="85000"/>
                <a:lumOff val="15000"/>
              </a:schemeClr>
            </a:solidFill>
          </a:ln>
        </c:spPr>
        <c:txPr>
          <a:bodyPr rot="0"/>
          <a:lstStyle/>
          <a:p>
            <a:pPr>
              <a:defRPr sz="1600"/>
            </a:pPr>
            <a:endParaRPr lang="en-US"/>
          </a:p>
        </c:txPr>
        <c:crossAx val="-2006274664"/>
        <c:crosses val="autoZero"/>
        <c:auto val="1"/>
        <c:lblAlgn val="ctr"/>
        <c:lblOffset val="100"/>
        <c:noMultiLvlLbl val="0"/>
      </c:catAx>
      <c:valAx>
        <c:axId val="-2006274664"/>
        <c:scaling>
          <c:orientation val="minMax"/>
        </c:scaling>
        <c:delete val="0"/>
        <c:axPos val="l"/>
        <c:majorGridlines/>
        <c:numFmt formatCode="0.0" sourceLinked="1"/>
        <c:majorTickMark val="out"/>
        <c:minorTickMark val="none"/>
        <c:tickLblPos val="nextTo"/>
        <c:crossAx val="-2006278216"/>
        <c:crosses val="autoZero"/>
        <c:crossBetween val="between"/>
      </c:valAx>
    </c:plotArea>
    <c:legend>
      <c:legendPos val="t"/>
      <c:overlay val="0"/>
      <c:txPr>
        <a:bodyPr/>
        <a:lstStyle/>
        <a:p>
          <a:pPr>
            <a:defRPr sz="1200"/>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3"/>
          <c:order val="0"/>
          <c:tx>
            <c:strRef>
              <c:f>'LID ALL'!$D$33</c:f>
              <c:strCache>
                <c:ptCount val="1"/>
                <c:pt idx="0">
                  <c:v>Poor/Fair Health</c:v>
                </c:pt>
              </c:strCache>
            </c:strRef>
          </c:tx>
          <c:invertIfNegative val="0"/>
          <c:dLbls>
            <c:spPr>
              <a:noFill/>
              <a:ln>
                <a:noFill/>
              </a:ln>
              <a:effectLst/>
            </c:spPr>
            <c:txPr>
              <a:bodyPr/>
              <a:lstStyle/>
              <a:p>
                <a:pPr>
                  <a:defRPr sz="18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'LID ALL'!$H$32</c:f>
              <c:strCache>
                <c:ptCount val="1"/>
                <c:pt idx="0">
                  <c:v>Female/Male</c:v>
                </c:pt>
              </c:strCache>
            </c:strRef>
          </c:cat>
          <c:val>
            <c:numRef>
              <c:f>'LID ALL'!$H$33</c:f>
              <c:numCache>
                <c:formatCode>0.0</c:formatCode>
                <c:ptCount val="1"/>
                <c:pt idx="0">
                  <c:v>10.7</c:v>
                </c:pt>
              </c:numCache>
            </c:numRef>
          </c:val>
          <c:extLst>
            <c:ext xmlns:c16="http://schemas.microsoft.com/office/drawing/2014/chart" uri="{C3380CC4-5D6E-409C-BE32-E72D297353CC}">
              <c16:uniqueId val="{00000000-497F-4300-A01D-CEB2F6922956}"/>
            </c:ext>
          </c:extLst>
        </c:ser>
        <c:ser>
          <c:idx val="0"/>
          <c:order val="1"/>
          <c:tx>
            <c:strRef>
              <c:f>'LID ALL'!$D$34</c:f>
              <c:strCache>
                <c:ptCount val="1"/>
                <c:pt idx="0">
                  <c:v>Diabetes</c:v>
                </c:pt>
              </c:strCache>
            </c:strRef>
          </c:tx>
          <c:invertIfNegative val="0"/>
          <c:dLbls>
            <c:spPr>
              <a:noFill/>
              <a:ln>
                <a:noFill/>
              </a:ln>
              <a:effectLst/>
            </c:spPr>
            <c:txPr>
              <a:bodyPr/>
              <a:lstStyle/>
              <a:p>
                <a:pPr>
                  <a:defRPr sz="18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'LID ALL'!$H$32</c:f>
              <c:strCache>
                <c:ptCount val="1"/>
                <c:pt idx="0">
                  <c:v>Female/Male</c:v>
                </c:pt>
              </c:strCache>
            </c:strRef>
          </c:cat>
          <c:val>
            <c:numRef>
              <c:f>'LID ALL'!$H$34</c:f>
              <c:numCache>
                <c:formatCode>0.0</c:formatCode>
                <c:ptCount val="1"/>
                <c:pt idx="0">
                  <c:v>44</c:v>
                </c:pt>
              </c:numCache>
            </c:numRef>
          </c:val>
          <c:extLst>
            <c:ext xmlns:c16="http://schemas.microsoft.com/office/drawing/2014/chart" uri="{C3380CC4-5D6E-409C-BE32-E72D297353CC}">
              <c16:uniqueId val="{00000001-497F-4300-A01D-CEB2F6922956}"/>
            </c:ext>
          </c:extLst>
        </c:ser>
        <c:ser>
          <c:idx val="1"/>
          <c:order val="2"/>
          <c:tx>
            <c:strRef>
              <c:f>'LID ALL'!$D$35</c:f>
              <c:strCache>
                <c:ptCount val="1"/>
                <c:pt idx="0">
                  <c:v>High Blood Pressure</c:v>
                </c:pt>
              </c:strCache>
            </c:strRef>
          </c:tx>
          <c:invertIfNegative val="0"/>
          <c:dLbls>
            <c:spPr>
              <a:noFill/>
              <a:ln>
                <a:noFill/>
              </a:ln>
              <a:effectLst/>
            </c:spPr>
            <c:txPr>
              <a:bodyPr/>
              <a:lstStyle/>
              <a:p>
                <a:pPr>
                  <a:defRPr sz="18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'LID ALL'!$H$32</c:f>
              <c:strCache>
                <c:ptCount val="1"/>
                <c:pt idx="0">
                  <c:v>Female/Male</c:v>
                </c:pt>
              </c:strCache>
            </c:strRef>
          </c:cat>
          <c:val>
            <c:numRef>
              <c:f>'LID ALL'!$H$35</c:f>
              <c:numCache>
                <c:formatCode>0.0</c:formatCode>
                <c:ptCount val="1"/>
                <c:pt idx="0">
                  <c:v>31.8</c:v>
                </c:pt>
              </c:numCache>
            </c:numRef>
          </c:val>
          <c:extLst>
            <c:ext xmlns:c16="http://schemas.microsoft.com/office/drawing/2014/chart" uri="{C3380CC4-5D6E-409C-BE32-E72D297353CC}">
              <c16:uniqueId val="{00000002-497F-4300-A01D-CEB2F6922956}"/>
            </c:ext>
          </c:extLst>
        </c:ser>
        <c:ser>
          <c:idx val="2"/>
          <c:order val="3"/>
          <c:tx>
            <c:strRef>
              <c:f>'LID ALL'!$D$36</c:f>
              <c:strCache>
                <c:ptCount val="1"/>
                <c:pt idx="0">
                  <c:v>Asthma Episode</c:v>
                </c:pt>
              </c:strCache>
            </c:strRef>
          </c:tx>
          <c:invertIfNegative val="0"/>
          <c:dLbls>
            <c:spPr>
              <a:noFill/>
              <a:ln>
                <a:noFill/>
              </a:ln>
              <a:effectLst/>
            </c:spPr>
            <c:txPr>
              <a:bodyPr/>
              <a:lstStyle/>
              <a:p>
                <a:pPr>
                  <a:defRPr sz="18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'LID ALL'!$H$32</c:f>
              <c:strCache>
                <c:ptCount val="1"/>
                <c:pt idx="0">
                  <c:v>Female/Male</c:v>
                </c:pt>
              </c:strCache>
            </c:strRef>
          </c:cat>
          <c:val>
            <c:numRef>
              <c:f>'LID ALL'!$H$36</c:f>
              <c:numCache>
                <c:formatCode>0.0</c:formatCode>
                <c:ptCount val="1"/>
                <c:pt idx="0">
                  <c:v>1.49999999999999</c:v>
                </c:pt>
              </c:numCache>
            </c:numRef>
          </c:val>
          <c:extLst>
            <c:ext xmlns:c16="http://schemas.microsoft.com/office/drawing/2014/chart" uri="{C3380CC4-5D6E-409C-BE32-E72D297353CC}">
              <c16:uniqueId val="{00000003-497F-4300-A01D-CEB2F6922956}"/>
            </c:ext>
          </c:extLst>
        </c:ser>
        <c:ser>
          <c:idx val="4"/>
          <c:order val="4"/>
          <c:tx>
            <c:strRef>
              <c:f>'LID ALL'!$D$37</c:f>
              <c:strCache>
                <c:ptCount val="1"/>
                <c:pt idx="0">
                  <c:v>Obesity</c:v>
                </c:pt>
              </c:strCache>
            </c:strRef>
          </c:tx>
          <c:invertIfNegative val="0"/>
          <c:dLbls>
            <c:spPr>
              <a:noFill/>
              <a:ln>
                <a:noFill/>
              </a:ln>
              <a:effectLst/>
            </c:spPr>
            <c:txPr>
              <a:bodyPr/>
              <a:lstStyle/>
              <a:p>
                <a:pPr>
                  <a:defRPr sz="18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'LID ALL'!$H$32</c:f>
              <c:strCache>
                <c:ptCount val="1"/>
                <c:pt idx="0">
                  <c:v>Female/Male</c:v>
                </c:pt>
              </c:strCache>
            </c:strRef>
          </c:cat>
          <c:val>
            <c:numRef>
              <c:f>'LID ALL'!$H$37</c:f>
              <c:numCache>
                <c:formatCode>0.0</c:formatCode>
                <c:ptCount val="1"/>
                <c:pt idx="0">
                  <c:v>46.100000000000009</c:v>
                </c:pt>
              </c:numCache>
            </c:numRef>
          </c:val>
          <c:extLst>
            <c:ext xmlns:c16="http://schemas.microsoft.com/office/drawing/2014/chart" uri="{C3380CC4-5D6E-409C-BE32-E72D297353CC}">
              <c16:uniqueId val="{00000004-497F-4300-A01D-CEB2F6922956}"/>
            </c:ext>
          </c:extLst>
        </c:ser>
        <c:dLbls>
          <c:showLegendKey val="0"/>
          <c:showVal val="0"/>
          <c:showCatName val="0"/>
          <c:showSerName val="0"/>
          <c:showPercent val="0"/>
          <c:showBubbleSize val="0"/>
        </c:dLbls>
        <c:gapWidth val="150"/>
        <c:axId val="-2006201464"/>
        <c:axId val="-2006197976"/>
      </c:barChart>
      <c:catAx>
        <c:axId val="-2006201464"/>
        <c:scaling>
          <c:orientation val="minMax"/>
        </c:scaling>
        <c:delete val="0"/>
        <c:axPos val="b"/>
        <c:numFmt formatCode="General" sourceLinked="0"/>
        <c:majorTickMark val="out"/>
        <c:minorTickMark val="none"/>
        <c:tickLblPos val="nextTo"/>
        <c:spPr>
          <a:ln w="38100">
            <a:solidFill>
              <a:schemeClr val="tx1">
                <a:lumMod val="85000"/>
                <a:lumOff val="15000"/>
              </a:schemeClr>
            </a:solidFill>
          </a:ln>
        </c:spPr>
        <c:txPr>
          <a:bodyPr/>
          <a:lstStyle/>
          <a:p>
            <a:pPr>
              <a:defRPr sz="1600"/>
            </a:pPr>
            <a:endParaRPr lang="en-US"/>
          </a:p>
        </c:txPr>
        <c:crossAx val="-2006197976"/>
        <c:crosses val="autoZero"/>
        <c:auto val="1"/>
        <c:lblAlgn val="ctr"/>
        <c:lblOffset val="100"/>
        <c:noMultiLvlLbl val="0"/>
      </c:catAx>
      <c:valAx>
        <c:axId val="-2006197976"/>
        <c:scaling>
          <c:orientation val="minMax"/>
        </c:scaling>
        <c:delete val="0"/>
        <c:axPos val="l"/>
        <c:numFmt formatCode="0.0" sourceLinked="1"/>
        <c:majorTickMark val="out"/>
        <c:minorTickMark val="none"/>
        <c:tickLblPos val="nextTo"/>
        <c:txPr>
          <a:bodyPr/>
          <a:lstStyle/>
          <a:p>
            <a:pPr>
              <a:defRPr sz="1600"/>
            </a:pPr>
            <a:endParaRPr lang="en-US"/>
          </a:p>
        </c:txPr>
        <c:crossAx val="-2006201464"/>
        <c:crosses val="autoZero"/>
        <c:crossBetween val="between"/>
      </c:valAx>
    </c:plotArea>
    <c:legend>
      <c:legendPos val="t"/>
      <c:overlay val="0"/>
      <c:txPr>
        <a:bodyPr/>
        <a:lstStyle/>
        <a:p>
          <a:pPr>
            <a:defRPr sz="1600"/>
          </a:pPr>
          <a:endParaRPr lang="en-US"/>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'Table 05'!$K$18</c:f>
              <c:strCache>
                <c:ptCount val="1"/>
                <c:pt idx="0">
                  <c:v>Self-Rated Health</c:v>
                </c:pt>
              </c:strCache>
            </c:strRef>
          </c:tx>
          <c:invertIfNegative val="0"/>
          <c:cat>
            <c:strRef>
              <c:f>'Table 05'!$L$15:$O$17</c:f>
              <c:strCache>
                <c:ptCount val="4"/>
                <c:pt idx="0">
                  <c:v>Neighborhood Use of Force Likelihood</c:v>
                </c:pt>
                <c:pt idx="1">
                  <c:v>Minority/White Use of Force Ratio</c:v>
                </c:pt>
                <c:pt idx="2">
                  <c:v>Male/Female Use of Force Ratio</c:v>
                </c:pt>
                <c:pt idx="3">
                  <c:v>Intersectional Use of Force Ratio</c:v>
                </c:pt>
              </c:strCache>
            </c:strRef>
          </c:cat>
          <c:val>
            <c:numRef>
              <c:f>'Table 05'!$L$18:$O$18</c:f>
              <c:numCache>
                <c:formatCode>General</c:formatCode>
                <c:ptCount val="4"/>
                <c:pt idx="0">
                  <c:v>2.4999999999999911</c:v>
                </c:pt>
                <c:pt idx="1">
                  <c:v>14.5</c:v>
                </c:pt>
                <c:pt idx="2">
                  <c:v>-13.7</c:v>
                </c:pt>
                <c:pt idx="3">
                  <c:v>58.400000000000013</c:v>
                </c:pt>
              </c:numCache>
            </c:numRef>
          </c:val>
          <c:extLst>
            <c:ext xmlns:c16="http://schemas.microsoft.com/office/drawing/2014/chart" uri="{C3380CC4-5D6E-409C-BE32-E72D297353CC}">
              <c16:uniqueId val="{00000000-3B6E-4D59-BA94-346E98F72F60}"/>
            </c:ext>
          </c:extLst>
        </c:ser>
        <c:ser>
          <c:idx val="1"/>
          <c:order val="1"/>
          <c:tx>
            <c:strRef>
              <c:f>'Table 05'!$K$19</c:f>
              <c:strCache>
                <c:ptCount val="1"/>
                <c:pt idx="0">
                  <c:v>Lifetime Diabetes Diagnosis</c:v>
                </c:pt>
              </c:strCache>
            </c:strRef>
          </c:tx>
          <c:invertIfNegative val="0"/>
          <c:cat>
            <c:strRef>
              <c:f>'Table 05'!$L$15:$O$17</c:f>
              <c:strCache>
                <c:ptCount val="4"/>
                <c:pt idx="0">
                  <c:v>Neighborhood Use of Force Likelihood</c:v>
                </c:pt>
                <c:pt idx="1">
                  <c:v>Minority/White Use of Force Ratio</c:v>
                </c:pt>
                <c:pt idx="2">
                  <c:v>Male/Female Use of Force Ratio</c:v>
                </c:pt>
                <c:pt idx="3">
                  <c:v>Intersectional Use of Force Ratio</c:v>
                </c:pt>
              </c:strCache>
            </c:strRef>
          </c:cat>
          <c:val>
            <c:numRef>
              <c:f>'Table 05'!$L$19:$O$19</c:f>
              <c:numCache>
                <c:formatCode>General</c:formatCode>
                <c:ptCount val="4"/>
                <c:pt idx="0">
                  <c:v>27.099999999999991</c:v>
                </c:pt>
                <c:pt idx="1">
                  <c:v>17.79999999999999</c:v>
                </c:pt>
                <c:pt idx="2">
                  <c:v>17.599999999999991</c:v>
                </c:pt>
                <c:pt idx="3">
                  <c:v>-22.6</c:v>
                </c:pt>
              </c:numCache>
            </c:numRef>
          </c:val>
          <c:extLst>
            <c:ext xmlns:c16="http://schemas.microsoft.com/office/drawing/2014/chart" uri="{C3380CC4-5D6E-409C-BE32-E72D297353CC}">
              <c16:uniqueId val="{00000001-3B6E-4D59-BA94-346E98F72F60}"/>
            </c:ext>
          </c:extLst>
        </c:ser>
        <c:ser>
          <c:idx val="2"/>
          <c:order val="2"/>
          <c:tx>
            <c:strRef>
              <c:f>'Table 05'!$K$20</c:f>
              <c:strCache>
                <c:ptCount val="1"/>
                <c:pt idx="0">
                  <c:v>Lifetime High Blood Pressure Diagnosis</c:v>
                </c:pt>
              </c:strCache>
            </c:strRef>
          </c:tx>
          <c:invertIfNegative val="0"/>
          <c:cat>
            <c:strRef>
              <c:f>'Table 05'!$L$15:$O$17</c:f>
              <c:strCache>
                <c:ptCount val="4"/>
                <c:pt idx="0">
                  <c:v>Neighborhood Use of Force Likelihood</c:v>
                </c:pt>
                <c:pt idx="1">
                  <c:v>Minority/White Use of Force Ratio</c:v>
                </c:pt>
                <c:pt idx="2">
                  <c:v>Male/Female Use of Force Ratio</c:v>
                </c:pt>
                <c:pt idx="3">
                  <c:v>Intersectional Use of Force Ratio</c:v>
                </c:pt>
              </c:strCache>
            </c:strRef>
          </c:cat>
          <c:val>
            <c:numRef>
              <c:f>'Table 05'!$L$20:$O$20</c:f>
              <c:numCache>
                <c:formatCode>General</c:formatCode>
                <c:ptCount val="4"/>
                <c:pt idx="0">
                  <c:v>34.299999999999997</c:v>
                </c:pt>
                <c:pt idx="1">
                  <c:v>4.4999999999999929</c:v>
                </c:pt>
                <c:pt idx="2">
                  <c:v>4.4000000000000039</c:v>
                </c:pt>
                <c:pt idx="3">
                  <c:v>20.399999999999991</c:v>
                </c:pt>
              </c:numCache>
            </c:numRef>
          </c:val>
          <c:extLst>
            <c:ext xmlns:c16="http://schemas.microsoft.com/office/drawing/2014/chart" uri="{C3380CC4-5D6E-409C-BE32-E72D297353CC}">
              <c16:uniqueId val="{00000002-3B6E-4D59-BA94-346E98F72F60}"/>
            </c:ext>
          </c:extLst>
        </c:ser>
        <c:ser>
          <c:idx val="3"/>
          <c:order val="3"/>
          <c:tx>
            <c:strRef>
              <c:f>'Table 05'!$K$21</c:f>
              <c:strCache>
                <c:ptCount val="1"/>
                <c:pt idx="0">
                  <c:v>Obese Body Weight</c:v>
                </c:pt>
              </c:strCache>
            </c:strRef>
          </c:tx>
          <c:invertIfNegative val="0"/>
          <c:cat>
            <c:strRef>
              <c:f>'Table 05'!$L$15:$O$17</c:f>
              <c:strCache>
                <c:ptCount val="4"/>
                <c:pt idx="0">
                  <c:v>Neighborhood Use of Force Likelihood</c:v>
                </c:pt>
                <c:pt idx="1">
                  <c:v>Minority/White Use of Force Ratio</c:v>
                </c:pt>
                <c:pt idx="2">
                  <c:v>Male/Female Use of Force Ratio</c:v>
                </c:pt>
                <c:pt idx="3">
                  <c:v>Intersectional Use of Force Ratio</c:v>
                </c:pt>
              </c:strCache>
            </c:strRef>
          </c:cat>
          <c:val>
            <c:numRef>
              <c:f>'Table 05'!$L$21:$O$21</c:f>
              <c:numCache>
                <c:formatCode>General</c:formatCode>
                <c:ptCount val="4"/>
                <c:pt idx="0">
                  <c:v>4.6999999999999886</c:v>
                </c:pt>
                <c:pt idx="1">
                  <c:v>24.70000000000001</c:v>
                </c:pt>
                <c:pt idx="2">
                  <c:v>15.5</c:v>
                </c:pt>
                <c:pt idx="3">
                  <c:v>14.1</c:v>
                </c:pt>
              </c:numCache>
            </c:numRef>
          </c:val>
          <c:extLst>
            <c:ext xmlns:c16="http://schemas.microsoft.com/office/drawing/2014/chart" uri="{C3380CC4-5D6E-409C-BE32-E72D297353CC}">
              <c16:uniqueId val="{00000003-3B6E-4D59-BA94-346E98F72F60}"/>
            </c:ext>
          </c:extLst>
        </c:ser>
        <c:dLbls>
          <c:showLegendKey val="0"/>
          <c:showVal val="0"/>
          <c:showCatName val="0"/>
          <c:showSerName val="0"/>
          <c:showPercent val="0"/>
          <c:showBubbleSize val="0"/>
        </c:dLbls>
        <c:gapWidth val="150"/>
        <c:axId val="-2076120520"/>
        <c:axId val="-2075745608"/>
      </c:barChart>
      <c:catAx>
        <c:axId val="-2076120520"/>
        <c:scaling>
          <c:orientation val="minMax"/>
        </c:scaling>
        <c:delete val="0"/>
        <c:axPos val="b"/>
        <c:numFmt formatCode="General" sourceLinked="0"/>
        <c:majorTickMark val="out"/>
        <c:minorTickMark val="none"/>
        <c:tickLblPos val="low"/>
        <c:spPr>
          <a:ln w="38100">
            <a:solidFill>
              <a:schemeClr val="tx1">
                <a:lumMod val="85000"/>
                <a:lumOff val="15000"/>
              </a:schemeClr>
            </a:solidFill>
          </a:ln>
        </c:spPr>
        <c:txPr>
          <a:bodyPr/>
          <a:lstStyle/>
          <a:p>
            <a:pPr>
              <a:defRPr sz="1400"/>
            </a:pPr>
            <a:endParaRPr lang="en-US"/>
          </a:p>
        </c:txPr>
        <c:crossAx val="-2075745608"/>
        <c:crosses val="autoZero"/>
        <c:auto val="1"/>
        <c:lblAlgn val="ctr"/>
        <c:lblOffset val="100"/>
        <c:noMultiLvlLbl val="0"/>
      </c:catAx>
      <c:valAx>
        <c:axId val="-2075745608"/>
        <c:scaling>
          <c:orientation val="minMax"/>
        </c:scaling>
        <c:delete val="0"/>
        <c:axPos val="l"/>
        <c:majorGridlines/>
        <c:numFmt formatCode="General" sourceLinked="1"/>
        <c:majorTickMark val="out"/>
        <c:minorTickMark val="none"/>
        <c:tickLblPos val="nextTo"/>
        <c:crossAx val="-2076120520"/>
        <c:crosses val="autoZero"/>
        <c:crossBetween val="between"/>
      </c:valAx>
    </c:plotArea>
    <c:legend>
      <c:legendPos val="t"/>
      <c:overlay val="0"/>
      <c:txPr>
        <a:bodyPr/>
        <a:lstStyle/>
        <a:p>
          <a:pPr>
            <a:defRPr sz="1200"/>
          </a:pPr>
          <a:endParaRPr lang="en-US"/>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'LID ALL'!$D$33</c:f>
              <c:strCache>
                <c:ptCount val="1"/>
                <c:pt idx="0">
                  <c:v>Poor/Fair Health</c:v>
                </c:pt>
              </c:strCache>
            </c:strRef>
          </c:tx>
          <c:invertIfNegative val="0"/>
          <c:cat>
            <c:strRef>
              <c:f>'LID ALL'!$E$32:$G$32</c:f>
              <c:strCache>
                <c:ptCount val="3"/>
                <c:pt idx="0">
                  <c:v>All</c:v>
                </c:pt>
                <c:pt idx="1">
                  <c:v>Men</c:v>
                </c:pt>
                <c:pt idx="2">
                  <c:v>Female</c:v>
                </c:pt>
              </c:strCache>
            </c:strRef>
          </c:cat>
          <c:val>
            <c:numRef>
              <c:f>'LID ALL'!$E$33:$G$33</c:f>
              <c:numCache>
                <c:formatCode>0.0</c:formatCode>
                <c:ptCount val="3"/>
                <c:pt idx="0">
                  <c:v>-17.600000000000001</c:v>
                </c:pt>
                <c:pt idx="1">
                  <c:v>-22.2</c:v>
                </c:pt>
                <c:pt idx="2">
                  <c:v>-13.875400000000001</c:v>
                </c:pt>
              </c:numCache>
            </c:numRef>
          </c:val>
          <c:extLst>
            <c:ext xmlns:c16="http://schemas.microsoft.com/office/drawing/2014/chart" uri="{C3380CC4-5D6E-409C-BE32-E72D297353CC}">
              <c16:uniqueId val="{00000000-4F2C-4FB6-825E-0878E3AA9D56}"/>
            </c:ext>
          </c:extLst>
        </c:ser>
        <c:ser>
          <c:idx val="1"/>
          <c:order val="1"/>
          <c:tx>
            <c:strRef>
              <c:f>'LID ALL'!$D$34</c:f>
              <c:strCache>
                <c:ptCount val="1"/>
                <c:pt idx="0">
                  <c:v>Diabetes</c:v>
                </c:pt>
              </c:strCache>
            </c:strRef>
          </c:tx>
          <c:invertIfNegative val="0"/>
          <c:cat>
            <c:strRef>
              <c:f>'LID ALL'!$E$32:$G$32</c:f>
              <c:strCache>
                <c:ptCount val="3"/>
                <c:pt idx="0">
                  <c:v>All</c:v>
                </c:pt>
                <c:pt idx="1">
                  <c:v>Men</c:v>
                </c:pt>
                <c:pt idx="2">
                  <c:v>Female</c:v>
                </c:pt>
              </c:strCache>
            </c:strRef>
          </c:cat>
          <c:val>
            <c:numRef>
              <c:f>'LID ALL'!$E$34:$G$34</c:f>
              <c:numCache>
                <c:formatCode>0.0</c:formatCode>
                <c:ptCount val="3"/>
                <c:pt idx="0">
                  <c:v>-5.4000000000000039</c:v>
                </c:pt>
                <c:pt idx="1">
                  <c:v>-22.7</c:v>
                </c:pt>
                <c:pt idx="2">
                  <c:v>11.311999999999999</c:v>
                </c:pt>
              </c:numCache>
            </c:numRef>
          </c:val>
          <c:extLst>
            <c:ext xmlns:c16="http://schemas.microsoft.com/office/drawing/2014/chart" uri="{C3380CC4-5D6E-409C-BE32-E72D297353CC}">
              <c16:uniqueId val="{00000001-4F2C-4FB6-825E-0878E3AA9D56}"/>
            </c:ext>
          </c:extLst>
        </c:ser>
        <c:ser>
          <c:idx val="2"/>
          <c:order val="2"/>
          <c:tx>
            <c:strRef>
              <c:f>'LID ALL'!$D$35</c:f>
              <c:strCache>
                <c:ptCount val="1"/>
                <c:pt idx="0">
                  <c:v>High Blood Pressure</c:v>
                </c:pt>
              </c:strCache>
            </c:strRef>
          </c:tx>
          <c:invertIfNegative val="0"/>
          <c:cat>
            <c:strRef>
              <c:f>'LID ALL'!$E$32:$G$32</c:f>
              <c:strCache>
                <c:ptCount val="3"/>
                <c:pt idx="0">
                  <c:v>All</c:v>
                </c:pt>
                <c:pt idx="1">
                  <c:v>Men</c:v>
                </c:pt>
                <c:pt idx="2">
                  <c:v>Female</c:v>
                </c:pt>
              </c:strCache>
            </c:strRef>
          </c:cat>
          <c:val>
            <c:numRef>
              <c:f>'LID ALL'!$E$35:$G$35</c:f>
              <c:numCache>
                <c:formatCode>0.0</c:formatCode>
                <c:ptCount val="3"/>
                <c:pt idx="0">
                  <c:v>23</c:v>
                </c:pt>
                <c:pt idx="1">
                  <c:v>-13.1</c:v>
                </c:pt>
                <c:pt idx="2">
                  <c:v>14.534200000000009</c:v>
                </c:pt>
              </c:numCache>
            </c:numRef>
          </c:val>
          <c:extLst>
            <c:ext xmlns:c16="http://schemas.microsoft.com/office/drawing/2014/chart" uri="{C3380CC4-5D6E-409C-BE32-E72D297353CC}">
              <c16:uniqueId val="{00000002-4F2C-4FB6-825E-0878E3AA9D56}"/>
            </c:ext>
          </c:extLst>
        </c:ser>
        <c:ser>
          <c:idx val="3"/>
          <c:order val="3"/>
          <c:tx>
            <c:strRef>
              <c:f>'LID ALL'!$D$36</c:f>
              <c:strCache>
                <c:ptCount val="1"/>
                <c:pt idx="0">
                  <c:v>Asthma Episode</c:v>
                </c:pt>
              </c:strCache>
            </c:strRef>
          </c:tx>
          <c:invertIfNegative val="0"/>
          <c:cat>
            <c:strRef>
              <c:f>'LID ALL'!$E$32:$G$32</c:f>
              <c:strCache>
                <c:ptCount val="3"/>
                <c:pt idx="0">
                  <c:v>All</c:v>
                </c:pt>
                <c:pt idx="1">
                  <c:v>Men</c:v>
                </c:pt>
                <c:pt idx="2">
                  <c:v>Female</c:v>
                </c:pt>
              </c:strCache>
            </c:strRef>
          </c:cat>
          <c:val>
            <c:numRef>
              <c:f>'LID ALL'!$E$36:$G$36</c:f>
              <c:numCache>
                <c:formatCode>0.0</c:formatCode>
                <c:ptCount val="3"/>
                <c:pt idx="0">
                  <c:v>9.3000000000000007</c:v>
                </c:pt>
                <c:pt idx="1">
                  <c:v>8.2000000000000046</c:v>
                </c:pt>
                <c:pt idx="2">
                  <c:v>9.8230000000000022</c:v>
                </c:pt>
              </c:numCache>
            </c:numRef>
          </c:val>
          <c:extLst>
            <c:ext xmlns:c16="http://schemas.microsoft.com/office/drawing/2014/chart" uri="{C3380CC4-5D6E-409C-BE32-E72D297353CC}">
              <c16:uniqueId val="{00000003-4F2C-4FB6-825E-0878E3AA9D56}"/>
            </c:ext>
          </c:extLst>
        </c:ser>
        <c:ser>
          <c:idx val="4"/>
          <c:order val="4"/>
          <c:tx>
            <c:strRef>
              <c:f>'LID ALL'!$D$37</c:f>
              <c:strCache>
                <c:ptCount val="1"/>
                <c:pt idx="0">
                  <c:v>Obesity</c:v>
                </c:pt>
              </c:strCache>
            </c:strRef>
          </c:tx>
          <c:invertIfNegative val="0"/>
          <c:cat>
            <c:strRef>
              <c:f>'LID ALL'!$E$32:$G$32</c:f>
              <c:strCache>
                <c:ptCount val="3"/>
                <c:pt idx="0">
                  <c:v>All</c:v>
                </c:pt>
                <c:pt idx="1">
                  <c:v>Men</c:v>
                </c:pt>
                <c:pt idx="2">
                  <c:v>Female</c:v>
                </c:pt>
              </c:strCache>
            </c:strRef>
          </c:cat>
          <c:val>
            <c:numRef>
              <c:f>'LID ALL'!$E$37:$G$37</c:f>
              <c:numCache>
                <c:formatCode>0.0</c:formatCode>
                <c:ptCount val="3"/>
                <c:pt idx="0">
                  <c:v>26.29999999999999</c:v>
                </c:pt>
                <c:pt idx="1">
                  <c:v>-26.1</c:v>
                </c:pt>
                <c:pt idx="2">
                  <c:v>7.9679000000000046</c:v>
                </c:pt>
              </c:numCache>
            </c:numRef>
          </c:val>
          <c:extLst>
            <c:ext xmlns:c16="http://schemas.microsoft.com/office/drawing/2014/chart" uri="{C3380CC4-5D6E-409C-BE32-E72D297353CC}">
              <c16:uniqueId val="{00000004-4F2C-4FB6-825E-0878E3AA9D56}"/>
            </c:ext>
          </c:extLst>
        </c:ser>
        <c:dLbls>
          <c:showLegendKey val="0"/>
          <c:showVal val="0"/>
          <c:showCatName val="0"/>
          <c:showSerName val="0"/>
          <c:showPercent val="0"/>
          <c:showBubbleSize val="0"/>
        </c:dLbls>
        <c:gapWidth val="150"/>
        <c:axId val="-2007351304"/>
        <c:axId val="-2007349032"/>
      </c:barChart>
      <c:catAx>
        <c:axId val="-2007351304"/>
        <c:scaling>
          <c:orientation val="minMax"/>
        </c:scaling>
        <c:delete val="0"/>
        <c:axPos val="b"/>
        <c:numFmt formatCode="General" sourceLinked="0"/>
        <c:majorTickMark val="out"/>
        <c:minorTickMark val="none"/>
        <c:tickLblPos val="low"/>
        <c:spPr>
          <a:ln w="38100">
            <a:solidFill>
              <a:schemeClr val="tx1">
                <a:lumMod val="85000"/>
                <a:lumOff val="15000"/>
              </a:schemeClr>
            </a:solidFill>
          </a:ln>
        </c:spPr>
        <c:txPr>
          <a:bodyPr/>
          <a:lstStyle/>
          <a:p>
            <a:pPr>
              <a:defRPr sz="1800"/>
            </a:pPr>
            <a:endParaRPr lang="en-US"/>
          </a:p>
        </c:txPr>
        <c:crossAx val="-2007349032"/>
        <c:crosses val="autoZero"/>
        <c:auto val="1"/>
        <c:lblAlgn val="ctr"/>
        <c:lblOffset val="100"/>
        <c:noMultiLvlLbl val="0"/>
      </c:catAx>
      <c:valAx>
        <c:axId val="-2007349032"/>
        <c:scaling>
          <c:orientation val="minMax"/>
        </c:scaling>
        <c:delete val="0"/>
        <c:axPos val="l"/>
        <c:majorGridlines/>
        <c:numFmt formatCode="0.0" sourceLinked="1"/>
        <c:majorTickMark val="out"/>
        <c:minorTickMark val="none"/>
        <c:tickLblPos val="nextTo"/>
        <c:txPr>
          <a:bodyPr/>
          <a:lstStyle/>
          <a:p>
            <a:pPr>
              <a:defRPr sz="1600"/>
            </a:pPr>
            <a:endParaRPr lang="en-US"/>
          </a:p>
        </c:txPr>
        <c:crossAx val="-2007351304"/>
        <c:crosses val="autoZero"/>
        <c:crossBetween val="between"/>
      </c:valAx>
    </c:plotArea>
    <c:legend>
      <c:legendPos val="t"/>
      <c:overlay val="0"/>
      <c:txPr>
        <a:bodyPr/>
        <a:lstStyle/>
        <a:p>
          <a:pPr>
            <a:defRPr sz="1600"/>
          </a:pPr>
          <a:endParaRPr lang="en-US"/>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F4E997-00DC-904C-A674-C68F2223D5FB}" type="doc">
      <dgm:prSet loTypeId="urn:microsoft.com/office/officeart/2005/8/layout/radial4" loCatId="" qsTypeId="urn:microsoft.com/office/officeart/2005/8/quickstyle/simple2" qsCatId="simple" csTypeId="urn:microsoft.com/office/officeart/2005/8/colors/colorful2" csCatId="colorful" phldr="1"/>
      <dgm:spPr/>
      <dgm:t>
        <a:bodyPr/>
        <a:lstStyle/>
        <a:p>
          <a:endParaRPr lang="en-US"/>
        </a:p>
      </dgm:t>
    </dgm:pt>
    <dgm:pt modelId="{5BEC75CC-EDC8-0A44-9C08-0AF53777141F}">
      <dgm:prSet custT="1"/>
      <dgm:spPr/>
      <dgm:t>
        <a:bodyPr/>
        <a:lstStyle/>
        <a:p>
          <a:pPr rtl="0"/>
          <a:r>
            <a:rPr lang="en-US" sz="2000" b="1" dirty="0">
              <a:effectLst>
                <a:outerShdw blurRad="50800" dist="38100" dir="2700000" algn="tl" rotWithShape="0">
                  <a:srgbClr val="000000">
                    <a:alpha val="43000"/>
                  </a:srgbClr>
                </a:outerShdw>
              </a:effectLst>
            </a:rPr>
            <a:t>Place-Based Approaches</a:t>
          </a:r>
        </a:p>
      </dgm:t>
    </dgm:pt>
    <dgm:pt modelId="{736B72D2-2922-B44E-ACAB-ED5691E4078D}" type="parTrans" cxnId="{5372938B-C99C-CC4E-8CFD-419F0E6C2309}">
      <dgm:prSet/>
      <dgm:spPr/>
      <dgm:t>
        <a:bodyPr/>
        <a:lstStyle/>
        <a:p>
          <a:endParaRPr lang="en-US" sz="2000"/>
        </a:p>
      </dgm:t>
    </dgm:pt>
    <dgm:pt modelId="{C2A76899-F312-9443-A968-EA02BF8529D4}" type="sibTrans" cxnId="{5372938B-C99C-CC4E-8CFD-419F0E6C2309}">
      <dgm:prSet/>
      <dgm:spPr/>
      <dgm:t>
        <a:bodyPr/>
        <a:lstStyle/>
        <a:p>
          <a:endParaRPr lang="en-US" sz="2000"/>
        </a:p>
      </dgm:t>
    </dgm:pt>
    <dgm:pt modelId="{508C749E-467E-9845-8895-E897D1FEC57F}">
      <dgm:prSet custT="1"/>
      <dgm:spPr/>
      <dgm:t>
        <a:bodyPr/>
        <a:lstStyle/>
        <a:p>
          <a:pPr rtl="0"/>
          <a:r>
            <a:rPr lang="en-US" sz="1800" b="1" dirty="0">
              <a:effectLst>
                <a:outerShdw blurRad="50800" dist="38100" dir="2700000" algn="tl" rotWithShape="0">
                  <a:srgbClr val="000000">
                    <a:alpha val="43000"/>
                  </a:srgbClr>
                </a:outerShdw>
              </a:effectLst>
            </a:rPr>
            <a:t>institutional racism and medicine</a:t>
          </a:r>
        </a:p>
      </dgm:t>
    </dgm:pt>
    <dgm:pt modelId="{F9A6E561-872E-484D-BDDD-35593C9408B3}" type="parTrans" cxnId="{D52FD075-E83B-A241-8FEC-38EB58FE90B7}">
      <dgm:prSet/>
      <dgm:spPr/>
      <dgm:t>
        <a:bodyPr/>
        <a:lstStyle/>
        <a:p>
          <a:endParaRPr lang="en-US" sz="2000"/>
        </a:p>
      </dgm:t>
    </dgm:pt>
    <dgm:pt modelId="{4AAF2DF7-5C5C-4A4C-9060-1B1850C73665}" type="sibTrans" cxnId="{D52FD075-E83B-A241-8FEC-38EB58FE90B7}">
      <dgm:prSet/>
      <dgm:spPr/>
      <dgm:t>
        <a:bodyPr/>
        <a:lstStyle/>
        <a:p>
          <a:endParaRPr lang="en-US" sz="2000"/>
        </a:p>
      </dgm:t>
    </dgm:pt>
    <dgm:pt modelId="{E00451AF-DA80-2C41-8535-8504524E0FB5}">
      <dgm:prSet custT="1"/>
      <dgm:spPr/>
      <dgm:t>
        <a:bodyPr/>
        <a:lstStyle/>
        <a:p>
          <a:pPr rtl="0"/>
          <a:r>
            <a:rPr lang="en-US" sz="1800" b="1" dirty="0">
              <a:effectLst>
                <a:outerShdw blurRad="50800" dist="38100" dir="2700000" algn="tl" rotWithShape="0">
                  <a:srgbClr val="000000">
                    <a:alpha val="43000"/>
                  </a:srgbClr>
                </a:outerShdw>
              </a:effectLst>
            </a:rPr>
            <a:t>multiple “levels of racism”</a:t>
          </a:r>
        </a:p>
      </dgm:t>
    </dgm:pt>
    <dgm:pt modelId="{C70CBE89-E8D4-804B-B489-B86728BC28BD}" type="parTrans" cxnId="{C2456DB5-C35F-A440-BC64-08FA9C50EFCE}">
      <dgm:prSet/>
      <dgm:spPr/>
      <dgm:t>
        <a:bodyPr/>
        <a:lstStyle/>
        <a:p>
          <a:endParaRPr lang="en-US" sz="2000"/>
        </a:p>
      </dgm:t>
    </dgm:pt>
    <dgm:pt modelId="{77A129E2-8522-0F44-81FB-B1E66A7C389B}" type="sibTrans" cxnId="{C2456DB5-C35F-A440-BC64-08FA9C50EFCE}">
      <dgm:prSet/>
      <dgm:spPr/>
      <dgm:t>
        <a:bodyPr/>
        <a:lstStyle/>
        <a:p>
          <a:endParaRPr lang="en-US" sz="2000"/>
        </a:p>
      </dgm:t>
    </dgm:pt>
    <dgm:pt modelId="{D0281D6B-7842-F947-883F-6839C70E2E31}">
      <dgm:prSet custT="1"/>
      <dgm:spPr/>
      <dgm:t>
        <a:bodyPr/>
        <a:lstStyle/>
        <a:p>
          <a:pPr rtl="0"/>
          <a:r>
            <a:rPr lang="en-US" sz="1800" b="1" dirty="0">
              <a:effectLst>
                <a:outerShdw blurRad="50800" dist="38100" dir="2700000" algn="tl" rotWithShape="0">
                  <a:srgbClr val="000000">
                    <a:alpha val="43000"/>
                  </a:srgbClr>
                </a:outerShdw>
              </a:effectLst>
            </a:rPr>
            <a:t>biosocial model of stratification</a:t>
          </a:r>
        </a:p>
      </dgm:t>
    </dgm:pt>
    <dgm:pt modelId="{A8C0EFDF-43ED-EE4D-AECD-9BC41799F871}" type="parTrans" cxnId="{94574177-0D0D-9E43-8A09-B5AD3D7503B2}">
      <dgm:prSet/>
      <dgm:spPr/>
      <dgm:t>
        <a:bodyPr/>
        <a:lstStyle/>
        <a:p>
          <a:endParaRPr lang="en-US" sz="2000"/>
        </a:p>
      </dgm:t>
    </dgm:pt>
    <dgm:pt modelId="{4977CF68-160B-754C-82C6-FFFACDF10A64}" type="sibTrans" cxnId="{94574177-0D0D-9E43-8A09-B5AD3D7503B2}">
      <dgm:prSet/>
      <dgm:spPr/>
      <dgm:t>
        <a:bodyPr/>
        <a:lstStyle/>
        <a:p>
          <a:endParaRPr lang="en-US" sz="2000"/>
        </a:p>
      </dgm:t>
    </dgm:pt>
    <dgm:pt modelId="{931B6657-1915-064B-B221-91B280FF3F8D}">
      <dgm:prSet custT="1"/>
      <dgm:spPr/>
      <dgm:t>
        <a:bodyPr/>
        <a:lstStyle/>
        <a:p>
          <a:pPr rtl="0"/>
          <a:r>
            <a:rPr lang="en-US" sz="1800" b="1" dirty="0">
              <a:effectLst>
                <a:outerShdw blurRad="50800" dist="38100" dir="2700000" algn="tl" rotWithShape="0">
                  <a:srgbClr val="000000">
                    <a:alpha val="43000"/>
                  </a:srgbClr>
                </a:outerShdw>
              </a:effectLst>
            </a:rPr>
            <a:t>discrimination as precedent to neighborhood effects</a:t>
          </a:r>
        </a:p>
      </dgm:t>
    </dgm:pt>
    <dgm:pt modelId="{804AD564-40E2-484C-B34B-B1EAA0B78326}" type="parTrans" cxnId="{879EFB50-2369-A04A-95D0-ECF0DDA257B2}">
      <dgm:prSet/>
      <dgm:spPr/>
      <dgm:t>
        <a:bodyPr/>
        <a:lstStyle/>
        <a:p>
          <a:endParaRPr lang="en-US" sz="2000"/>
        </a:p>
      </dgm:t>
    </dgm:pt>
    <dgm:pt modelId="{B28DC10A-8921-B446-9F04-80857EBE95F2}" type="sibTrans" cxnId="{879EFB50-2369-A04A-95D0-ECF0DDA257B2}">
      <dgm:prSet/>
      <dgm:spPr/>
      <dgm:t>
        <a:bodyPr/>
        <a:lstStyle/>
        <a:p>
          <a:endParaRPr lang="en-US" sz="2000"/>
        </a:p>
      </dgm:t>
    </dgm:pt>
    <dgm:pt modelId="{A6FEB06C-01F9-184B-9EB3-D2B8EADB5618}">
      <dgm:prSet custT="1"/>
      <dgm:spPr/>
      <dgm:t>
        <a:bodyPr/>
        <a:lstStyle/>
        <a:p>
          <a:pPr rtl="0"/>
          <a:r>
            <a:rPr lang="en-US" sz="1800" b="1" dirty="0">
              <a:effectLst>
                <a:outerShdw blurRad="50800" dist="38100" dir="2700000" algn="tl" rotWithShape="0">
                  <a:srgbClr val="000000">
                    <a:alpha val="43000"/>
                  </a:srgbClr>
                </a:outerShdw>
              </a:effectLst>
            </a:rPr>
            <a:t>embodying inequality</a:t>
          </a:r>
        </a:p>
      </dgm:t>
    </dgm:pt>
    <dgm:pt modelId="{E15EE137-75F8-3249-8ACA-6A9382513593}" type="sibTrans" cxnId="{CEE8ADA0-8EFD-8F42-94D8-6789EFAE1F6E}">
      <dgm:prSet/>
      <dgm:spPr/>
      <dgm:t>
        <a:bodyPr/>
        <a:lstStyle/>
        <a:p>
          <a:endParaRPr lang="en-US" sz="2000"/>
        </a:p>
      </dgm:t>
    </dgm:pt>
    <dgm:pt modelId="{C4DC2C19-AB1F-3B47-90EE-779F47D26D89}" type="parTrans" cxnId="{CEE8ADA0-8EFD-8F42-94D8-6789EFAE1F6E}">
      <dgm:prSet/>
      <dgm:spPr/>
      <dgm:t>
        <a:bodyPr/>
        <a:lstStyle/>
        <a:p>
          <a:endParaRPr lang="en-US" sz="2000"/>
        </a:p>
      </dgm:t>
    </dgm:pt>
    <dgm:pt modelId="{25217CC5-B575-B648-BA6D-302FD5E75B84}">
      <dgm:prSet custT="1"/>
      <dgm:spPr/>
      <dgm:t>
        <a:bodyPr/>
        <a:lstStyle/>
        <a:p>
          <a:pPr rtl="0"/>
          <a:r>
            <a:rPr lang="en-US" sz="1800" b="1" dirty="0">
              <a:effectLst>
                <a:outerShdw blurRad="50800" dist="38100" dir="2700000" algn="tl" rotWithShape="0">
                  <a:srgbClr val="000000">
                    <a:alpha val="43000"/>
                  </a:srgbClr>
                </a:outerShdw>
              </a:effectLst>
            </a:rPr>
            <a:t>black political empowerment</a:t>
          </a:r>
        </a:p>
      </dgm:t>
    </dgm:pt>
    <dgm:pt modelId="{07A4099B-A6D4-C44E-B0B9-601B5E88A832}" type="parTrans" cxnId="{64082EE2-D4ED-AE48-931F-DEA393DCBF6F}">
      <dgm:prSet/>
      <dgm:spPr/>
      <dgm:t>
        <a:bodyPr/>
        <a:lstStyle/>
        <a:p>
          <a:endParaRPr lang="en-US"/>
        </a:p>
      </dgm:t>
    </dgm:pt>
    <dgm:pt modelId="{BE813877-B73B-2041-A184-CAF548037DE0}" type="sibTrans" cxnId="{64082EE2-D4ED-AE48-931F-DEA393DCBF6F}">
      <dgm:prSet/>
      <dgm:spPr/>
      <dgm:t>
        <a:bodyPr/>
        <a:lstStyle/>
        <a:p>
          <a:endParaRPr lang="en-US"/>
        </a:p>
      </dgm:t>
    </dgm:pt>
    <dgm:pt modelId="{AB3C66ED-DD08-0F43-B780-3FA8CB160E50}">
      <dgm:prSet custT="1"/>
      <dgm:spPr/>
      <dgm:t>
        <a:bodyPr/>
        <a:lstStyle/>
        <a:p>
          <a:pPr rtl="0"/>
          <a:r>
            <a:rPr lang="en-US" sz="1800" b="1" dirty="0">
              <a:effectLst>
                <a:outerShdw blurRad="50800" dist="38100" dir="2700000" algn="tl" rotWithShape="0">
                  <a:srgbClr val="000000">
                    <a:alpha val="43000"/>
                  </a:srgbClr>
                </a:outerShdw>
              </a:effectLst>
            </a:rPr>
            <a:t>racism as fundamental cause</a:t>
          </a:r>
        </a:p>
      </dgm:t>
    </dgm:pt>
    <dgm:pt modelId="{E37A6E7B-909D-0643-B59F-4B8633FB310B}" type="parTrans" cxnId="{B542BB7D-40FE-2440-B27E-E2B0EE2490A2}">
      <dgm:prSet/>
      <dgm:spPr/>
      <dgm:t>
        <a:bodyPr/>
        <a:lstStyle/>
        <a:p>
          <a:endParaRPr lang="en-US"/>
        </a:p>
      </dgm:t>
    </dgm:pt>
    <dgm:pt modelId="{E42D2005-8888-0A4E-9189-F1F6BF54BEB9}" type="sibTrans" cxnId="{B542BB7D-40FE-2440-B27E-E2B0EE2490A2}">
      <dgm:prSet/>
      <dgm:spPr/>
      <dgm:t>
        <a:bodyPr/>
        <a:lstStyle/>
        <a:p>
          <a:endParaRPr lang="en-US"/>
        </a:p>
      </dgm:t>
    </dgm:pt>
    <dgm:pt modelId="{61F5A3E3-4A44-FE45-A8C7-C430C64A30F7}" type="pres">
      <dgm:prSet presAssocID="{41F4E997-00DC-904C-A674-C68F2223D5FB}" presName="cycle" presStyleCnt="0">
        <dgm:presLayoutVars>
          <dgm:chMax val="1"/>
          <dgm:dir/>
          <dgm:animLvl val="ctr"/>
          <dgm:resizeHandles val="exact"/>
        </dgm:presLayoutVars>
      </dgm:prSet>
      <dgm:spPr/>
      <dgm:t>
        <a:bodyPr/>
        <a:lstStyle/>
        <a:p>
          <a:endParaRPr lang="en-US"/>
        </a:p>
      </dgm:t>
    </dgm:pt>
    <dgm:pt modelId="{1C4EB98E-6539-B540-865C-4EF94004DDEE}" type="pres">
      <dgm:prSet presAssocID="{5BEC75CC-EDC8-0A44-9C08-0AF53777141F}" presName="centerShape" presStyleLbl="node0" presStyleIdx="0" presStyleCnt="1"/>
      <dgm:spPr/>
      <dgm:t>
        <a:bodyPr/>
        <a:lstStyle/>
        <a:p>
          <a:endParaRPr lang="en-US"/>
        </a:p>
      </dgm:t>
    </dgm:pt>
    <dgm:pt modelId="{380E5755-50CE-F747-9B0C-1ECDDB96CBA0}" type="pres">
      <dgm:prSet presAssocID="{07A4099B-A6D4-C44E-B0B9-601B5E88A832}" presName="parTrans" presStyleLbl="bgSibTrans2D1" presStyleIdx="0" presStyleCnt="7"/>
      <dgm:spPr/>
      <dgm:t>
        <a:bodyPr/>
        <a:lstStyle/>
        <a:p>
          <a:endParaRPr lang="en-US"/>
        </a:p>
      </dgm:t>
    </dgm:pt>
    <dgm:pt modelId="{68356F6C-1C48-C248-BA71-ACB0563DFB6C}" type="pres">
      <dgm:prSet presAssocID="{25217CC5-B575-B648-BA6D-302FD5E75B84}" presName="node" presStyleLbl="node1" presStyleIdx="0" presStyleCnt="7" custScaleX="113926">
        <dgm:presLayoutVars>
          <dgm:bulletEnabled val="1"/>
        </dgm:presLayoutVars>
      </dgm:prSet>
      <dgm:spPr/>
      <dgm:t>
        <a:bodyPr/>
        <a:lstStyle/>
        <a:p>
          <a:endParaRPr lang="en-US"/>
        </a:p>
      </dgm:t>
    </dgm:pt>
    <dgm:pt modelId="{CA7FFCC5-89E2-454C-9D84-3C5810D62669}" type="pres">
      <dgm:prSet presAssocID="{C4DC2C19-AB1F-3B47-90EE-779F47D26D89}" presName="parTrans" presStyleLbl="bgSibTrans2D1" presStyleIdx="1" presStyleCnt="7"/>
      <dgm:spPr/>
      <dgm:t>
        <a:bodyPr/>
        <a:lstStyle/>
        <a:p>
          <a:endParaRPr lang="en-US"/>
        </a:p>
      </dgm:t>
    </dgm:pt>
    <dgm:pt modelId="{FB8F645F-34B6-7746-96F8-D78226F74059}" type="pres">
      <dgm:prSet presAssocID="{A6FEB06C-01F9-184B-9EB3-D2B8EADB5618}" presName="node" presStyleLbl="node1" presStyleIdx="1" presStyleCnt="7" custScaleX="113926">
        <dgm:presLayoutVars>
          <dgm:bulletEnabled val="1"/>
        </dgm:presLayoutVars>
      </dgm:prSet>
      <dgm:spPr/>
      <dgm:t>
        <a:bodyPr/>
        <a:lstStyle/>
        <a:p>
          <a:endParaRPr lang="en-US"/>
        </a:p>
      </dgm:t>
    </dgm:pt>
    <dgm:pt modelId="{0FB338D7-237A-E44E-874C-5434AD3EB0FF}" type="pres">
      <dgm:prSet presAssocID="{F9A6E561-872E-484D-BDDD-35593C9408B3}" presName="parTrans" presStyleLbl="bgSibTrans2D1" presStyleIdx="2" presStyleCnt="7"/>
      <dgm:spPr/>
      <dgm:t>
        <a:bodyPr/>
        <a:lstStyle/>
        <a:p>
          <a:endParaRPr lang="en-US"/>
        </a:p>
      </dgm:t>
    </dgm:pt>
    <dgm:pt modelId="{91A62E30-F2D6-E048-9903-95E2D84A0C36}" type="pres">
      <dgm:prSet presAssocID="{508C749E-467E-9845-8895-E897D1FEC57F}" presName="node" presStyleLbl="node1" presStyleIdx="2" presStyleCnt="7" custScaleX="113926">
        <dgm:presLayoutVars>
          <dgm:bulletEnabled val="1"/>
        </dgm:presLayoutVars>
      </dgm:prSet>
      <dgm:spPr/>
      <dgm:t>
        <a:bodyPr/>
        <a:lstStyle/>
        <a:p>
          <a:endParaRPr lang="en-US"/>
        </a:p>
      </dgm:t>
    </dgm:pt>
    <dgm:pt modelId="{CCE16C58-A7D9-0540-B34B-04DDA8C98F8C}" type="pres">
      <dgm:prSet presAssocID="{C70CBE89-E8D4-804B-B489-B86728BC28BD}" presName="parTrans" presStyleLbl="bgSibTrans2D1" presStyleIdx="3" presStyleCnt="7"/>
      <dgm:spPr/>
      <dgm:t>
        <a:bodyPr/>
        <a:lstStyle/>
        <a:p>
          <a:endParaRPr lang="en-US"/>
        </a:p>
      </dgm:t>
    </dgm:pt>
    <dgm:pt modelId="{BFF82EA9-DAED-8749-8833-A39FF408EFD4}" type="pres">
      <dgm:prSet presAssocID="{E00451AF-DA80-2C41-8535-8504524E0FB5}" presName="node" presStyleLbl="node1" presStyleIdx="3" presStyleCnt="7" custScaleX="113926">
        <dgm:presLayoutVars>
          <dgm:bulletEnabled val="1"/>
        </dgm:presLayoutVars>
      </dgm:prSet>
      <dgm:spPr/>
      <dgm:t>
        <a:bodyPr/>
        <a:lstStyle/>
        <a:p>
          <a:endParaRPr lang="en-US"/>
        </a:p>
      </dgm:t>
    </dgm:pt>
    <dgm:pt modelId="{7B224FD9-2D7E-4944-A1F0-3E8C0C32F2BE}" type="pres">
      <dgm:prSet presAssocID="{A8C0EFDF-43ED-EE4D-AECD-9BC41799F871}" presName="parTrans" presStyleLbl="bgSibTrans2D1" presStyleIdx="4" presStyleCnt="7"/>
      <dgm:spPr/>
      <dgm:t>
        <a:bodyPr/>
        <a:lstStyle/>
        <a:p>
          <a:endParaRPr lang="en-US"/>
        </a:p>
      </dgm:t>
    </dgm:pt>
    <dgm:pt modelId="{EFAFFEC7-BAA6-AE40-AE2F-1716550494A4}" type="pres">
      <dgm:prSet presAssocID="{D0281D6B-7842-F947-883F-6839C70E2E31}" presName="node" presStyleLbl="node1" presStyleIdx="4" presStyleCnt="7" custScaleX="113926">
        <dgm:presLayoutVars>
          <dgm:bulletEnabled val="1"/>
        </dgm:presLayoutVars>
      </dgm:prSet>
      <dgm:spPr/>
      <dgm:t>
        <a:bodyPr/>
        <a:lstStyle/>
        <a:p>
          <a:endParaRPr lang="en-US"/>
        </a:p>
      </dgm:t>
    </dgm:pt>
    <dgm:pt modelId="{83B20BCD-2DEE-4D4F-93B3-6CB0402AF3E8}" type="pres">
      <dgm:prSet presAssocID="{804AD564-40E2-484C-B34B-B1EAA0B78326}" presName="parTrans" presStyleLbl="bgSibTrans2D1" presStyleIdx="5" presStyleCnt="7"/>
      <dgm:spPr/>
      <dgm:t>
        <a:bodyPr/>
        <a:lstStyle/>
        <a:p>
          <a:endParaRPr lang="en-US"/>
        </a:p>
      </dgm:t>
    </dgm:pt>
    <dgm:pt modelId="{548F565B-4164-DA40-A51F-AFCDD860B43C}" type="pres">
      <dgm:prSet presAssocID="{931B6657-1915-064B-B221-91B280FF3F8D}" presName="node" presStyleLbl="node1" presStyleIdx="5" presStyleCnt="7" custScaleX="113926">
        <dgm:presLayoutVars>
          <dgm:bulletEnabled val="1"/>
        </dgm:presLayoutVars>
      </dgm:prSet>
      <dgm:spPr/>
      <dgm:t>
        <a:bodyPr/>
        <a:lstStyle/>
        <a:p>
          <a:endParaRPr lang="en-US"/>
        </a:p>
      </dgm:t>
    </dgm:pt>
    <dgm:pt modelId="{5D17F4AC-3019-9B46-9108-9F891FAFD7E5}" type="pres">
      <dgm:prSet presAssocID="{E37A6E7B-909D-0643-B59F-4B8633FB310B}" presName="parTrans" presStyleLbl="bgSibTrans2D1" presStyleIdx="6" presStyleCnt="7"/>
      <dgm:spPr/>
      <dgm:t>
        <a:bodyPr/>
        <a:lstStyle/>
        <a:p>
          <a:endParaRPr lang="en-US"/>
        </a:p>
      </dgm:t>
    </dgm:pt>
    <dgm:pt modelId="{2430AA7D-739C-B148-B978-3C2982D6E6EC}" type="pres">
      <dgm:prSet presAssocID="{AB3C66ED-DD08-0F43-B780-3FA8CB160E50}" presName="node" presStyleLbl="node1" presStyleIdx="6" presStyleCnt="7" custScaleX="113926">
        <dgm:presLayoutVars>
          <dgm:bulletEnabled val="1"/>
        </dgm:presLayoutVars>
      </dgm:prSet>
      <dgm:spPr/>
      <dgm:t>
        <a:bodyPr/>
        <a:lstStyle/>
        <a:p>
          <a:endParaRPr lang="en-US"/>
        </a:p>
      </dgm:t>
    </dgm:pt>
  </dgm:ptLst>
  <dgm:cxnLst>
    <dgm:cxn modelId="{ECBC95E8-C1B6-404F-9E25-0C54C2CFA464}" type="presOf" srcId="{5BEC75CC-EDC8-0A44-9C08-0AF53777141F}" destId="{1C4EB98E-6539-B540-865C-4EF94004DDEE}" srcOrd="0" destOrd="0" presId="urn:microsoft.com/office/officeart/2005/8/layout/radial4"/>
    <dgm:cxn modelId="{382A067B-D1A3-BD4C-9F44-5EF9C863A448}" type="presOf" srcId="{804AD564-40E2-484C-B34B-B1EAA0B78326}" destId="{83B20BCD-2DEE-4D4F-93B3-6CB0402AF3E8}" srcOrd="0" destOrd="0" presId="urn:microsoft.com/office/officeart/2005/8/layout/radial4"/>
    <dgm:cxn modelId="{E5D5AB51-2F0F-7C4F-8C9C-44D7F6277C4A}" type="presOf" srcId="{41F4E997-00DC-904C-A674-C68F2223D5FB}" destId="{61F5A3E3-4A44-FE45-A8C7-C430C64A30F7}" srcOrd="0" destOrd="0" presId="urn:microsoft.com/office/officeart/2005/8/layout/radial4"/>
    <dgm:cxn modelId="{EB4C8785-C393-8E47-AA68-A23F2278D780}" type="presOf" srcId="{25217CC5-B575-B648-BA6D-302FD5E75B84}" destId="{68356F6C-1C48-C248-BA71-ACB0563DFB6C}" srcOrd="0" destOrd="0" presId="urn:microsoft.com/office/officeart/2005/8/layout/radial4"/>
    <dgm:cxn modelId="{64F55E3A-2679-BD4B-A5E3-923D42E740E7}" type="presOf" srcId="{07A4099B-A6D4-C44E-B0B9-601B5E88A832}" destId="{380E5755-50CE-F747-9B0C-1ECDDB96CBA0}" srcOrd="0" destOrd="0" presId="urn:microsoft.com/office/officeart/2005/8/layout/radial4"/>
    <dgm:cxn modelId="{22183098-0B31-4245-B3FF-5035C7FE5629}" type="presOf" srcId="{C4DC2C19-AB1F-3B47-90EE-779F47D26D89}" destId="{CA7FFCC5-89E2-454C-9D84-3C5810D62669}" srcOrd="0" destOrd="0" presId="urn:microsoft.com/office/officeart/2005/8/layout/radial4"/>
    <dgm:cxn modelId="{64082EE2-D4ED-AE48-931F-DEA393DCBF6F}" srcId="{5BEC75CC-EDC8-0A44-9C08-0AF53777141F}" destId="{25217CC5-B575-B648-BA6D-302FD5E75B84}" srcOrd="0" destOrd="0" parTransId="{07A4099B-A6D4-C44E-B0B9-601B5E88A832}" sibTransId="{BE813877-B73B-2041-A184-CAF548037DE0}"/>
    <dgm:cxn modelId="{94574177-0D0D-9E43-8A09-B5AD3D7503B2}" srcId="{5BEC75CC-EDC8-0A44-9C08-0AF53777141F}" destId="{D0281D6B-7842-F947-883F-6839C70E2E31}" srcOrd="4" destOrd="0" parTransId="{A8C0EFDF-43ED-EE4D-AECD-9BC41799F871}" sibTransId="{4977CF68-160B-754C-82C6-FFFACDF10A64}"/>
    <dgm:cxn modelId="{55553DAF-3DBE-AC41-9C46-E09D19E90ED2}" type="presOf" srcId="{508C749E-467E-9845-8895-E897D1FEC57F}" destId="{91A62E30-F2D6-E048-9903-95E2D84A0C36}" srcOrd="0" destOrd="0" presId="urn:microsoft.com/office/officeart/2005/8/layout/radial4"/>
    <dgm:cxn modelId="{C7865729-DE50-D94A-8769-870453DBDD3C}" type="presOf" srcId="{A8C0EFDF-43ED-EE4D-AECD-9BC41799F871}" destId="{7B224FD9-2D7E-4944-A1F0-3E8C0C32F2BE}" srcOrd="0" destOrd="0" presId="urn:microsoft.com/office/officeart/2005/8/layout/radial4"/>
    <dgm:cxn modelId="{9C61960E-13EE-E745-B008-DD7615518BC4}" type="presOf" srcId="{C70CBE89-E8D4-804B-B489-B86728BC28BD}" destId="{CCE16C58-A7D9-0540-B34B-04DDA8C98F8C}" srcOrd="0" destOrd="0" presId="urn:microsoft.com/office/officeart/2005/8/layout/radial4"/>
    <dgm:cxn modelId="{A684E2C5-C82B-A844-9C4D-6EFE3408204F}" type="presOf" srcId="{F9A6E561-872E-484D-BDDD-35593C9408B3}" destId="{0FB338D7-237A-E44E-874C-5434AD3EB0FF}" srcOrd="0" destOrd="0" presId="urn:microsoft.com/office/officeart/2005/8/layout/radial4"/>
    <dgm:cxn modelId="{C2456DB5-C35F-A440-BC64-08FA9C50EFCE}" srcId="{5BEC75CC-EDC8-0A44-9C08-0AF53777141F}" destId="{E00451AF-DA80-2C41-8535-8504524E0FB5}" srcOrd="3" destOrd="0" parTransId="{C70CBE89-E8D4-804B-B489-B86728BC28BD}" sibTransId="{77A129E2-8522-0F44-81FB-B1E66A7C389B}"/>
    <dgm:cxn modelId="{3B058A95-3778-1443-8964-ADAC78756779}" type="presOf" srcId="{D0281D6B-7842-F947-883F-6839C70E2E31}" destId="{EFAFFEC7-BAA6-AE40-AE2F-1716550494A4}" srcOrd="0" destOrd="0" presId="urn:microsoft.com/office/officeart/2005/8/layout/radial4"/>
    <dgm:cxn modelId="{5372938B-C99C-CC4E-8CFD-419F0E6C2309}" srcId="{41F4E997-00DC-904C-A674-C68F2223D5FB}" destId="{5BEC75CC-EDC8-0A44-9C08-0AF53777141F}" srcOrd="0" destOrd="0" parTransId="{736B72D2-2922-B44E-ACAB-ED5691E4078D}" sibTransId="{C2A76899-F312-9443-A968-EA02BF8529D4}"/>
    <dgm:cxn modelId="{555F429E-A31C-5147-B73C-AF4D919D76AE}" type="presOf" srcId="{931B6657-1915-064B-B221-91B280FF3F8D}" destId="{548F565B-4164-DA40-A51F-AFCDD860B43C}" srcOrd="0" destOrd="0" presId="urn:microsoft.com/office/officeart/2005/8/layout/radial4"/>
    <dgm:cxn modelId="{B542BB7D-40FE-2440-B27E-E2B0EE2490A2}" srcId="{5BEC75CC-EDC8-0A44-9C08-0AF53777141F}" destId="{AB3C66ED-DD08-0F43-B780-3FA8CB160E50}" srcOrd="6" destOrd="0" parTransId="{E37A6E7B-909D-0643-B59F-4B8633FB310B}" sibTransId="{E42D2005-8888-0A4E-9189-F1F6BF54BEB9}"/>
    <dgm:cxn modelId="{742D5D94-4043-F24C-9DA9-4FBF9234FFCE}" type="presOf" srcId="{A6FEB06C-01F9-184B-9EB3-D2B8EADB5618}" destId="{FB8F645F-34B6-7746-96F8-D78226F74059}" srcOrd="0" destOrd="0" presId="urn:microsoft.com/office/officeart/2005/8/layout/radial4"/>
    <dgm:cxn modelId="{FE528090-641D-4045-A00C-DB4EDBBBFAE4}" type="presOf" srcId="{AB3C66ED-DD08-0F43-B780-3FA8CB160E50}" destId="{2430AA7D-739C-B148-B978-3C2982D6E6EC}" srcOrd="0" destOrd="0" presId="urn:microsoft.com/office/officeart/2005/8/layout/radial4"/>
    <dgm:cxn modelId="{879EFB50-2369-A04A-95D0-ECF0DDA257B2}" srcId="{5BEC75CC-EDC8-0A44-9C08-0AF53777141F}" destId="{931B6657-1915-064B-B221-91B280FF3F8D}" srcOrd="5" destOrd="0" parTransId="{804AD564-40E2-484C-B34B-B1EAA0B78326}" sibTransId="{B28DC10A-8921-B446-9F04-80857EBE95F2}"/>
    <dgm:cxn modelId="{D52FD075-E83B-A241-8FEC-38EB58FE90B7}" srcId="{5BEC75CC-EDC8-0A44-9C08-0AF53777141F}" destId="{508C749E-467E-9845-8895-E897D1FEC57F}" srcOrd="2" destOrd="0" parTransId="{F9A6E561-872E-484D-BDDD-35593C9408B3}" sibTransId="{4AAF2DF7-5C5C-4A4C-9060-1B1850C73665}"/>
    <dgm:cxn modelId="{D273C089-14F2-4E4B-8067-780FC149D900}" type="presOf" srcId="{E00451AF-DA80-2C41-8535-8504524E0FB5}" destId="{BFF82EA9-DAED-8749-8833-A39FF408EFD4}" srcOrd="0" destOrd="0" presId="urn:microsoft.com/office/officeart/2005/8/layout/radial4"/>
    <dgm:cxn modelId="{500F29B9-C1D7-0D46-BB86-6790D11027D3}" type="presOf" srcId="{E37A6E7B-909D-0643-B59F-4B8633FB310B}" destId="{5D17F4AC-3019-9B46-9108-9F891FAFD7E5}" srcOrd="0" destOrd="0" presId="urn:microsoft.com/office/officeart/2005/8/layout/radial4"/>
    <dgm:cxn modelId="{CEE8ADA0-8EFD-8F42-94D8-6789EFAE1F6E}" srcId="{5BEC75CC-EDC8-0A44-9C08-0AF53777141F}" destId="{A6FEB06C-01F9-184B-9EB3-D2B8EADB5618}" srcOrd="1" destOrd="0" parTransId="{C4DC2C19-AB1F-3B47-90EE-779F47D26D89}" sibTransId="{E15EE137-75F8-3249-8ACA-6A9382513593}"/>
    <dgm:cxn modelId="{94966FC7-F90B-6F40-8242-2967F5AFA400}" type="presParOf" srcId="{61F5A3E3-4A44-FE45-A8C7-C430C64A30F7}" destId="{1C4EB98E-6539-B540-865C-4EF94004DDEE}" srcOrd="0" destOrd="0" presId="urn:microsoft.com/office/officeart/2005/8/layout/radial4"/>
    <dgm:cxn modelId="{79DF3CAC-81A3-C547-8C23-D30F4AD54C9F}" type="presParOf" srcId="{61F5A3E3-4A44-FE45-A8C7-C430C64A30F7}" destId="{380E5755-50CE-F747-9B0C-1ECDDB96CBA0}" srcOrd="1" destOrd="0" presId="urn:microsoft.com/office/officeart/2005/8/layout/radial4"/>
    <dgm:cxn modelId="{0657E0DC-DF17-B440-BDFD-ED2B627D38B4}" type="presParOf" srcId="{61F5A3E3-4A44-FE45-A8C7-C430C64A30F7}" destId="{68356F6C-1C48-C248-BA71-ACB0563DFB6C}" srcOrd="2" destOrd="0" presId="urn:microsoft.com/office/officeart/2005/8/layout/radial4"/>
    <dgm:cxn modelId="{BF21FC37-3BE3-B145-B934-A8610A827207}" type="presParOf" srcId="{61F5A3E3-4A44-FE45-A8C7-C430C64A30F7}" destId="{CA7FFCC5-89E2-454C-9D84-3C5810D62669}" srcOrd="3" destOrd="0" presId="urn:microsoft.com/office/officeart/2005/8/layout/radial4"/>
    <dgm:cxn modelId="{73A9E3E8-AA44-0F42-93F8-35B661DF123E}" type="presParOf" srcId="{61F5A3E3-4A44-FE45-A8C7-C430C64A30F7}" destId="{FB8F645F-34B6-7746-96F8-D78226F74059}" srcOrd="4" destOrd="0" presId="urn:microsoft.com/office/officeart/2005/8/layout/radial4"/>
    <dgm:cxn modelId="{DD868BD9-64D1-A742-AE65-46AE79AC892E}" type="presParOf" srcId="{61F5A3E3-4A44-FE45-A8C7-C430C64A30F7}" destId="{0FB338D7-237A-E44E-874C-5434AD3EB0FF}" srcOrd="5" destOrd="0" presId="urn:microsoft.com/office/officeart/2005/8/layout/radial4"/>
    <dgm:cxn modelId="{55A1ADA2-3855-1C4C-B5FE-C5057B4009CC}" type="presParOf" srcId="{61F5A3E3-4A44-FE45-A8C7-C430C64A30F7}" destId="{91A62E30-F2D6-E048-9903-95E2D84A0C36}" srcOrd="6" destOrd="0" presId="urn:microsoft.com/office/officeart/2005/8/layout/radial4"/>
    <dgm:cxn modelId="{603A6FBC-CA45-F649-AD0E-1C944338D6FC}" type="presParOf" srcId="{61F5A3E3-4A44-FE45-A8C7-C430C64A30F7}" destId="{CCE16C58-A7D9-0540-B34B-04DDA8C98F8C}" srcOrd="7" destOrd="0" presId="urn:microsoft.com/office/officeart/2005/8/layout/radial4"/>
    <dgm:cxn modelId="{37A4A8F6-4CA7-554B-86A0-7DCC34FDBC75}" type="presParOf" srcId="{61F5A3E3-4A44-FE45-A8C7-C430C64A30F7}" destId="{BFF82EA9-DAED-8749-8833-A39FF408EFD4}" srcOrd="8" destOrd="0" presId="urn:microsoft.com/office/officeart/2005/8/layout/radial4"/>
    <dgm:cxn modelId="{E7B9FCE8-AE63-714B-92CE-4BF6627269F0}" type="presParOf" srcId="{61F5A3E3-4A44-FE45-A8C7-C430C64A30F7}" destId="{7B224FD9-2D7E-4944-A1F0-3E8C0C32F2BE}" srcOrd="9" destOrd="0" presId="urn:microsoft.com/office/officeart/2005/8/layout/radial4"/>
    <dgm:cxn modelId="{A8E3F1A7-F28F-2543-8430-CCE5C8BD4126}" type="presParOf" srcId="{61F5A3E3-4A44-FE45-A8C7-C430C64A30F7}" destId="{EFAFFEC7-BAA6-AE40-AE2F-1716550494A4}" srcOrd="10" destOrd="0" presId="urn:microsoft.com/office/officeart/2005/8/layout/radial4"/>
    <dgm:cxn modelId="{5A25A2B1-8F1D-174C-A217-1F2DC4163AB8}" type="presParOf" srcId="{61F5A3E3-4A44-FE45-A8C7-C430C64A30F7}" destId="{83B20BCD-2DEE-4D4F-93B3-6CB0402AF3E8}" srcOrd="11" destOrd="0" presId="urn:microsoft.com/office/officeart/2005/8/layout/radial4"/>
    <dgm:cxn modelId="{4A3D9AA6-C5BF-1C4C-B5D1-891A93435BD6}" type="presParOf" srcId="{61F5A3E3-4A44-FE45-A8C7-C430C64A30F7}" destId="{548F565B-4164-DA40-A51F-AFCDD860B43C}" srcOrd="12" destOrd="0" presId="urn:microsoft.com/office/officeart/2005/8/layout/radial4"/>
    <dgm:cxn modelId="{39CBEE0A-C26C-D646-B0A9-86CD02DF628C}" type="presParOf" srcId="{61F5A3E3-4A44-FE45-A8C7-C430C64A30F7}" destId="{5D17F4AC-3019-9B46-9108-9F891FAFD7E5}" srcOrd="13" destOrd="0" presId="urn:microsoft.com/office/officeart/2005/8/layout/radial4"/>
    <dgm:cxn modelId="{375A0029-83AF-934B-85B1-7FDBC2F04C1E}" type="presParOf" srcId="{61F5A3E3-4A44-FE45-A8C7-C430C64A30F7}" destId="{2430AA7D-739C-B148-B978-3C2982D6E6EC}" srcOrd="1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CE323E-8796-624C-883E-87A239D1187B}" type="doc">
      <dgm:prSet loTypeId="urn:microsoft.com/office/officeart/2005/8/layout/list1" loCatId="" qsTypeId="urn:microsoft.com/office/officeart/2005/8/quickstyle/3D3" qsCatId="3D" csTypeId="urn:microsoft.com/office/officeart/2005/8/colors/colorful1" csCatId="colorful" phldr="1"/>
      <dgm:spPr/>
      <dgm:t>
        <a:bodyPr/>
        <a:lstStyle/>
        <a:p>
          <a:endParaRPr lang="en-US"/>
        </a:p>
      </dgm:t>
    </dgm:pt>
    <dgm:pt modelId="{79602769-EB98-D54A-9B4E-1B0E227EEDE6}">
      <dgm:prSet custT="1"/>
      <dgm:spPr/>
      <dgm:t>
        <a:bodyPr/>
        <a:lstStyle/>
        <a:p>
          <a:pPr rtl="0"/>
          <a:r>
            <a:rPr lang="en-US" sz="1800" dirty="0" smtClean="0"/>
            <a:t>Everyday Stressor</a:t>
          </a:r>
          <a:endParaRPr lang="en-US" sz="1800" dirty="0"/>
        </a:p>
      </dgm:t>
    </dgm:pt>
    <dgm:pt modelId="{5F6AC0F4-1AFC-1D4D-81FE-F54952858927}" type="parTrans" cxnId="{EF304118-7D2C-B84B-BD15-FACCB70A924F}">
      <dgm:prSet/>
      <dgm:spPr/>
      <dgm:t>
        <a:bodyPr/>
        <a:lstStyle/>
        <a:p>
          <a:endParaRPr lang="en-US"/>
        </a:p>
      </dgm:t>
    </dgm:pt>
    <dgm:pt modelId="{CBBAC09C-E99D-FD43-99D7-0E005AF7910D}" type="sibTrans" cxnId="{EF304118-7D2C-B84B-BD15-FACCB70A924F}">
      <dgm:prSet/>
      <dgm:spPr/>
      <dgm:t>
        <a:bodyPr/>
        <a:lstStyle/>
        <a:p>
          <a:endParaRPr lang="en-US"/>
        </a:p>
      </dgm:t>
    </dgm:pt>
    <dgm:pt modelId="{C67040A9-77A4-C143-BFDF-67B696F4AC57}">
      <dgm:prSet custT="1"/>
      <dgm:spPr/>
      <dgm:t>
        <a:bodyPr/>
        <a:lstStyle/>
        <a:p>
          <a:pPr rtl="0"/>
          <a:r>
            <a:rPr lang="en-US" sz="1800" dirty="0" smtClean="0"/>
            <a:t>Ecological Stressor &amp; “Climate of Fear”</a:t>
          </a:r>
          <a:endParaRPr lang="en-US" sz="1800" dirty="0"/>
        </a:p>
      </dgm:t>
    </dgm:pt>
    <dgm:pt modelId="{41E26DCF-6F63-4D40-B1CF-9E1F80A0BEB7}" type="parTrans" cxnId="{B6F1B956-8682-0E42-B356-B81D2CF15629}">
      <dgm:prSet/>
      <dgm:spPr/>
      <dgm:t>
        <a:bodyPr/>
        <a:lstStyle/>
        <a:p>
          <a:endParaRPr lang="en-US"/>
        </a:p>
      </dgm:t>
    </dgm:pt>
    <dgm:pt modelId="{3690AD26-7BD1-BC43-AAB8-2709268341DD}" type="sibTrans" cxnId="{B6F1B956-8682-0E42-B356-B81D2CF15629}">
      <dgm:prSet/>
      <dgm:spPr/>
      <dgm:t>
        <a:bodyPr/>
        <a:lstStyle/>
        <a:p>
          <a:endParaRPr lang="en-US"/>
        </a:p>
      </dgm:t>
    </dgm:pt>
    <dgm:pt modelId="{31695788-5356-4F4D-820B-1FF950AD6E03}">
      <dgm:prSet custT="1"/>
      <dgm:spPr/>
      <dgm:t>
        <a:bodyPr/>
        <a:lstStyle/>
        <a:p>
          <a:pPr rtl="0"/>
          <a:r>
            <a:rPr lang="en-US" sz="1800" dirty="0" smtClean="0"/>
            <a:t>Activates Psychophysiology in Observers</a:t>
          </a:r>
          <a:endParaRPr lang="en-US" sz="1800" dirty="0"/>
        </a:p>
      </dgm:t>
    </dgm:pt>
    <dgm:pt modelId="{790BC0EE-B99A-964F-9F30-72E17D5A82B8}" type="parTrans" cxnId="{15D7784E-7718-A64F-BCEE-8EF8D61547B3}">
      <dgm:prSet/>
      <dgm:spPr/>
      <dgm:t>
        <a:bodyPr/>
        <a:lstStyle/>
        <a:p>
          <a:endParaRPr lang="en-US"/>
        </a:p>
      </dgm:t>
    </dgm:pt>
    <dgm:pt modelId="{A5530860-5F71-3142-A28A-2725B28626A4}" type="sibTrans" cxnId="{15D7784E-7718-A64F-BCEE-8EF8D61547B3}">
      <dgm:prSet/>
      <dgm:spPr/>
      <dgm:t>
        <a:bodyPr/>
        <a:lstStyle/>
        <a:p>
          <a:endParaRPr lang="en-US"/>
        </a:p>
      </dgm:t>
    </dgm:pt>
    <dgm:pt modelId="{8B56F52C-8F97-D94D-9BCC-F6F530D84140}">
      <dgm:prSet custT="1"/>
      <dgm:spPr/>
      <dgm:t>
        <a:bodyPr/>
        <a:lstStyle/>
        <a:p>
          <a:pPr rtl="0"/>
          <a:r>
            <a:rPr lang="en-US" sz="1800" dirty="0" err="1" smtClean="0"/>
            <a:t>Hypervigilance</a:t>
          </a:r>
          <a:r>
            <a:rPr lang="en-US" sz="1800" dirty="0" smtClean="0"/>
            <a:t> &amp; Negative Coping</a:t>
          </a:r>
          <a:endParaRPr lang="en-US" sz="1800" dirty="0"/>
        </a:p>
      </dgm:t>
    </dgm:pt>
    <dgm:pt modelId="{B58BC014-E1F5-154C-9E6C-136DF283370C}" type="parTrans" cxnId="{2CBB1FEC-6F83-7446-AFFA-3324EF7506C6}">
      <dgm:prSet/>
      <dgm:spPr/>
      <dgm:t>
        <a:bodyPr/>
        <a:lstStyle/>
        <a:p>
          <a:endParaRPr lang="en-US"/>
        </a:p>
      </dgm:t>
    </dgm:pt>
    <dgm:pt modelId="{8EE05650-586F-8442-BDC6-849318E1E894}" type="sibTrans" cxnId="{2CBB1FEC-6F83-7446-AFFA-3324EF7506C6}">
      <dgm:prSet/>
      <dgm:spPr/>
      <dgm:t>
        <a:bodyPr/>
        <a:lstStyle/>
        <a:p>
          <a:endParaRPr lang="en-US"/>
        </a:p>
      </dgm:t>
    </dgm:pt>
    <dgm:pt modelId="{C8767A1D-B95B-C149-A5CA-B71FA2C9AEBD}">
      <dgm:prSet custT="1"/>
      <dgm:spPr/>
      <dgm:t>
        <a:bodyPr/>
        <a:lstStyle/>
        <a:p>
          <a:pPr rtl="0"/>
          <a:r>
            <a:rPr lang="en-US" sz="1800" dirty="0" smtClean="0"/>
            <a:t>Coping Activates Weathering Process and Increases </a:t>
          </a:r>
          <a:r>
            <a:rPr lang="en-US" sz="1800" dirty="0" err="1" smtClean="0"/>
            <a:t>Allostatic</a:t>
          </a:r>
          <a:r>
            <a:rPr lang="en-US" sz="1800" dirty="0" smtClean="0"/>
            <a:t> Load</a:t>
          </a:r>
          <a:endParaRPr lang="en-US" sz="1800" dirty="0"/>
        </a:p>
      </dgm:t>
    </dgm:pt>
    <dgm:pt modelId="{8F30AF0C-0255-CD4F-9A89-723154FC6AF4}" type="parTrans" cxnId="{9CAE82E1-250C-CB4E-AD69-B230367587DC}">
      <dgm:prSet/>
      <dgm:spPr/>
      <dgm:t>
        <a:bodyPr/>
        <a:lstStyle/>
        <a:p>
          <a:endParaRPr lang="en-US"/>
        </a:p>
      </dgm:t>
    </dgm:pt>
    <dgm:pt modelId="{F5C0BE2D-44C6-1642-B2DC-5122C75DAD3F}" type="sibTrans" cxnId="{9CAE82E1-250C-CB4E-AD69-B230367587DC}">
      <dgm:prSet/>
      <dgm:spPr/>
      <dgm:t>
        <a:bodyPr/>
        <a:lstStyle/>
        <a:p>
          <a:endParaRPr lang="en-US"/>
        </a:p>
      </dgm:t>
    </dgm:pt>
    <dgm:pt modelId="{AE605A4E-68E3-AE4E-B831-AAD8075C42E2}">
      <dgm:prSet custT="1"/>
      <dgm:spPr/>
      <dgm:t>
        <a:bodyPr/>
        <a:lstStyle/>
        <a:p>
          <a:pPr rtl="0"/>
          <a:r>
            <a:rPr lang="en-US" sz="1800" dirty="0" smtClean="0"/>
            <a:t>Perceptions of Injustice/Discrimination</a:t>
          </a:r>
          <a:endParaRPr lang="en-US" sz="1800" dirty="0"/>
        </a:p>
      </dgm:t>
    </dgm:pt>
    <dgm:pt modelId="{A28354B9-959E-5E40-9318-3C44C7674E26}" type="parTrans" cxnId="{8F097C29-E28B-8842-AC05-D26682EFEACA}">
      <dgm:prSet/>
      <dgm:spPr/>
      <dgm:t>
        <a:bodyPr/>
        <a:lstStyle/>
        <a:p>
          <a:endParaRPr lang="en-US"/>
        </a:p>
      </dgm:t>
    </dgm:pt>
    <dgm:pt modelId="{6967A92C-2B12-FA46-AFB7-22959C641379}" type="sibTrans" cxnId="{8F097C29-E28B-8842-AC05-D26682EFEACA}">
      <dgm:prSet/>
      <dgm:spPr/>
      <dgm:t>
        <a:bodyPr/>
        <a:lstStyle/>
        <a:p>
          <a:endParaRPr lang="en-US"/>
        </a:p>
      </dgm:t>
    </dgm:pt>
    <dgm:pt modelId="{1D35DA1E-66B3-B34A-840A-DBAC1277593B}" type="pres">
      <dgm:prSet presAssocID="{81CE323E-8796-624C-883E-87A239D1187B}" presName="linear" presStyleCnt="0">
        <dgm:presLayoutVars>
          <dgm:dir/>
          <dgm:animLvl val="lvl"/>
          <dgm:resizeHandles val="exact"/>
        </dgm:presLayoutVars>
      </dgm:prSet>
      <dgm:spPr/>
      <dgm:t>
        <a:bodyPr/>
        <a:lstStyle/>
        <a:p>
          <a:endParaRPr lang="en-US"/>
        </a:p>
      </dgm:t>
    </dgm:pt>
    <dgm:pt modelId="{C6F8955E-DB0C-FB4C-9F53-5099B8657F74}" type="pres">
      <dgm:prSet presAssocID="{79602769-EB98-D54A-9B4E-1B0E227EEDE6}" presName="parentLin" presStyleCnt="0"/>
      <dgm:spPr/>
      <dgm:t>
        <a:bodyPr/>
        <a:lstStyle/>
        <a:p>
          <a:endParaRPr lang="en-US"/>
        </a:p>
      </dgm:t>
    </dgm:pt>
    <dgm:pt modelId="{ABAB5F4D-5CAB-AB4D-864F-5CF23ADD945C}" type="pres">
      <dgm:prSet presAssocID="{79602769-EB98-D54A-9B4E-1B0E227EEDE6}" presName="parentLeftMargin" presStyleLbl="node1" presStyleIdx="0" presStyleCnt="6"/>
      <dgm:spPr/>
      <dgm:t>
        <a:bodyPr/>
        <a:lstStyle/>
        <a:p>
          <a:endParaRPr lang="en-US"/>
        </a:p>
      </dgm:t>
    </dgm:pt>
    <dgm:pt modelId="{032924E2-6BD7-9B49-B04A-65D6083FC5AF}" type="pres">
      <dgm:prSet presAssocID="{79602769-EB98-D54A-9B4E-1B0E227EEDE6}" presName="parentText" presStyleLbl="node1" presStyleIdx="0" presStyleCnt="6" custScaleX="118921" custScaleY="122715">
        <dgm:presLayoutVars>
          <dgm:chMax val="0"/>
          <dgm:bulletEnabled val="1"/>
        </dgm:presLayoutVars>
      </dgm:prSet>
      <dgm:spPr/>
      <dgm:t>
        <a:bodyPr/>
        <a:lstStyle/>
        <a:p>
          <a:endParaRPr lang="en-US"/>
        </a:p>
      </dgm:t>
    </dgm:pt>
    <dgm:pt modelId="{563656F3-A635-6847-ABB3-66A603C12AE9}" type="pres">
      <dgm:prSet presAssocID="{79602769-EB98-D54A-9B4E-1B0E227EEDE6}" presName="negativeSpace" presStyleCnt="0"/>
      <dgm:spPr/>
      <dgm:t>
        <a:bodyPr/>
        <a:lstStyle/>
        <a:p>
          <a:endParaRPr lang="en-US"/>
        </a:p>
      </dgm:t>
    </dgm:pt>
    <dgm:pt modelId="{83C6F78E-CDBC-674D-8154-5AD92D98BB32}" type="pres">
      <dgm:prSet presAssocID="{79602769-EB98-D54A-9B4E-1B0E227EEDE6}" presName="childText" presStyleLbl="conFgAcc1" presStyleIdx="0" presStyleCnt="6">
        <dgm:presLayoutVars>
          <dgm:bulletEnabled val="1"/>
        </dgm:presLayoutVars>
      </dgm:prSet>
      <dgm:spPr/>
      <dgm:t>
        <a:bodyPr/>
        <a:lstStyle/>
        <a:p>
          <a:endParaRPr lang="en-US"/>
        </a:p>
      </dgm:t>
    </dgm:pt>
    <dgm:pt modelId="{ED094F4B-B6C6-1E48-892D-F3633880117F}" type="pres">
      <dgm:prSet presAssocID="{CBBAC09C-E99D-FD43-99D7-0E005AF7910D}" presName="spaceBetweenRectangles" presStyleCnt="0"/>
      <dgm:spPr/>
      <dgm:t>
        <a:bodyPr/>
        <a:lstStyle/>
        <a:p>
          <a:endParaRPr lang="en-US"/>
        </a:p>
      </dgm:t>
    </dgm:pt>
    <dgm:pt modelId="{84F4C430-9AC7-284C-9160-5744FC483CAB}" type="pres">
      <dgm:prSet presAssocID="{C67040A9-77A4-C143-BFDF-67B696F4AC57}" presName="parentLin" presStyleCnt="0"/>
      <dgm:spPr/>
      <dgm:t>
        <a:bodyPr/>
        <a:lstStyle/>
        <a:p>
          <a:endParaRPr lang="en-US"/>
        </a:p>
      </dgm:t>
    </dgm:pt>
    <dgm:pt modelId="{0502C560-D10C-4649-9196-2A89E93BF206}" type="pres">
      <dgm:prSet presAssocID="{C67040A9-77A4-C143-BFDF-67B696F4AC57}" presName="parentLeftMargin" presStyleLbl="node1" presStyleIdx="0" presStyleCnt="6"/>
      <dgm:spPr/>
      <dgm:t>
        <a:bodyPr/>
        <a:lstStyle/>
        <a:p>
          <a:endParaRPr lang="en-US"/>
        </a:p>
      </dgm:t>
    </dgm:pt>
    <dgm:pt modelId="{069C3D7D-A062-2141-A953-4D150CDCB3F5}" type="pres">
      <dgm:prSet presAssocID="{C67040A9-77A4-C143-BFDF-67B696F4AC57}" presName="parentText" presStyleLbl="node1" presStyleIdx="1" presStyleCnt="6" custScaleX="118921" custScaleY="122715">
        <dgm:presLayoutVars>
          <dgm:chMax val="0"/>
          <dgm:bulletEnabled val="1"/>
        </dgm:presLayoutVars>
      </dgm:prSet>
      <dgm:spPr/>
      <dgm:t>
        <a:bodyPr/>
        <a:lstStyle/>
        <a:p>
          <a:endParaRPr lang="en-US"/>
        </a:p>
      </dgm:t>
    </dgm:pt>
    <dgm:pt modelId="{14CF3DDD-993E-ED47-B95A-87863FE1254E}" type="pres">
      <dgm:prSet presAssocID="{C67040A9-77A4-C143-BFDF-67B696F4AC57}" presName="negativeSpace" presStyleCnt="0"/>
      <dgm:spPr/>
      <dgm:t>
        <a:bodyPr/>
        <a:lstStyle/>
        <a:p>
          <a:endParaRPr lang="en-US"/>
        </a:p>
      </dgm:t>
    </dgm:pt>
    <dgm:pt modelId="{F204BA8E-9E8A-5C48-A7FA-44B2A1BC9120}" type="pres">
      <dgm:prSet presAssocID="{C67040A9-77A4-C143-BFDF-67B696F4AC57}" presName="childText" presStyleLbl="conFgAcc1" presStyleIdx="1" presStyleCnt="6">
        <dgm:presLayoutVars>
          <dgm:bulletEnabled val="1"/>
        </dgm:presLayoutVars>
      </dgm:prSet>
      <dgm:spPr/>
      <dgm:t>
        <a:bodyPr/>
        <a:lstStyle/>
        <a:p>
          <a:endParaRPr lang="en-US"/>
        </a:p>
      </dgm:t>
    </dgm:pt>
    <dgm:pt modelId="{0F724642-0E4D-BA44-BD6A-66AE927A445A}" type="pres">
      <dgm:prSet presAssocID="{3690AD26-7BD1-BC43-AAB8-2709268341DD}" presName="spaceBetweenRectangles" presStyleCnt="0"/>
      <dgm:spPr/>
      <dgm:t>
        <a:bodyPr/>
        <a:lstStyle/>
        <a:p>
          <a:endParaRPr lang="en-US"/>
        </a:p>
      </dgm:t>
    </dgm:pt>
    <dgm:pt modelId="{0C7BF141-2750-A24D-BE28-6F4AE2139478}" type="pres">
      <dgm:prSet presAssocID="{31695788-5356-4F4D-820B-1FF950AD6E03}" presName="parentLin" presStyleCnt="0"/>
      <dgm:spPr/>
      <dgm:t>
        <a:bodyPr/>
        <a:lstStyle/>
        <a:p>
          <a:endParaRPr lang="en-US"/>
        </a:p>
      </dgm:t>
    </dgm:pt>
    <dgm:pt modelId="{0F8307CE-D5B7-FC46-992C-805E7A76F751}" type="pres">
      <dgm:prSet presAssocID="{31695788-5356-4F4D-820B-1FF950AD6E03}" presName="parentLeftMargin" presStyleLbl="node1" presStyleIdx="1" presStyleCnt="6"/>
      <dgm:spPr/>
      <dgm:t>
        <a:bodyPr/>
        <a:lstStyle/>
        <a:p>
          <a:endParaRPr lang="en-US"/>
        </a:p>
      </dgm:t>
    </dgm:pt>
    <dgm:pt modelId="{45D39582-D380-CA44-BE66-1D5DF4E1B724}" type="pres">
      <dgm:prSet presAssocID="{31695788-5356-4F4D-820B-1FF950AD6E03}" presName="parentText" presStyleLbl="node1" presStyleIdx="2" presStyleCnt="6" custScaleX="118921" custScaleY="122715">
        <dgm:presLayoutVars>
          <dgm:chMax val="0"/>
          <dgm:bulletEnabled val="1"/>
        </dgm:presLayoutVars>
      </dgm:prSet>
      <dgm:spPr/>
      <dgm:t>
        <a:bodyPr/>
        <a:lstStyle/>
        <a:p>
          <a:endParaRPr lang="en-US"/>
        </a:p>
      </dgm:t>
    </dgm:pt>
    <dgm:pt modelId="{FB203AE5-97C2-8242-A074-F857F3E39E20}" type="pres">
      <dgm:prSet presAssocID="{31695788-5356-4F4D-820B-1FF950AD6E03}" presName="negativeSpace" presStyleCnt="0"/>
      <dgm:spPr/>
      <dgm:t>
        <a:bodyPr/>
        <a:lstStyle/>
        <a:p>
          <a:endParaRPr lang="en-US"/>
        </a:p>
      </dgm:t>
    </dgm:pt>
    <dgm:pt modelId="{027F7972-A059-6A48-AB5F-BE8A0BDA1457}" type="pres">
      <dgm:prSet presAssocID="{31695788-5356-4F4D-820B-1FF950AD6E03}" presName="childText" presStyleLbl="conFgAcc1" presStyleIdx="2" presStyleCnt="6">
        <dgm:presLayoutVars>
          <dgm:bulletEnabled val="1"/>
        </dgm:presLayoutVars>
      </dgm:prSet>
      <dgm:spPr/>
      <dgm:t>
        <a:bodyPr/>
        <a:lstStyle/>
        <a:p>
          <a:endParaRPr lang="en-US"/>
        </a:p>
      </dgm:t>
    </dgm:pt>
    <dgm:pt modelId="{69033C96-A848-4941-9446-77474E0A23C1}" type="pres">
      <dgm:prSet presAssocID="{A5530860-5F71-3142-A28A-2725B28626A4}" presName="spaceBetweenRectangles" presStyleCnt="0"/>
      <dgm:spPr/>
      <dgm:t>
        <a:bodyPr/>
        <a:lstStyle/>
        <a:p>
          <a:endParaRPr lang="en-US"/>
        </a:p>
      </dgm:t>
    </dgm:pt>
    <dgm:pt modelId="{1419E951-4EAB-F943-B357-C3847C5D63F4}" type="pres">
      <dgm:prSet presAssocID="{8B56F52C-8F97-D94D-9BCC-F6F530D84140}" presName="parentLin" presStyleCnt="0"/>
      <dgm:spPr/>
      <dgm:t>
        <a:bodyPr/>
        <a:lstStyle/>
        <a:p>
          <a:endParaRPr lang="en-US"/>
        </a:p>
      </dgm:t>
    </dgm:pt>
    <dgm:pt modelId="{7D1A6FE0-5BD2-1140-9318-6B189E188C30}" type="pres">
      <dgm:prSet presAssocID="{8B56F52C-8F97-D94D-9BCC-F6F530D84140}" presName="parentLeftMargin" presStyleLbl="node1" presStyleIdx="2" presStyleCnt="6"/>
      <dgm:spPr/>
      <dgm:t>
        <a:bodyPr/>
        <a:lstStyle/>
        <a:p>
          <a:endParaRPr lang="en-US"/>
        </a:p>
      </dgm:t>
    </dgm:pt>
    <dgm:pt modelId="{89B51B04-6174-2140-9A09-B6754FB3F3AB}" type="pres">
      <dgm:prSet presAssocID="{8B56F52C-8F97-D94D-9BCC-F6F530D84140}" presName="parentText" presStyleLbl="node1" presStyleIdx="3" presStyleCnt="6" custScaleX="118921" custScaleY="122715">
        <dgm:presLayoutVars>
          <dgm:chMax val="0"/>
          <dgm:bulletEnabled val="1"/>
        </dgm:presLayoutVars>
      </dgm:prSet>
      <dgm:spPr/>
      <dgm:t>
        <a:bodyPr/>
        <a:lstStyle/>
        <a:p>
          <a:endParaRPr lang="en-US"/>
        </a:p>
      </dgm:t>
    </dgm:pt>
    <dgm:pt modelId="{D081229C-A371-9C4F-9849-C510C18268D3}" type="pres">
      <dgm:prSet presAssocID="{8B56F52C-8F97-D94D-9BCC-F6F530D84140}" presName="negativeSpace" presStyleCnt="0"/>
      <dgm:spPr/>
      <dgm:t>
        <a:bodyPr/>
        <a:lstStyle/>
        <a:p>
          <a:endParaRPr lang="en-US"/>
        </a:p>
      </dgm:t>
    </dgm:pt>
    <dgm:pt modelId="{F2DC8E49-D60F-2946-B4DA-2445C4ADBE22}" type="pres">
      <dgm:prSet presAssocID="{8B56F52C-8F97-D94D-9BCC-F6F530D84140}" presName="childText" presStyleLbl="conFgAcc1" presStyleIdx="3" presStyleCnt="6">
        <dgm:presLayoutVars>
          <dgm:bulletEnabled val="1"/>
        </dgm:presLayoutVars>
      </dgm:prSet>
      <dgm:spPr/>
      <dgm:t>
        <a:bodyPr/>
        <a:lstStyle/>
        <a:p>
          <a:endParaRPr lang="en-US"/>
        </a:p>
      </dgm:t>
    </dgm:pt>
    <dgm:pt modelId="{2734BE91-5A3D-0048-A17B-C2219A3B8F1A}" type="pres">
      <dgm:prSet presAssocID="{8EE05650-586F-8442-BDC6-849318E1E894}" presName="spaceBetweenRectangles" presStyleCnt="0"/>
      <dgm:spPr/>
      <dgm:t>
        <a:bodyPr/>
        <a:lstStyle/>
        <a:p>
          <a:endParaRPr lang="en-US"/>
        </a:p>
      </dgm:t>
    </dgm:pt>
    <dgm:pt modelId="{4C8B9B91-6B7B-4640-9BA2-0BB021704CB7}" type="pres">
      <dgm:prSet presAssocID="{C8767A1D-B95B-C149-A5CA-B71FA2C9AEBD}" presName="parentLin" presStyleCnt="0"/>
      <dgm:spPr/>
      <dgm:t>
        <a:bodyPr/>
        <a:lstStyle/>
        <a:p>
          <a:endParaRPr lang="en-US"/>
        </a:p>
      </dgm:t>
    </dgm:pt>
    <dgm:pt modelId="{F4116FA8-D8D2-D946-A898-49A95687C03D}" type="pres">
      <dgm:prSet presAssocID="{C8767A1D-B95B-C149-A5CA-B71FA2C9AEBD}" presName="parentLeftMargin" presStyleLbl="node1" presStyleIdx="3" presStyleCnt="6"/>
      <dgm:spPr/>
      <dgm:t>
        <a:bodyPr/>
        <a:lstStyle/>
        <a:p>
          <a:endParaRPr lang="en-US"/>
        </a:p>
      </dgm:t>
    </dgm:pt>
    <dgm:pt modelId="{3845A687-78D9-A640-8F43-22F1F479F21E}" type="pres">
      <dgm:prSet presAssocID="{C8767A1D-B95B-C149-A5CA-B71FA2C9AEBD}" presName="parentText" presStyleLbl="node1" presStyleIdx="4" presStyleCnt="6" custScaleX="118921" custScaleY="122715">
        <dgm:presLayoutVars>
          <dgm:chMax val="0"/>
          <dgm:bulletEnabled val="1"/>
        </dgm:presLayoutVars>
      </dgm:prSet>
      <dgm:spPr/>
      <dgm:t>
        <a:bodyPr/>
        <a:lstStyle/>
        <a:p>
          <a:endParaRPr lang="en-US"/>
        </a:p>
      </dgm:t>
    </dgm:pt>
    <dgm:pt modelId="{65929266-CBE4-2044-9E33-57F69A582201}" type="pres">
      <dgm:prSet presAssocID="{C8767A1D-B95B-C149-A5CA-B71FA2C9AEBD}" presName="negativeSpace" presStyleCnt="0"/>
      <dgm:spPr/>
      <dgm:t>
        <a:bodyPr/>
        <a:lstStyle/>
        <a:p>
          <a:endParaRPr lang="en-US"/>
        </a:p>
      </dgm:t>
    </dgm:pt>
    <dgm:pt modelId="{69CE8E34-9B77-464D-AFFB-C0FF63352D1E}" type="pres">
      <dgm:prSet presAssocID="{C8767A1D-B95B-C149-A5CA-B71FA2C9AEBD}" presName="childText" presStyleLbl="conFgAcc1" presStyleIdx="4" presStyleCnt="6">
        <dgm:presLayoutVars>
          <dgm:bulletEnabled val="1"/>
        </dgm:presLayoutVars>
      </dgm:prSet>
      <dgm:spPr/>
      <dgm:t>
        <a:bodyPr/>
        <a:lstStyle/>
        <a:p>
          <a:endParaRPr lang="en-US"/>
        </a:p>
      </dgm:t>
    </dgm:pt>
    <dgm:pt modelId="{E6B62050-C3CF-5C4A-BD67-1B972F0F7573}" type="pres">
      <dgm:prSet presAssocID="{F5C0BE2D-44C6-1642-B2DC-5122C75DAD3F}" presName="spaceBetweenRectangles" presStyleCnt="0"/>
      <dgm:spPr/>
      <dgm:t>
        <a:bodyPr/>
        <a:lstStyle/>
        <a:p>
          <a:endParaRPr lang="en-US"/>
        </a:p>
      </dgm:t>
    </dgm:pt>
    <dgm:pt modelId="{E8562C93-8624-6B43-A2C2-3B3297D903E0}" type="pres">
      <dgm:prSet presAssocID="{AE605A4E-68E3-AE4E-B831-AAD8075C42E2}" presName="parentLin" presStyleCnt="0"/>
      <dgm:spPr/>
      <dgm:t>
        <a:bodyPr/>
        <a:lstStyle/>
        <a:p>
          <a:endParaRPr lang="en-US"/>
        </a:p>
      </dgm:t>
    </dgm:pt>
    <dgm:pt modelId="{7C4C3C1D-BE89-B747-9724-3CE032078FF7}" type="pres">
      <dgm:prSet presAssocID="{AE605A4E-68E3-AE4E-B831-AAD8075C42E2}" presName="parentLeftMargin" presStyleLbl="node1" presStyleIdx="4" presStyleCnt="6"/>
      <dgm:spPr/>
      <dgm:t>
        <a:bodyPr/>
        <a:lstStyle/>
        <a:p>
          <a:endParaRPr lang="en-US"/>
        </a:p>
      </dgm:t>
    </dgm:pt>
    <dgm:pt modelId="{14D59526-6A63-1A4E-868B-A5BEB32A153E}" type="pres">
      <dgm:prSet presAssocID="{AE605A4E-68E3-AE4E-B831-AAD8075C42E2}" presName="parentText" presStyleLbl="node1" presStyleIdx="5" presStyleCnt="6" custScaleX="118921" custScaleY="122715">
        <dgm:presLayoutVars>
          <dgm:chMax val="0"/>
          <dgm:bulletEnabled val="1"/>
        </dgm:presLayoutVars>
      </dgm:prSet>
      <dgm:spPr/>
      <dgm:t>
        <a:bodyPr/>
        <a:lstStyle/>
        <a:p>
          <a:endParaRPr lang="en-US"/>
        </a:p>
      </dgm:t>
    </dgm:pt>
    <dgm:pt modelId="{8C17E485-112D-9E4B-9294-89EF79F4BAAC}" type="pres">
      <dgm:prSet presAssocID="{AE605A4E-68E3-AE4E-B831-AAD8075C42E2}" presName="negativeSpace" presStyleCnt="0"/>
      <dgm:spPr/>
      <dgm:t>
        <a:bodyPr/>
        <a:lstStyle/>
        <a:p>
          <a:endParaRPr lang="en-US"/>
        </a:p>
      </dgm:t>
    </dgm:pt>
    <dgm:pt modelId="{7CA8BE8F-DC9C-1C4C-8A9A-5CC69615D09F}" type="pres">
      <dgm:prSet presAssocID="{AE605A4E-68E3-AE4E-B831-AAD8075C42E2}" presName="childText" presStyleLbl="conFgAcc1" presStyleIdx="5" presStyleCnt="6">
        <dgm:presLayoutVars>
          <dgm:bulletEnabled val="1"/>
        </dgm:presLayoutVars>
      </dgm:prSet>
      <dgm:spPr/>
      <dgm:t>
        <a:bodyPr/>
        <a:lstStyle/>
        <a:p>
          <a:endParaRPr lang="en-US"/>
        </a:p>
      </dgm:t>
    </dgm:pt>
  </dgm:ptLst>
  <dgm:cxnLst>
    <dgm:cxn modelId="{15D7784E-7718-A64F-BCEE-8EF8D61547B3}" srcId="{81CE323E-8796-624C-883E-87A239D1187B}" destId="{31695788-5356-4F4D-820B-1FF950AD6E03}" srcOrd="2" destOrd="0" parTransId="{790BC0EE-B99A-964F-9F30-72E17D5A82B8}" sibTransId="{A5530860-5F71-3142-A28A-2725B28626A4}"/>
    <dgm:cxn modelId="{3F390B24-5381-9241-80C0-F6416291AE5E}" type="presOf" srcId="{79602769-EB98-D54A-9B4E-1B0E227EEDE6}" destId="{032924E2-6BD7-9B49-B04A-65D6083FC5AF}" srcOrd="1" destOrd="0" presId="urn:microsoft.com/office/officeart/2005/8/layout/list1"/>
    <dgm:cxn modelId="{B6F1B956-8682-0E42-B356-B81D2CF15629}" srcId="{81CE323E-8796-624C-883E-87A239D1187B}" destId="{C67040A9-77A4-C143-BFDF-67B696F4AC57}" srcOrd="1" destOrd="0" parTransId="{41E26DCF-6F63-4D40-B1CF-9E1F80A0BEB7}" sibTransId="{3690AD26-7BD1-BC43-AAB8-2709268341DD}"/>
    <dgm:cxn modelId="{127207A9-F24C-614D-9902-C94F3A10FF08}" type="presOf" srcId="{31695788-5356-4F4D-820B-1FF950AD6E03}" destId="{0F8307CE-D5B7-FC46-992C-805E7A76F751}" srcOrd="0" destOrd="0" presId="urn:microsoft.com/office/officeart/2005/8/layout/list1"/>
    <dgm:cxn modelId="{7739410C-B820-904A-8929-090056F8A9F2}" type="presOf" srcId="{81CE323E-8796-624C-883E-87A239D1187B}" destId="{1D35DA1E-66B3-B34A-840A-DBAC1277593B}" srcOrd="0" destOrd="0" presId="urn:microsoft.com/office/officeart/2005/8/layout/list1"/>
    <dgm:cxn modelId="{31C811F2-F373-E746-8C4B-0297DCECC78E}" type="presOf" srcId="{AE605A4E-68E3-AE4E-B831-AAD8075C42E2}" destId="{14D59526-6A63-1A4E-868B-A5BEB32A153E}" srcOrd="1" destOrd="0" presId="urn:microsoft.com/office/officeart/2005/8/layout/list1"/>
    <dgm:cxn modelId="{49014CB2-460E-B543-AFF2-4656F456B5FF}" type="presOf" srcId="{C8767A1D-B95B-C149-A5CA-B71FA2C9AEBD}" destId="{3845A687-78D9-A640-8F43-22F1F479F21E}" srcOrd="1" destOrd="0" presId="urn:microsoft.com/office/officeart/2005/8/layout/list1"/>
    <dgm:cxn modelId="{26428A80-98FB-624F-B59E-4864B1722659}" type="presOf" srcId="{8B56F52C-8F97-D94D-9BCC-F6F530D84140}" destId="{89B51B04-6174-2140-9A09-B6754FB3F3AB}" srcOrd="1" destOrd="0" presId="urn:microsoft.com/office/officeart/2005/8/layout/list1"/>
    <dgm:cxn modelId="{3AAA61D1-FBBA-3643-9461-C1116EDDA0AD}" type="presOf" srcId="{C67040A9-77A4-C143-BFDF-67B696F4AC57}" destId="{069C3D7D-A062-2141-A953-4D150CDCB3F5}" srcOrd="1" destOrd="0" presId="urn:microsoft.com/office/officeart/2005/8/layout/list1"/>
    <dgm:cxn modelId="{F527457E-90E6-AA4A-8B25-18D6B8F6C548}" type="presOf" srcId="{C67040A9-77A4-C143-BFDF-67B696F4AC57}" destId="{0502C560-D10C-4649-9196-2A89E93BF206}" srcOrd="0" destOrd="0" presId="urn:microsoft.com/office/officeart/2005/8/layout/list1"/>
    <dgm:cxn modelId="{613AA76E-5754-B44F-800C-ADF03F1A1F3B}" type="presOf" srcId="{C8767A1D-B95B-C149-A5CA-B71FA2C9AEBD}" destId="{F4116FA8-D8D2-D946-A898-49A95687C03D}" srcOrd="0" destOrd="0" presId="urn:microsoft.com/office/officeart/2005/8/layout/list1"/>
    <dgm:cxn modelId="{D2EECAB6-F240-7541-AD4C-158B6500044A}" type="presOf" srcId="{31695788-5356-4F4D-820B-1FF950AD6E03}" destId="{45D39582-D380-CA44-BE66-1D5DF4E1B724}" srcOrd="1" destOrd="0" presId="urn:microsoft.com/office/officeart/2005/8/layout/list1"/>
    <dgm:cxn modelId="{316AD783-1609-5243-BC64-4C5BE645927E}" type="presOf" srcId="{AE605A4E-68E3-AE4E-B831-AAD8075C42E2}" destId="{7C4C3C1D-BE89-B747-9724-3CE032078FF7}" srcOrd="0" destOrd="0" presId="urn:microsoft.com/office/officeart/2005/8/layout/list1"/>
    <dgm:cxn modelId="{CEA8C77B-9123-4D42-8444-8C1B5622B940}" type="presOf" srcId="{8B56F52C-8F97-D94D-9BCC-F6F530D84140}" destId="{7D1A6FE0-5BD2-1140-9318-6B189E188C30}" srcOrd="0" destOrd="0" presId="urn:microsoft.com/office/officeart/2005/8/layout/list1"/>
    <dgm:cxn modelId="{9CAE82E1-250C-CB4E-AD69-B230367587DC}" srcId="{81CE323E-8796-624C-883E-87A239D1187B}" destId="{C8767A1D-B95B-C149-A5CA-B71FA2C9AEBD}" srcOrd="4" destOrd="0" parTransId="{8F30AF0C-0255-CD4F-9A89-723154FC6AF4}" sibTransId="{F5C0BE2D-44C6-1642-B2DC-5122C75DAD3F}"/>
    <dgm:cxn modelId="{8F097C29-E28B-8842-AC05-D26682EFEACA}" srcId="{81CE323E-8796-624C-883E-87A239D1187B}" destId="{AE605A4E-68E3-AE4E-B831-AAD8075C42E2}" srcOrd="5" destOrd="0" parTransId="{A28354B9-959E-5E40-9318-3C44C7674E26}" sibTransId="{6967A92C-2B12-FA46-AFB7-22959C641379}"/>
    <dgm:cxn modelId="{85150298-328A-FA48-B4CE-9F6B0E03D64E}" type="presOf" srcId="{79602769-EB98-D54A-9B4E-1B0E227EEDE6}" destId="{ABAB5F4D-5CAB-AB4D-864F-5CF23ADD945C}" srcOrd="0" destOrd="0" presId="urn:microsoft.com/office/officeart/2005/8/layout/list1"/>
    <dgm:cxn modelId="{2CBB1FEC-6F83-7446-AFFA-3324EF7506C6}" srcId="{81CE323E-8796-624C-883E-87A239D1187B}" destId="{8B56F52C-8F97-D94D-9BCC-F6F530D84140}" srcOrd="3" destOrd="0" parTransId="{B58BC014-E1F5-154C-9E6C-136DF283370C}" sibTransId="{8EE05650-586F-8442-BDC6-849318E1E894}"/>
    <dgm:cxn modelId="{EF304118-7D2C-B84B-BD15-FACCB70A924F}" srcId="{81CE323E-8796-624C-883E-87A239D1187B}" destId="{79602769-EB98-D54A-9B4E-1B0E227EEDE6}" srcOrd="0" destOrd="0" parTransId="{5F6AC0F4-1AFC-1D4D-81FE-F54952858927}" sibTransId="{CBBAC09C-E99D-FD43-99D7-0E005AF7910D}"/>
    <dgm:cxn modelId="{071D31D4-C688-4F47-B2E6-F68402A75976}" type="presParOf" srcId="{1D35DA1E-66B3-B34A-840A-DBAC1277593B}" destId="{C6F8955E-DB0C-FB4C-9F53-5099B8657F74}" srcOrd="0" destOrd="0" presId="urn:microsoft.com/office/officeart/2005/8/layout/list1"/>
    <dgm:cxn modelId="{BB32E108-0EE7-CF42-8F84-0810896BFF4D}" type="presParOf" srcId="{C6F8955E-DB0C-FB4C-9F53-5099B8657F74}" destId="{ABAB5F4D-5CAB-AB4D-864F-5CF23ADD945C}" srcOrd="0" destOrd="0" presId="urn:microsoft.com/office/officeart/2005/8/layout/list1"/>
    <dgm:cxn modelId="{90FFBE54-EF53-8542-B8C5-02CC4C600AEF}" type="presParOf" srcId="{C6F8955E-DB0C-FB4C-9F53-5099B8657F74}" destId="{032924E2-6BD7-9B49-B04A-65D6083FC5AF}" srcOrd="1" destOrd="0" presId="urn:microsoft.com/office/officeart/2005/8/layout/list1"/>
    <dgm:cxn modelId="{7C7E8008-19ED-8943-8AE4-DE2F3844AA97}" type="presParOf" srcId="{1D35DA1E-66B3-B34A-840A-DBAC1277593B}" destId="{563656F3-A635-6847-ABB3-66A603C12AE9}" srcOrd="1" destOrd="0" presId="urn:microsoft.com/office/officeart/2005/8/layout/list1"/>
    <dgm:cxn modelId="{49979248-F3D9-C04A-90FD-3D1766C5F945}" type="presParOf" srcId="{1D35DA1E-66B3-B34A-840A-DBAC1277593B}" destId="{83C6F78E-CDBC-674D-8154-5AD92D98BB32}" srcOrd="2" destOrd="0" presId="urn:microsoft.com/office/officeart/2005/8/layout/list1"/>
    <dgm:cxn modelId="{2F04DE89-3E41-0648-B14F-A98828253864}" type="presParOf" srcId="{1D35DA1E-66B3-B34A-840A-DBAC1277593B}" destId="{ED094F4B-B6C6-1E48-892D-F3633880117F}" srcOrd="3" destOrd="0" presId="urn:microsoft.com/office/officeart/2005/8/layout/list1"/>
    <dgm:cxn modelId="{31CE1F76-015A-D543-9A00-38BB8C7C5AF6}" type="presParOf" srcId="{1D35DA1E-66B3-B34A-840A-DBAC1277593B}" destId="{84F4C430-9AC7-284C-9160-5744FC483CAB}" srcOrd="4" destOrd="0" presId="urn:microsoft.com/office/officeart/2005/8/layout/list1"/>
    <dgm:cxn modelId="{53B1E18D-1282-5B47-9E68-AFC810D5A11D}" type="presParOf" srcId="{84F4C430-9AC7-284C-9160-5744FC483CAB}" destId="{0502C560-D10C-4649-9196-2A89E93BF206}" srcOrd="0" destOrd="0" presId="urn:microsoft.com/office/officeart/2005/8/layout/list1"/>
    <dgm:cxn modelId="{2D5640DC-2B61-C940-89E4-1FA23A1C1899}" type="presParOf" srcId="{84F4C430-9AC7-284C-9160-5744FC483CAB}" destId="{069C3D7D-A062-2141-A953-4D150CDCB3F5}" srcOrd="1" destOrd="0" presId="urn:microsoft.com/office/officeart/2005/8/layout/list1"/>
    <dgm:cxn modelId="{32C8F171-3512-4C4B-BFAB-40EEC845C52E}" type="presParOf" srcId="{1D35DA1E-66B3-B34A-840A-DBAC1277593B}" destId="{14CF3DDD-993E-ED47-B95A-87863FE1254E}" srcOrd="5" destOrd="0" presId="urn:microsoft.com/office/officeart/2005/8/layout/list1"/>
    <dgm:cxn modelId="{0DE9FCE8-FBA7-B943-B82A-6E57B643BC73}" type="presParOf" srcId="{1D35DA1E-66B3-B34A-840A-DBAC1277593B}" destId="{F204BA8E-9E8A-5C48-A7FA-44B2A1BC9120}" srcOrd="6" destOrd="0" presId="urn:microsoft.com/office/officeart/2005/8/layout/list1"/>
    <dgm:cxn modelId="{B2FC717F-FB5E-AE4B-B91F-BF34A72B6A83}" type="presParOf" srcId="{1D35DA1E-66B3-B34A-840A-DBAC1277593B}" destId="{0F724642-0E4D-BA44-BD6A-66AE927A445A}" srcOrd="7" destOrd="0" presId="urn:microsoft.com/office/officeart/2005/8/layout/list1"/>
    <dgm:cxn modelId="{D515B924-B72E-D842-8AEB-1207959DD074}" type="presParOf" srcId="{1D35DA1E-66B3-B34A-840A-DBAC1277593B}" destId="{0C7BF141-2750-A24D-BE28-6F4AE2139478}" srcOrd="8" destOrd="0" presId="urn:microsoft.com/office/officeart/2005/8/layout/list1"/>
    <dgm:cxn modelId="{F58A33A2-B1E8-B647-A639-728199A09936}" type="presParOf" srcId="{0C7BF141-2750-A24D-BE28-6F4AE2139478}" destId="{0F8307CE-D5B7-FC46-992C-805E7A76F751}" srcOrd="0" destOrd="0" presId="urn:microsoft.com/office/officeart/2005/8/layout/list1"/>
    <dgm:cxn modelId="{3E05738E-6FCD-5448-A35E-0AA37AF84B80}" type="presParOf" srcId="{0C7BF141-2750-A24D-BE28-6F4AE2139478}" destId="{45D39582-D380-CA44-BE66-1D5DF4E1B724}" srcOrd="1" destOrd="0" presId="urn:microsoft.com/office/officeart/2005/8/layout/list1"/>
    <dgm:cxn modelId="{D58EF143-2B47-DD47-B29A-8A6FBFF73AE1}" type="presParOf" srcId="{1D35DA1E-66B3-B34A-840A-DBAC1277593B}" destId="{FB203AE5-97C2-8242-A074-F857F3E39E20}" srcOrd="9" destOrd="0" presId="urn:microsoft.com/office/officeart/2005/8/layout/list1"/>
    <dgm:cxn modelId="{9D0922ED-48F8-274E-9A7C-88A6C04156AA}" type="presParOf" srcId="{1D35DA1E-66B3-B34A-840A-DBAC1277593B}" destId="{027F7972-A059-6A48-AB5F-BE8A0BDA1457}" srcOrd="10" destOrd="0" presId="urn:microsoft.com/office/officeart/2005/8/layout/list1"/>
    <dgm:cxn modelId="{015E6766-89B1-AF48-8DE3-CF1563A49638}" type="presParOf" srcId="{1D35DA1E-66B3-B34A-840A-DBAC1277593B}" destId="{69033C96-A848-4941-9446-77474E0A23C1}" srcOrd="11" destOrd="0" presId="urn:microsoft.com/office/officeart/2005/8/layout/list1"/>
    <dgm:cxn modelId="{A420F710-CC19-C642-8378-B505B8079F9D}" type="presParOf" srcId="{1D35DA1E-66B3-B34A-840A-DBAC1277593B}" destId="{1419E951-4EAB-F943-B357-C3847C5D63F4}" srcOrd="12" destOrd="0" presId="urn:microsoft.com/office/officeart/2005/8/layout/list1"/>
    <dgm:cxn modelId="{B1BD429C-8E2D-0143-B9B9-6735C3136471}" type="presParOf" srcId="{1419E951-4EAB-F943-B357-C3847C5D63F4}" destId="{7D1A6FE0-5BD2-1140-9318-6B189E188C30}" srcOrd="0" destOrd="0" presId="urn:microsoft.com/office/officeart/2005/8/layout/list1"/>
    <dgm:cxn modelId="{815A605D-2E7D-B745-8A43-B3696977B2CF}" type="presParOf" srcId="{1419E951-4EAB-F943-B357-C3847C5D63F4}" destId="{89B51B04-6174-2140-9A09-B6754FB3F3AB}" srcOrd="1" destOrd="0" presId="urn:microsoft.com/office/officeart/2005/8/layout/list1"/>
    <dgm:cxn modelId="{59F58549-6D03-3847-A0B8-90F67D4DD02A}" type="presParOf" srcId="{1D35DA1E-66B3-B34A-840A-DBAC1277593B}" destId="{D081229C-A371-9C4F-9849-C510C18268D3}" srcOrd="13" destOrd="0" presId="urn:microsoft.com/office/officeart/2005/8/layout/list1"/>
    <dgm:cxn modelId="{6A203DBB-A342-9849-B0F2-E4FA6DFE88EF}" type="presParOf" srcId="{1D35DA1E-66B3-B34A-840A-DBAC1277593B}" destId="{F2DC8E49-D60F-2946-B4DA-2445C4ADBE22}" srcOrd="14" destOrd="0" presId="urn:microsoft.com/office/officeart/2005/8/layout/list1"/>
    <dgm:cxn modelId="{99C849E5-9340-CE42-8CD4-D20BD6D58249}" type="presParOf" srcId="{1D35DA1E-66B3-B34A-840A-DBAC1277593B}" destId="{2734BE91-5A3D-0048-A17B-C2219A3B8F1A}" srcOrd="15" destOrd="0" presId="urn:microsoft.com/office/officeart/2005/8/layout/list1"/>
    <dgm:cxn modelId="{B1A6AC4B-035D-534D-AA42-85473643ABFD}" type="presParOf" srcId="{1D35DA1E-66B3-B34A-840A-DBAC1277593B}" destId="{4C8B9B91-6B7B-4640-9BA2-0BB021704CB7}" srcOrd="16" destOrd="0" presId="urn:microsoft.com/office/officeart/2005/8/layout/list1"/>
    <dgm:cxn modelId="{3ABEB137-0A72-EE4D-A0A2-10557BCF1C93}" type="presParOf" srcId="{4C8B9B91-6B7B-4640-9BA2-0BB021704CB7}" destId="{F4116FA8-D8D2-D946-A898-49A95687C03D}" srcOrd="0" destOrd="0" presId="urn:microsoft.com/office/officeart/2005/8/layout/list1"/>
    <dgm:cxn modelId="{938D3E20-339E-6840-9B68-1D2EDCEABE9F}" type="presParOf" srcId="{4C8B9B91-6B7B-4640-9BA2-0BB021704CB7}" destId="{3845A687-78D9-A640-8F43-22F1F479F21E}" srcOrd="1" destOrd="0" presId="urn:microsoft.com/office/officeart/2005/8/layout/list1"/>
    <dgm:cxn modelId="{E0D7611B-C1AD-1147-84FE-666E7620F0B5}" type="presParOf" srcId="{1D35DA1E-66B3-B34A-840A-DBAC1277593B}" destId="{65929266-CBE4-2044-9E33-57F69A582201}" srcOrd="17" destOrd="0" presId="urn:microsoft.com/office/officeart/2005/8/layout/list1"/>
    <dgm:cxn modelId="{D925E11E-11F1-E44D-94D2-14C6B00BA091}" type="presParOf" srcId="{1D35DA1E-66B3-B34A-840A-DBAC1277593B}" destId="{69CE8E34-9B77-464D-AFFB-C0FF63352D1E}" srcOrd="18" destOrd="0" presId="urn:microsoft.com/office/officeart/2005/8/layout/list1"/>
    <dgm:cxn modelId="{9133699A-D357-E740-B704-ED4A0D7E9CAE}" type="presParOf" srcId="{1D35DA1E-66B3-B34A-840A-DBAC1277593B}" destId="{E6B62050-C3CF-5C4A-BD67-1B972F0F7573}" srcOrd="19" destOrd="0" presId="urn:microsoft.com/office/officeart/2005/8/layout/list1"/>
    <dgm:cxn modelId="{DF8D8E64-1529-FC4A-90E2-5D8700A81C95}" type="presParOf" srcId="{1D35DA1E-66B3-B34A-840A-DBAC1277593B}" destId="{E8562C93-8624-6B43-A2C2-3B3297D903E0}" srcOrd="20" destOrd="0" presId="urn:microsoft.com/office/officeart/2005/8/layout/list1"/>
    <dgm:cxn modelId="{E55B1C13-2381-314F-A21C-2C92D8B6D58E}" type="presParOf" srcId="{E8562C93-8624-6B43-A2C2-3B3297D903E0}" destId="{7C4C3C1D-BE89-B747-9724-3CE032078FF7}" srcOrd="0" destOrd="0" presId="urn:microsoft.com/office/officeart/2005/8/layout/list1"/>
    <dgm:cxn modelId="{DCC7F044-0168-854A-B3A0-A93CCF89448C}" type="presParOf" srcId="{E8562C93-8624-6B43-A2C2-3B3297D903E0}" destId="{14D59526-6A63-1A4E-868B-A5BEB32A153E}" srcOrd="1" destOrd="0" presId="urn:microsoft.com/office/officeart/2005/8/layout/list1"/>
    <dgm:cxn modelId="{DCC4C72E-F594-464F-AB6A-D894F86E8662}" type="presParOf" srcId="{1D35DA1E-66B3-B34A-840A-DBAC1277593B}" destId="{8C17E485-112D-9E4B-9294-89EF79F4BAAC}" srcOrd="21" destOrd="0" presId="urn:microsoft.com/office/officeart/2005/8/layout/list1"/>
    <dgm:cxn modelId="{BC6831C6-9FA8-B14B-9A5F-99F2142B1567}" type="presParOf" srcId="{1D35DA1E-66B3-B34A-840A-DBAC1277593B}" destId="{7CA8BE8F-DC9C-1C4C-8A9A-5CC69615D09F}"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D34892-3A11-4B3B-9E7C-16A71A5636B2}" type="doc">
      <dgm:prSet loTypeId="urn:microsoft.com/office/officeart/2005/8/layout/process4" loCatId="" qsTypeId="urn:microsoft.com/office/officeart/2005/8/quickstyle/3D3" qsCatId="3D" csTypeId="urn:microsoft.com/office/officeart/2005/8/colors/colorful2" csCatId="colorful" phldr="1"/>
      <dgm:spPr/>
      <dgm:t>
        <a:bodyPr/>
        <a:lstStyle/>
        <a:p>
          <a:endParaRPr lang="en-US"/>
        </a:p>
      </dgm:t>
    </dgm:pt>
    <dgm:pt modelId="{3EAC3875-D26D-476B-B345-73880BF231BE}">
      <dgm:prSet phldrT="[Text]"/>
      <dgm:spPr/>
      <dgm:t>
        <a:bodyPr/>
        <a:lstStyle/>
        <a:p>
          <a:r>
            <a:rPr lang="en-US" i="0" dirty="0" smtClean="0"/>
            <a:t>Investigation</a:t>
          </a:r>
          <a:endParaRPr lang="en-US" i="0" dirty="0"/>
        </a:p>
      </dgm:t>
    </dgm:pt>
    <dgm:pt modelId="{26BF259B-5A99-48AD-A2E9-36A88C3F9893}" type="parTrans" cxnId="{EDDA38B2-56A5-4E0D-B05D-9BDC7D4C48E8}">
      <dgm:prSet/>
      <dgm:spPr/>
      <dgm:t>
        <a:bodyPr/>
        <a:lstStyle/>
        <a:p>
          <a:endParaRPr lang="en-US"/>
        </a:p>
      </dgm:t>
    </dgm:pt>
    <dgm:pt modelId="{DE3398F6-655A-4756-A803-D125AFCDF172}" type="sibTrans" cxnId="{EDDA38B2-56A5-4E0D-B05D-9BDC7D4C48E8}">
      <dgm:prSet/>
      <dgm:spPr/>
      <dgm:t>
        <a:bodyPr/>
        <a:lstStyle/>
        <a:p>
          <a:endParaRPr lang="en-US"/>
        </a:p>
      </dgm:t>
    </dgm:pt>
    <dgm:pt modelId="{CDD3EDB6-41DB-234A-B535-75D341E6169E}">
      <dgm:prSet phldrT="[Text]"/>
      <dgm:spPr/>
      <dgm:t>
        <a:bodyPr/>
        <a:lstStyle/>
        <a:p>
          <a:r>
            <a:rPr lang="en-US" dirty="0" smtClean="0"/>
            <a:t>Search</a:t>
          </a:r>
          <a:endParaRPr lang="en-US" dirty="0"/>
        </a:p>
      </dgm:t>
    </dgm:pt>
    <dgm:pt modelId="{80CD8034-5236-C040-98F2-FC2D63E507D1}" type="parTrans" cxnId="{1E2D96E7-6B98-0644-A54E-6E94CEB5EEED}">
      <dgm:prSet/>
      <dgm:spPr/>
      <dgm:t>
        <a:bodyPr/>
        <a:lstStyle/>
        <a:p>
          <a:endParaRPr lang="en-US"/>
        </a:p>
      </dgm:t>
    </dgm:pt>
    <dgm:pt modelId="{E49F8AD0-5071-CE47-8E80-7405815D45E5}" type="sibTrans" cxnId="{1E2D96E7-6B98-0644-A54E-6E94CEB5EEED}">
      <dgm:prSet/>
      <dgm:spPr/>
      <dgm:t>
        <a:bodyPr/>
        <a:lstStyle/>
        <a:p>
          <a:endParaRPr lang="en-US"/>
        </a:p>
      </dgm:t>
    </dgm:pt>
    <dgm:pt modelId="{37038DA9-4EE3-7B42-9012-79F10C1A5902}">
      <dgm:prSet phldrT="[Text]"/>
      <dgm:spPr>
        <a:solidFill>
          <a:schemeClr val="accent3">
            <a:lumMod val="50000"/>
            <a:alpha val="90000"/>
          </a:schemeClr>
        </a:solidFill>
      </dgm:spPr>
      <dgm:t>
        <a:bodyPr/>
        <a:lstStyle/>
        <a:p>
          <a:r>
            <a:rPr lang="en-US" dirty="0" smtClean="0">
              <a:solidFill>
                <a:srgbClr val="FFFFFF"/>
              </a:solidFill>
              <a:effectLst>
                <a:outerShdw blurRad="50800" dist="38100" dir="2700000" algn="tl" rotWithShape="0">
                  <a:srgbClr val="000000">
                    <a:alpha val="43000"/>
                  </a:srgbClr>
                </a:outerShdw>
              </a:effectLst>
            </a:rPr>
            <a:t>Use of Force</a:t>
          </a:r>
          <a:endParaRPr lang="en-US" dirty="0">
            <a:solidFill>
              <a:srgbClr val="FFFFFF"/>
            </a:solidFill>
            <a:effectLst>
              <a:outerShdw blurRad="50800" dist="38100" dir="2700000" algn="tl" rotWithShape="0">
                <a:srgbClr val="000000">
                  <a:alpha val="43000"/>
                </a:srgbClr>
              </a:outerShdw>
            </a:effectLst>
          </a:endParaRPr>
        </a:p>
      </dgm:t>
    </dgm:pt>
    <dgm:pt modelId="{82EB71F0-5B78-8A4F-ADE3-D12546B6C9E2}" type="parTrans" cxnId="{63245D41-5BED-C248-8392-7B8E7B857776}">
      <dgm:prSet/>
      <dgm:spPr/>
      <dgm:t>
        <a:bodyPr/>
        <a:lstStyle/>
        <a:p>
          <a:endParaRPr lang="en-US"/>
        </a:p>
      </dgm:t>
    </dgm:pt>
    <dgm:pt modelId="{E88ACEF3-3729-B94B-87ED-E9319809AD28}" type="sibTrans" cxnId="{63245D41-5BED-C248-8392-7B8E7B857776}">
      <dgm:prSet/>
      <dgm:spPr/>
      <dgm:t>
        <a:bodyPr/>
        <a:lstStyle/>
        <a:p>
          <a:endParaRPr lang="en-US"/>
        </a:p>
      </dgm:t>
    </dgm:pt>
    <dgm:pt modelId="{0507D4C0-2DD8-8640-B1A9-1C7D890E5EC8}">
      <dgm:prSet phldrT="[Text]"/>
      <dgm:spPr/>
      <dgm:t>
        <a:bodyPr/>
        <a:lstStyle/>
        <a:p>
          <a:r>
            <a:rPr lang="en-US" dirty="0" smtClean="0"/>
            <a:t>Criminalization</a:t>
          </a:r>
          <a:endParaRPr lang="en-US" dirty="0"/>
        </a:p>
      </dgm:t>
    </dgm:pt>
    <dgm:pt modelId="{5A37255E-85D2-9B41-8FAE-E907D0517FBF}" type="parTrans" cxnId="{B2A690FB-A57A-6742-964F-0A69D10138D1}">
      <dgm:prSet/>
      <dgm:spPr/>
      <dgm:t>
        <a:bodyPr/>
        <a:lstStyle/>
        <a:p>
          <a:endParaRPr lang="en-US"/>
        </a:p>
      </dgm:t>
    </dgm:pt>
    <dgm:pt modelId="{4E7F87E3-1A91-8344-9A46-D4D1CB96CD4E}" type="sibTrans" cxnId="{B2A690FB-A57A-6742-964F-0A69D10138D1}">
      <dgm:prSet/>
      <dgm:spPr/>
      <dgm:t>
        <a:bodyPr/>
        <a:lstStyle/>
        <a:p>
          <a:endParaRPr lang="en-US"/>
        </a:p>
      </dgm:t>
    </dgm:pt>
    <dgm:pt modelId="{78FA85BB-E67A-B343-AD65-CC7118573CD5}">
      <dgm:prSet phldrT="[Text]"/>
      <dgm:spPr>
        <a:solidFill>
          <a:schemeClr val="accent3">
            <a:lumMod val="50000"/>
            <a:alpha val="90000"/>
          </a:schemeClr>
        </a:solidFill>
      </dgm:spPr>
      <dgm:t>
        <a:bodyPr/>
        <a:lstStyle/>
        <a:p>
          <a:r>
            <a:rPr lang="en-US" dirty="0" smtClean="0">
              <a:solidFill>
                <a:schemeClr val="bg1"/>
              </a:solidFill>
              <a:effectLst>
                <a:outerShdw blurRad="50800" dist="38100" dir="2700000" algn="tl" rotWithShape="0">
                  <a:srgbClr val="000000">
                    <a:alpha val="43000"/>
                  </a:srgbClr>
                </a:outerShdw>
              </a:effectLst>
            </a:rPr>
            <a:t>Frisk</a:t>
          </a:r>
          <a:endParaRPr lang="en-US" i="0" dirty="0">
            <a:solidFill>
              <a:schemeClr val="bg1"/>
            </a:solidFill>
            <a:effectLst>
              <a:outerShdw blurRad="50800" dist="38100" dir="2700000" algn="tl" rotWithShape="0">
                <a:srgbClr val="000000">
                  <a:alpha val="43000"/>
                </a:srgbClr>
              </a:outerShdw>
            </a:effectLst>
          </a:endParaRPr>
        </a:p>
      </dgm:t>
    </dgm:pt>
    <dgm:pt modelId="{0D270CE9-A318-F44A-933B-E8905C315C4C}" type="parTrans" cxnId="{4246F6F5-5FCB-4547-BD74-BCC0DF702F62}">
      <dgm:prSet/>
      <dgm:spPr/>
      <dgm:t>
        <a:bodyPr/>
        <a:lstStyle/>
        <a:p>
          <a:endParaRPr lang="en-US"/>
        </a:p>
      </dgm:t>
    </dgm:pt>
    <dgm:pt modelId="{F00FDD16-C18A-3241-91DB-8DD2DA909BEC}" type="sibTrans" cxnId="{4246F6F5-5FCB-4547-BD74-BCC0DF702F62}">
      <dgm:prSet/>
      <dgm:spPr/>
      <dgm:t>
        <a:bodyPr/>
        <a:lstStyle/>
        <a:p>
          <a:endParaRPr lang="en-US"/>
        </a:p>
      </dgm:t>
    </dgm:pt>
    <dgm:pt modelId="{0D6D34DD-CA83-8D4E-AF13-7FB51021B52B}">
      <dgm:prSet phldrT="[Text]"/>
      <dgm:spPr/>
      <dgm:t>
        <a:bodyPr/>
        <a:lstStyle/>
        <a:p>
          <a:r>
            <a:rPr lang="en-US" dirty="0" smtClean="0"/>
            <a:t>Summons</a:t>
          </a:r>
          <a:endParaRPr lang="en-US" dirty="0"/>
        </a:p>
      </dgm:t>
    </dgm:pt>
    <dgm:pt modelId="{B294C48B-F6A7-B344-AC10-3FA538623608}" type="parTrans" cxnId="{A273E5E0-BFE3-C943-9B10-9B9DBA764498}">
      <dgm:prSet/>
      <dgm:spPr/>
      <dgm:t>
        <a:bodyPr/>
        <a:lstStyle/>
        <a:p>
          <a:endParaRPr lang="en-US"/>
        </a:p>
      </dgm:t>
    </dgm:pt>
    <dgm:pt modelId="{D5431EBE-9A96-2E4E-A708-F1BFCA3EC7FF}" type="sibTrans" cxnId="{A273E5E0-BFE3-C943-9B10-9B9DBA764498}">
      <dgm:prSet/>
      <dgm:spPr/>
      <dgm:t>
        <a:bodyPr/>
        <a:lstStyle/>
        <a:p>
          <a:endParaRPr lang="en-US"/>
        </a:p>
      </dgm:t>
    </dgm:pt>
    <dgm:pt modelId="{9996603B-CA99-864D-97F8-FAD7430CDEFD}">
      <dgm:prSet phldrT="[Text]"/>
      <dgm:spPr/>
      <dgm:t>
        <a:bodyPr/>
        <a:lstStyle/>
        <a:p>
          <a:r>
            <a:rPr lang="en-US" dirty="0" smtClean="0"/>
            <a:t>Arrest</a:t>
          </a:r>
          <a:endParaRPr lang="en-US" dirty="0"/>
        </a:p>
      </dgm:t>
    </dgm:pt>
    <dgm:pt modelId="{97765862-A8E4-6240-BE89-909B0CBAE06F}" type="parTrans" cxnId="{8DC46AA4-A8C5-CD4B-A0D1-EEF123C208E6}">
      <dgm:prSet/>
      <dgm:spPr/>
      <dgm:t>
        <a:bodyPr/>
        <a:lstStyle/>
        <a:p>
          <a:endParaRPr lang="en-US"/>
        </a:p>
      </dgm:t>
    </dgm:pt>
    <dgm:pt modelId="{155CD242-9725-D240-9714-DFD080D6DCBC}" type="sibTrans" cxnId="{8DC46AA4-A8C5-CD4B-A0D1-EEF123C208E6}">
      <dgm:prSet/>
      <dgm:spPr/>
      <dgm:t>
        <a:bodyPr/>
        <a:lstStyle/>
        <a:p>
          <a:endParaRPr lang="en-US"/>
        </a:p>
      </dgm:t>
    </dgm:pt>
    <dgm:pt modelId="{AD79AFA0-AE06-394E-887D-CFFAE2DB7991}">
      <dgm:prSet phldrT="[Text]"/>
      <dgm:spPr/>
      <dgm:t>
        <a:bodyPr/>
        <a:lstStyle/>
        <a:p>
          <a:r>
            <a:rPr lang="en-US" dirty="0" smtClean="0"/>
            <a:t>Conviction</a:t>
          </a:r>
          <a:endParaRPr lang="en-US" dirty="0"/>
        </a:p>
      </dgm:t>
    </dgm:pt>
    <dgm:pt modelId="{CBBE9281-8B3A-3743-9FEA-2AD228559101}" type="parTrans" cxnId="{7A7C6253-A2B2-6445-B070-0E3139351610}">
      <dgm:prSet/>
      <dgm:spPr/>
      <dgm:t>
        <a:bodyPr/>
        <a:lstStyle/>
        <a:p>
          <a:endParaRPr lang="en-US"/>
        </a:p>
      </dgm:t>
    </dgm:pt>
    <dgm:pt modelId="{233EE9C1-54B1-1442-A36A-B2A7453978E1}" type="sibTrans" cxnId="{7A7C6253-A2B2-6445-B070-0E3139351610}">
      <dgm:prSet/>
      <dgm:spPr/>
      <dgm:t>
        <a:bodyPr/>
        <a:lstStyle/>
        <a:p>
          <a:endParaRPr lang="en-US"/>
        </a:p>
      </dgm:t>
    </dgm:pt>
    <dgm:pt modelId="{0DDBEBBA-AA44-5A4F-8984-DA5CFD6DC757}">
      <dgm:prSet phldrT="[Text]"/>
      <dgm:spPr/>
      <dgm:t>
        <a:bodyPr/>
        <a:lstStyle/>
        <a:p>
          <a:r>
            <a:rPr lang="en-US" dirty="0" smtClean="0"/>
            <a:t>Restitution</a:t>
          </a:r>
          <a:endParaRPr lang="en-US" dirty="0"/>
        </a:p>
      </dgm:t>
    </dgm:pt>
    <dgm:pt modelId="{AAD16713-9BD4-CB47-B201-FE512AB67B0C}" type="parTrans" cxnId="{E7E4A794-1D3E-0342-8747-5880444F7A22}">
      <dgm:prSet/>
      <dgm:spPr/>
      <dgm:t>
        <a:bodyPr/>
        <a:lstStyle/>
        <a:p>
          <a:endParaRPr lang="en-US"/>
        </a:p>
      </dgm:t>
    </dgm:pt>
    <dgm:pt modelId="{B6C1AA88-CD65-F14A-BD1E-614674747A39}" type="sibTrans" cxnId="{E7E4A794-1D3E-0342-8747-5880444F7A22}">
      <dgm:prSet/>
      <dgm:spPr/>
      <dgm:t>
        <a:bodyPr/>
        <a:lstStyle/>
        <a:p>
          <a:endParaRPr lang="en-US"/>
        </a:p>
      </dgm:t>
    </dgm:pt>
    <dgm:pt modelId="{E3F2F205-1FE6-954E-9595-358B0C4293E5}">
      <dgm:prSet phldrT="[Text]"/>
      <dgm:spPr/>
      <dgm:t>
        <a:bodyPr/>
        <a:lstStyle/>
        <a:p>
          <a:r>
            <a:rPr lang="en-US" dirty="0" smtClean="0"/>
            <a:t>Incarceration</a:t>
          </a:r>
          <a:endParaRPr lang="en-US" dirty="0"/>
        </a:p>
      </dgm:t>
    </dgm:pt>
    <dgm:pt modelId="{ED9B04A7-EEAB-C843-9C4B-A94CEDACFE0D}" type="parTrans" cxnId="{E6C85C01-0259-154B-B41A-82318022E025}">
      <dgm:prSet/>
      <dgm:spPr/>
      <dgm:t>
        <a:bodyPr/>
        <a:lstStyle/>
        <a:p>
          <a:endParaRPr lang="en-US"/>
        </a:p>
      </dgm:t>
    </dgm:pt>
    <dgm:pt modelId="{FDCB379A-98C9-9040-9194-798FE4260845}" type="sibTrans" cxnId="{E6C85C01-0259-154B-B41A-82318022E025}">
      <dgm:prSet/>
      <dgm:spPr/>
      <dgm:t>
        <a:bodyPr/>
        <a:lstStyle/>
        <a:p>
          <a:endParaRPr lang="en-US"/>
        </a:p>
      </dgm:t>
    </dgm:pt>
    <dgm:pt modelId="{0BF8D718-F2A1-9043-884B-D58E2FB3E971}">
      <dgm:prSet phldrT="[Text]"/>
      <dgm:spPr/>
      <dgm:t>
        <a:bodyPr/>
        <a:lstStyle/>
        <a:p>
          <a:r>
            <a:rPr lang="en-US" dirty="0" smtClean="0"/>
            <a:t>Parole</a:t>
          </a:r>
          <a:endParaRPr lang="en-US" dirty="0"/>
        </a:p>
      </dgm:t>
    </dgm:pt>
    <dgm:pt modelId="{C1C88310-E0B1-154F-927E-DEF1B408015B}" type="parTrans" cxnId="{A777DCB9-6C36-7C4A-AFAD-7A79544D2491}">
      <dgm:prSet/>
      <dgm:spPr/>
      <dgm:t>
        <a:bodyPr/>
        <a:lstStyle/>
        <a:p>
          <a:endParaRPr lang="en-US"/>
        </a:p>
      </dgm:t>
    </dgm:pt>
    <dgm:pt modelId="{2CE3200C-4C76-5142-A5CE-D49DB36FEF80}" type="sibTrans" cxnId="{A777DCB9-6C36-7C4A-AFAD-7A79544D2491}">
      <dgm:prSet/>
      <dgm:spPr/>
      <dgm:t>
        <a:bodyPr/>
        <a:lstStyle/>
        <a:p>
          <a:endParaRPr lang="en-US"/>
        </a:p>
      </dgm:t>
    </dgm:pt>
    <dgm:pt modelId="{A9E116C4-2220-734D-8A8F-E221F8195335}" type="pres">
      <dgm:prSet presAssocID="{28D34892-3A11-4B3B-9E7C-16A71A5636B2}" presName="Name0" presStyleCnt="0">
        <dgm:presLayoutVars>
          <dgm:dir/>
          <dgm:animLvl val="lvl"/>
          <dgm:resizeHandles val="exact"/>
        </dgm:presLayoutVars>
      </dgm:prSet>
      <dgm:spPr/>
      <dgm:t>
        <a:bodyPr/>
        <a:lstStyle/>
        <a:p>
          <a:endParaRPr lang="en-US"/>
        </a:p>
      </dgm:t>
    </dgm:pt>
    <dgm:pt modelId="{8B43F071-5DAC-504E-BC85-131A2E132AC8}" type="pres">
      <dgm:prSet presAssocID="{AD79AFA0-AE06-394E-887D-CFFAE2DB7991}" presName="boxAndChildren" presStyleCnt="0"/>
      <dgm:spPr/>
      <dgm:t>
        <a:bodyPr/>
        <a:lstStyle/>
        <a:p>
          <a:endParaRPr lang="en-US"/>
        </a:p>
      </dgm:t>
    </dgm:pt>
    <dgm:pt modelId="{1E9558C0-8E16-9646-9FBA-607DF4E95ECF}" type="pres">
      <dgm:prSet presAssocID="{AD79AFA0-AE06-394E-887D-CFFAE2DB7991}" presName="parentTextBox" presStyleLbl="node1" presStyleIdx="0" presStyleCnt="3"/>
      <dgm:spPr/>
      <dgm:t>
        <a:bodyPr/>
        <a:lstStyle/>
        <a:p>
          <a:endParaRPr lang="en-US"/>
        </a:p>
      </dgm:t>
    </dgm:pt>
    <dgm:pt modelId="{BA9776AD-8542-144B-A699-62561C0CBC4D}" type="pres">
      <dgm:prSet presAssocID="{AD79AFA0-AE06-394E-887D-CFFAE2DB7991}" presName="entireBox" presStyleLbl="node1" presStyleIdx="0" presStyleCnt="3"/>
      <dgm:spPr/>
      <dgm:t>
        <a:bodyPr/>
        <a:lstStyle/>
        <a:p>
          <a:endParaRPr lang="en-US"/>
        </a:p>
      </dgm:t>
    </dgm:pt>
    <dgm:pt modelId="{5CDEB410-F6A1-E64E-A88D-893DC3E208AB}" type="pres">
      <dgm:prSet presAssocID="{AD79AFA0-AE06-394E-887D-CFFAE2DB7991}" presName="descendantBox" presStyleCnt="0"/>
      <dgm:spPr/>
      <dgm:t>
        <a:bodyPr/>
        <a:lstStyle/>
        <a:p>
          <a:endParaRPr lang="en-US"/>
        </a:p>
      </dgm:t>
    </dgm:pt>
    <dgm:pt modelId="{959C958A-F667-4041-8FD9-9C6D412ACA7F}" type="pres">
      <dgm:prSet presAssocID="{0DDBEBBA-AA44-5A4F-8984-DA5CFD6DC757}" presName="childTextBox" presStyleLbl="fgAccFollowNode1" presStyleIdx="0" presStyleCnt="8">
        <dgm:presLayoutVars>
          <dgm:bulletEnabled val="1"/>
        </dgm:presLayoutVars>
      </dgm:prSet>
      <dgm:spPr/>
      <dgm:t>
        <a:bodyPr/>
        <a:lstStyle/>
        <a:p>
          <a:endParaRPr lang="en-US"/>
        </a:p>
      </dgm:t>
    </dgm:pt>
    <dgm:pt modelId="{9758397A-5BBA-434B-979F-0DDCD9F535AD}" type="pres">
      <dgm:prSet presAssocID="{E3F2F205-1FE6-954E-9595-358B0C4293E5}" presName="childTextBox" presStyleLbl="fgAccFollowNode1" presStyleIdx="1" presStyleCnt="8">
        <dgm:presLayoutVars>
          <dgm:bulletEnabled val="1"/>
        </dgm:presLayoutVars>
      </dgm:prSet>
      <dgm:spPr/>
      <dgm:t>
        <a:bodyPr/>
        <a:lstStyle/>
        <a:p>
          <a:endParaRPr lang="en-US"/>
        </a:p>
      </dgm:t>
    </dgm:pt>
    <dgm:pt modelId="{C02E0280-3295-2440-931F-9F9FD52F3FE0}" type="pres">
      <dgm:prSet presAssocID="{0BF8D718-F2A1-9043-884B-D58E2FB3E971}" presName="childTextBox" presStyleLbl="fgAccFollowNode1" presStyleIdx="2" presStyleCnt="8">
        <dgm:presLayoutVars>
          <dgm:bulletEnabled val="1"/>
        </dgm:presLayoutVars>
      </dgm:prSet>
      <dgm:spPr/>
      <dgm:t>
        <a:bodyPr/>
        <a:lstStyle/>
        <a:p>
          <a:endParaRPr lang="en-US"/>
        </a:p>
      </dgm:t>
    </dgm:pt>
    <dgm:pt modelId="{45DA550B-3B2C-8A46-AE9B-8C2AE03ABA4F}" type="pres">
      <dgm:prSet presAssocID="{4E7F87E3-1A91-8344-9A46-D4D1CB96CD4E}" presName="sp" presStyleCnt="0"/>
      <dgm:spPr/>
      <dgm:t>
        <a:bodyPr/>
        <a:lstStyle/>
        <a:p>
          <a:endParaRPr lang="en-US"/>
        </a:p>
      </dgm:t>
    </dgm:pt>
    <dgm:pt modelId="{AA18C0E3-E9A8-F74E-B5B0-BFB66111BFF4}" type="pres">
      <dgm:prSet presAssocID="{0507D4C0-2DD8-8640-B1A9-1C7D890E5EC8}" presName="arrowAndChildren" presStyleCnt="0"/>
      <dgm:spPr/>
      <dgm:t>
        <a:bodyPr/>
        <a:lstStyle/>
        <a:p>
          <a:endParaRPr lang="en-US"/>
        </a:p>
      </dgm:t>
    </dgm:pt>
    <dgm:pt modelId="{851E813D-1BEE-BD44-95DF-68AEA6791F98}" type="pres">
      <dgm:prSet presAssocID="{0507D4C0-2DD8-8640-B1A9-1C7D890E5EC8}" presName="parentTextArrow" presStyleLbl="node1" presStyleIdx="0" presStyleCnt="3"/>
      <dgm:spPr/>
      <dgm:t>
        <a:bodyPr/>
        <a:lstStyle/>
        <a:p>
          <a:endParaRPr lang="en-US"/>
        </a:p>
      </dgm:t>
    </dgm:pt>
    <dgm:pt modelId="{74CD0389-D874-E040-8977-DBC751A4F394}" type="pres">
      <dgm:prSet presAssocID="{0507D4C0-2DD8-8640-B1A9-1C7D890E5EC8}" presName="arrow" presStyleLbl="node1" presStyleIdx="1" presStyleCnt="3"/>
      <dgm:spPr/>
      <dgm:t>
        <a:bodyPr/>
        <a:lstStyle/>
        <a:p>
          <a:endParaRPr lang="en-US"/>
        </a:p>
      </dgm:t>
    </dgm:pt>
    <dgm:pt modelId="{321BEE28-E45F-0147-8209-406E4C5C67BD}" type="pres">
      <dgm:prSet presAssocID="{0507D4C0-2DD8-8640-B1A9-1C7D890E5EC8}" presName="descendantArrow" presStyleCnt="0"/>
      <dgm:spPr/>
      <dgm:t>
        <a:bodyPr/>
        <a:lstStyle/>
        <a:p>
          <a:endParaRPr lang="en-US"/>
        </a:p>
      </dgm:t>
    </dgm:pt>
    <dgm:pt modelId="{0E44D9F8-665A-8B4D-AED7-FBF08738F627}" type="pres">
      <dgm:prSet presAssocID="{0D6D34DD-CA83-8D4E-AF13-7FB51021B52B}" presName="childTextArrow" presStyleLbl="fgAccFollowNode1" presStyleIdx="3" presStyleCnt="8">
        <dgm:presLayoutVars>
          <dgm:bulletEnabled val="1"/>
        </dgm:presLayoutVars>
      </dgm:prSet>
      <dgm:spPr/>
      <dgm:t>
        <a:bodyPr/>
        <a:lstStyle/>
        <a:p>
          <a:endParaRPr lang="en-US"/>
        </a:p>
      </dgm:t>
    </dgm:pt>
    <dgm:pt modelId="{3B1EC400-28DF-A24D-8F47-9335B7DDD4AF}" type="pres">
      <dgm:prSet presAssocID="{9996603B-CA99-864D-97F8-FAD7430CDEFD}" presName="childTextArrow" presStyleLbl="fgAccFollowNode1" presStyleIdx="4" presStyleCnt="8">
        <dgm:presLayoutVars>
          <dgm:bulletEnabled val="1"/>
        </dgm:presLayoutVars>
      </dgm:prSet>
      <dgm:spPr/>
      <dgm:t>
        <a:bodyPr/>
        <a:lstStyle/>
        <a:p>
          <a:endParaRPr lang="en-US"/>
        </a:p>
      </dgm:t>
    </dgm:pt>
    <dgm:pt modelId="{E4F36239-6BA7-B541-9B39-900335456BC9}" type="pres">
      <dgm:prSet presAssocID="{DE3398F6-655A-4756-A803-D125AFCDF172}" presName="sp" presStyleCnt="0"/>
      <dgm:spPr/>
      <dgm:t>
        <a:bodyPr/>
        <a:lstStyle/>
        <a:p>
          <a:endParaRPr lang="en-US"/>
        </a:p>
      </dgm:t>
    </dgm:pt>
    <dgm:pt modelId="{7D3FBE0B-F526-1B47-8A24-F15201C023DB}" type="pres">
      <dgm:prSet presAssocID="{3EAC3875-D26D-476B-B345-73880BF231BE}" presName="arrowAndChildren" presStyleCnt="0"/>
      <dgm:spPr/>
      <dgm:t>
        <a:bodyPr/>
        <a:lstStyle/>
        <a:p>
          <a:endParaRPr lang="en-US"/>
        </a:p>
      </dgm:t>
    </dgm:pt>
    <dgm:pt modelId="{33CC059F-6F8B-E946-8325-F8AE7F03A63C}" type="pres">
      <dgm:prSet presAssocID="{3EAC3875-D26D-476B-B345-73880BF231BE}" presName="parentTextArrow" presStyleLbl="node1" presStyleIdx="1" presStyleCnt="3"/>
      <dgm:spPr/>
      <dgm:t>
        <a:bodyPr/>
        <a:lstStyle/>
        <a:p>
          <a:endParaRPr lang="en-US"/>
        </a:p>
      </dgm:t>
    </dgm:pt>
    <dgm:pt modelId="{DDD72C72-A548-F044-9974-CDD3677BBCE6}" type="pres">
      <dgm:prSet presAssocID="{3EAC3875-D26D-476B-B345-73880BF231BE}" presName="arrow" presStyleLbl="node1" presStyleIdx="2" presStyleCnt="3"/>
      <dgm:spPr/>
      <dgm:t>
        <a:bodyPr/>
        <a:lstStyle/>
        <a:p>
          <a:endParaRPr lang="en-US"/>
        </a:p>
      </dgm:t>
    </dgm:pt>
    <dgm:pt modelId="{EE1CE69F-AE63-CF49-9A86-B4585A3553B9}" type="pres">
      <dgm:prSet presAssocID="{3EAC3875-D26D-476B-B345-73880BF231BE}" presName="descendantArrow" presStyleCnt="0"/>
      <dgm:spPr/>
      <dgm:t>
        <a:bodyPr/>
        <a:lstStyle/>
        <a:p>
          <a:endParaRPr lang="en-US"/>
        </a:p>
      </dgm:t>
    </dgm:pt>
    <dgm:pt modelId="{62CC49D7-9DDF-DF4D-A437-3E7E1DB98981}" type="pres">
      <dgm:prSet presAssocID="{78FA85BB-E67A-B343-AD65-CC7118573CD5}" presName="childTextArrow" presStyleLbl="fgAccFollowNode1" presStyleIdx="5" presStyleCnt="8">
        <dgm:presLayoutVars>
          <dgm:bulletEnabled val="1"/>
        </dgm:presLayoutVars>
      </dgm:prSet>
      <dgm:spPr/>
      <dgm:t>
        <a:bodyPr/>
        <a:lstStyle/>
        <a:p>
          <a:endParaRPr lang="en-US"/>
        </a:p>
      </dgm:t>
    </dgm:pt>
    <dgm:pt modelId="{411B476F-48D4-104E-9F49-B6B88F9502BF}" type="pres">
      <dgm:prSet presAssocID="{CDD3EDB6-41DB-234A-B535-75D341E6169E}" presName="childTextArrow" presStyleLbl="fgAccFollowNode1" presStyleIdx="6" presStyleCnt="8">
        <dgm:presLayoutVars>
          <dgm:bulletEnabled val="1"/>
        </dgm:presLayoutVars>
      </dgm:prSet>
      <dgm:spPr/>
      <dgm:t>
        <a:bodyPr/>
        <a:lstStyle/>
        <a:p>
          <a:endParaRPr lang="en-US"/>
        </a:p>
      </dgm:t>
    </dgm:pt>
    <dgm:pt modelId="{65518DA8-0A29-DE4D-BF71-E4693114A9CF}" type="pres">
      <dgm:prSet presAssocID="{37038DA9-4EE3-7B42-9012-79F10C1A5902}" presName="childTextArrow" presStyleLbl="fgAccFollowNode1" presStyleIdx="7" presStyleCnt="8">
        <dgm:presLayoutVars>
          <dgm:bulletEnabled val="1"/>
        </dgm:presLayoutVars>
      </dgm:prSet>
      <dgm:spPr/>
      <dgm:t>
        <a:bodyPr/>
        <a:lstStyle/>
        <a:p>
          <a:endParaRPr lang="en-US"/>
        </a:p>
      </dgm:t>
    </dgm:pt>
  </dgm:ptLst>
  <dgm:cxnLst>
    <dgm:cxn modelId="{88858D74-F754-954B-8C95-4AA7691212E5}" type="presOf" srcId="{78FA85BB-E67A-B343-AD65-CC7118573CD5}" destId="{62CC49D7-9DDF-DF4D-A437-3E7E1DB98981}" srcOrd="0" destOrd="0" presId="urn:microsoft.com/office/officeart/2005/8/layout/process4"/>
    <dgm:cxn modelId="{A23F1455-41F7-7449-8DB2-80A7D0F1FD8D}" type="presOf" srcId="{AD79AFA0-AE06-394E-887D-CFFAE2DB7991}" destId="{1E9558C0-8E16-9646-9FBA-607DF4E95ECF}" srcOrd="0" destOrd="0" presId="urn:microsoft.com/office/officeart/2005/8/layout/process4"/>
    <dgm:cxn modelId="{73B2D80B-CD01-2A42-9182-019A9C863B22}" type="presOf" srcId="{CDD3EDB6-41DB-234A-B535-75D341E6169E}" destId="{411B476F-48D4-104E-9F49-B6B88F9502BF}" srcOrd="0" destOrd="0" presId="urn:microsoft.com/office/officeart/2005/8/layout/process4"/>
    <dgm:cxn modelId="{188C3596-4960-F149-ABD5-63A38BA85662}" type="presOf" srcId="{28D34892-3A11-4B3B-9E7C-16A71A5636B2}" destId="{A9E116C4-2220-734D-8A8F-E221F8195335}" srcOrd="0" destOrd="0" presId="urn:microsoft.com/office/officeart/2005/8/layout/process4"/>
    <dgm:cxn modelId="{63245D41-5BED-C248-8392-7B8E7B857776}" srcId="{3EAC3875-D26D-476B-B345-73880BF231BE}" destId="{37038DA9-4EE3-7B42-9012-79F10C1A5902}" srcOrd="2" destOrd="0" parTransId="{82EB71F0-5B78-8A4F-ADE3-D12546B6C9E2}" sibTransId="{E88ACEF3-3729-B94B-87ED-E9319809AD28}"/>
    <dgm:cxn modelId="{8DC46AA4-A8C5-CD4B-A0D1-EEF123C208E6}" srcId="{0507D4C0-2DD8-8640-B1A9-1C7D890E5EC8}" destId="{9996603B-CA99-864D-97F8-FAD7430CDEFD}" srcOrd="1" destOrd="0" parTransId="{97765862-A8E4-6240-BE89-909B0CBAE06F}" sibTransId="{155CD242-9725-D240-9714-DFD080D6DCBC}"/>
    <dgm:cxn modelId="{E6C85C01-0259-154B-B41A-82318022E025}" srcId="{AD79AFA0-AE06-394E-887D-CFFAE2DB7991}" destId="{E3F2F205-1FE6-954E-9595-358B0C4293E5}" srcOrd="1" destOrd="0" parTransId="{ED9B04A7-EEAB-C843-9C4B-A94CEDACFE0D}" sibTransId="{FDCB379A-98C9-9040-9194-798FE4260845}"/>
    <dgm:cxn modelId="{1E2D96E7-6B98-0644-A54E-6E94CEB5EEED}" srcId="{3EAC3875-D26D-476B-B345-73880BF231BE}" destId="{CDD3EDB6-41DB-234A-B535-75D341E6169E}" srcOrd="1" destOrd="0" parTransId="{80CD8034-5236-C040-98F2-FC2D63E507D1}" sibTransId="{E49F8AD0-5071-CE47-8E80-7405815D45E5}"/>
    <dgm:cxn modelId="{DC5AE865-A360-5044-97AD-A39763B04B40}" type="presOf" srcId="{0BF8D718-F2A1-9043-884B-D58E2FB3E971}" destId="{C02E0280-3295-2440-931F-9F9FD52F3FE0}" srcOrd="0" destOrd="0" presId="urn:microsoft.com/office/officeart/2005/8/layout/process4"/>
    <dgm:cxn modelId="{556463D1-B3B5-3C49-A2AA-1BEBDA6FCA54}" type="presOf" srcId="{3EAC3875-D26D-476B-B345-73880BF231BE}" destId="{DDD72C72-A548-F044-9974-CDD3677BBCE6}" srcOrd="1" destOrd="0" presId="urn:microsoft.com/office/officeart/2005/8/layout/process4"/>
    <dgm:cxn modelId="{54394472-939A-9A4C-988C-8FB5BF5B27D7}" type="presOf" srcId="{AD79AFA0-AE06-394E-887D-CFFAE2DB7991}" destId="{BA9776AD-8542-144B-A699-62561C0CBC4D}" srcOrd="1" destOrd="0" presId="urn:microsoft.com/office/officeart/2005/8/layout/process4"/>
    <dgm:cxn modelId="{4246F6F5-5FCB-4547-BD74-BCC0DF702F62}" srcId="{3EAC3875-D26D-476B-B345-73880BF231BE}" destId="{78FA85BB-E67A-B343-AD65-CC7118573CD5}" srcOrd="0" destOrd="0" parTransId="{0D270CE9-A318-F44A-933B-E8905C315C4C}" sibTransId="{F00FDD16-C18A-3241-91DB-8DD2DA909BEC}"/>
    <dgm:cxn modelId="{A777DCB9-6C36-7C4A-AFAD-7A79544D2491}" srcId="{AD79AFA0-AE06-394E-887D-CFFAE2DB7991}" destId="{0BF8D718-F2A1-9043-884B-D58E2FB3E971}" srcOrd="2" destOrd="0" parTransId="{C1C88310-E0B1-154F-927E-DEF1B408015B}" sibTransId="{2CE3200C-4C76-5142-A5CE-D49DB36FEF80}"/>
    <dgm:cxn modelId="{7AD577FA-7B64-4F42-AE12-546AC92B9793}" type="presOf" srcId="{37038DA9-4EE3-7B42-9012-79F10C1A5902}" destId="{65518DA8-0A29-DE4D-BF71-E4693114A9CF}" srcOrd="0" destOrd="0" presId="urn:microsoft.com/office/officeart/2005/8/layout/process4"/>
    <dgm:cxn modelId="{7A7C6253-A2B2-6445-B070-0E3139351610}" srcId="{28D34892-3A11-4B3B-9E7C-16A71A5636B2}" destId="{AD79AFA0-AE06-394E-887D-CFFAE2DB7991}" srcOrd="2" destOrd="0" parTransId="{CBBE9281-8B3A-3743-9FEA-2AD228559101}" sibTransId="{233EE9C1-54B1-1442-A36A-B2A7453978E1}"/>
    <dgm:cxn modelId="{67B75CC9-C1B1-D940-81BD-F7B86460E1FF}" type="presOf" srcId="{E3F2F205-1FE6-954E-9595-358B0C4293E5}" destId="{9758397A-5BBA-434B-979F-0DDCD9F535AD}" srcOrd="0" destOrd="0" presId="urn:microsoft.com/office/officeart/2005/8/layout/process4"/>
    <dgm:cxn modelId="{A273E5E0-BFE3-C943-9B10-9B9DBA764498}" srcId="{0507D4C0-2DD8-8640-B1A9-1C7D890E5EC8}" destId="{0D6D34DD-CA83-8D4E-AF13-7FB51021B52B}" srcOrd="0" destOrd="0" parTransId="{B294C48B-F6A7-B344-AC10-3FA538623608}" sibTransId="{D5431EBE-9A96-2E4E-A708-F1BFCA3EC7FF}"/>
    <dgm:cxn modelId="{A8381E20-FCA1-4347-9D66-D782C635B456}" type="presOf" srcId="{9996603B-CA99-864D-97F8-FAD7430CDEFD}" destId="{3B1EC400-28DF-A24D-8F47-9335B7DDD4AF}" srcOrd="0" destOrd="0" presId="urn:microsoft.com/office/officeart/2005/8/layout/process4"/>
    <dgm:cxn modelId="{27C590DE-B00C-FB40-9959-29A955EC59B4}" type="presOf" srcId="{3EAC3875-D26D-476B-B345-73880BF231BE}" destId="{33CC059F-6F8B-E946-8325-F8AE7F03A63C}" srcOrd="0" destOrd="0" presId="urn:microsoft.com/office/officeart/2005/8/layout/process4"/>
    <dgm:cxn modelId="{B2A690FB-A57A-6742-964F-0A69D10138D1}" srcId="{28D34892-3A11-4B3B-9E7C-16A71A5636B2}" destId="{0507D4C0-2DD8-8640-B1A9-1C7D890E5EC8}" srcOrd="1" destOrd="0" parTransId="{5A37255E-85D2-9B41-8FAE-E907D0517FBF}" sibTransId="{4E7F87E3-1A91-8344-9A46-D4D1CB96CD4E}"/>
    <dgm:cxn modelId="{757C6712-25EA-4442-92C4-1262D1F184EC}" type="presOf" srcId="{0507D4C0-2DD8-8640-B1A9-1C7D890E5EC8}" destId="{74CD0389-D874-E040-8977-DBC751A4F394}" srcOrd="1" destOrd="0" presId="urn:microsoft.com/office/officeart/2005/8/layout/process4"/>
    <dgm:cxn modelId="{CB4A8AC8-B925-C442-89C7-2CDDD75F3DD0}" type="presOf" srcId="{0DDBEBBA-AA44-5A4F-8984-DA5CFD6DC757}" destId="{959C958A-F667-4041-8FD9-9C6D412ACA7F}" srcOrd="0" destOrd="0" presId="urn:microsoft.com/office/officeart/2005/8/layout/process4"/>
    <dgm:cxn modelId="{EDDA38B2-56A5-4E0D-B05D-9BDC7D4C48E8}" srcId="{28D34892-3A11-4B3B-9E7C-16A71A5636B2}" destId="{3EAC3875-D26D-476B-B345-73880BF231BE}" srcOrd="0" destOrd="0" parTransId="{26BF259B-5A99-48AD-A2E9-36A88C3F9893}" sibTransId="{DE3398F6-655A-4756-A803-D125AFCDF172}"/>
    <dgm:cxn modelId="{AD58ABB7-A98B-824F-8D23-93AE5F8CE569}" type="presOf" srcId="{0D6D34DD-CA83-8D4E-AF13-7FB51021B52B}" destId="{0E44D9F8-665A-8B4D-AED7-FBF08738F627}" srcOrd="0" destOrd="0" presId="urn:microsoft.com/office/officeart/2005/8/layout/process4"/>
    <dgm:cxn modelId="{6F601FC3-1513-1F4E-BF4E-3E507A9D32B7}" type="presOf" srcId="{0507D4C0-2DD8-8640-B1A9-1C7D890E5EC8}" destId="{851E813D-1BEE-BD44-95DF-68AEA6791F98}" srcOrd="0" destOrd="0" presId="urn:microsoft.com/office/officeart/2005/8/layout/process4"/>
    <dgm:cxn modelId="{E7E4A794-1D3E-0342-8747-5880444F7A22}" srcId="{AD79AFA0-AE06-394E-887D-CFFAE2DB7991}" destId="{0DDBEBBA-AA44-5A4F-8984-DA5CFD6DC757}" srcOrd="0" destOrd="0" parTransId="{AAD16713-9BD4-CB47-B201-FE512AB67B0C}" sibTransId="{B6C1AA88-CD65-F14A-BD1E-614674747A39}"/>
    <dgm:cxn modelId="{89348C3C-B891-8A47-9917-113E2513767B}" type="presParOf" srcId="{A9E116C4-2220-734D-8A8F-E221F8195335}" destId="{8B43F071-5DAC-504E-BC85-131A2E132AC8}" srcOrd="0" destOrd="0" presId="urn:microsoft.com/office/officeart/2005/8/layout/process4"/>
    <dgm:cxn modelId="{A8623619-B459-A846-BE15-4C07C2455D7E}" type="presParOf" srcId="{8B43F071-5DAC-504E-BC85-131A2E132AC8}" destId="{1E9558C0-8E16-9646-9FBA-607DF4E95ECF}" srcOrd="0" destOrd="0" presId="urn:microsoft.com/office/officeart/2005/8/layout/process4"/>
    <dgm:cxn modelId="{675FD2D7-AD6D-1D48-A71B-759DEB503A24}" type="presParOf" srcId="{8B43F071-5DAC-504E-BC85-131A2E132AC8}" destId="{BA9776AD-8542-144B-A699-62561C0CBC4D}" srcOrd="1" destOrd="0" presId="urn:microsoft.com/office/officeart/2005/8/layout/process4"/>
    <dgm:cxn modelId="{C2E25DBD-51EA-EE4B-840F-9619F83CABD5}" type="presParOf" srcId="{8B43F071-5DAC-504E-BC85-131A2E132AC8}" destId="{5CDEB410-F6A1-E64E-A88D-893DC3E208AB}" srcOrd="2" destOrd="0" presId="urn:microsoft.com/office/officeart/2005/8/layout/process4"/>
    <dgm:cxn modelId="{BD8CA938-9207-EB4B-94DE-054BB5820D6D}" type="presParOf" srcId="{5CDEB410-F6A1-E64E-A88D-893DC3E208AB}" destId="{959C958A-F667-4041-8FD9-9C6D412ACA7F}" srcOrd="0" destOrd="0" presId="urn:microsoft.com/office/officeart/2005/8/layout/process4"/>
    <dgm:cxn modelId="{77200453-7939-BB4A-98C3-640726B4B931}" type="presParOf" srcId="{5CDEB410-F6A1-E64E-A88D-893DC3E208AB}" destId="{9758397A-5BBA-434B-979F-0DDCD9F535AD}" srcOrd="1" destOrd="0" presId="urn:microsoft.com/office/officeart/2005/8/layout/process4"/>
    <dgm:cxn modelId="{BCCDB89D-6B3A-CF4F-BDE3-AD30FDFAE3C2}" type="presParOf" srcId="{5CDEB410-F6A1-E64E-A88D-893DC3E208AB}" destId="{C02E0280-3295-2440-931F-9F9FD52F3FE0}" srcOrd="2" destOrd="0" presId="urn:microsoft.com/office/officeart/2005/8/layout/process4"/>
    <dgm:cxn modelId="{C8312287-C0E5-FF40-B013-FB51621296AC}" type="presParOf" srcId="{A9E116C4-2220-734D-8A8F-E221F8195335}" destId="{45DA550B-3B2C-8A46-AE9B-8C2AE03ABA4F}" srcOrd="1" destOrd="0" presId="urn:microsoft.com/office/officeart/2005/8/layout/process4"/>
    <dgm:cxn modelId="{2893E9B9-3396-4943-BD27-44C7A1BFBB2F}" type="presParOf" srcId="{A9E116C4-2220-734D-8A8F-E221F8195335}" destId="{AA18C0E3-E9A8-F74E-B5B0-BFB66111BFF4}" srcOrd="2" destOrd="0" presId="urn:microsoft.com/office/officeart/2005/8/layout/process4"/>
    <dgm:cxn modelId="{5732BDC1-2768-794D-9A71-F57FD8EF8E89}" type="presParOf" srcId="{AA18C0E3-E9A8-F74E-B5B0-BFB66111BFF4}" destId="{851E813D-1BEE-BD44-95DF-68AEA6791F98}" srcOrd="0" destOrd="0" presId="urn:microsoft.com/office/officeart/2005/8/layout/process4"/>
    <dgm:cxn modelId="{A7B2C8AA-5471-A649-BF04-D79EBAE82F4C}" type="presParOf" srcId="{AA18C0E3-E9A8-F74E-B5B0-BFB66111BFF4}" destId="{74CD0389-D874-E040-8977-DBC751A4F394}" srcOrd="1" destOrd="0" presId="urn:microsoft.com/office/officeart/2005/8/layout/process4"/>
    <dgm:cxn modelId="{734BB033-C954-7544-8E6B-FF75A81FD6CE}" type="presParOf" srcId="{AA18C0E3-E9A8-F74E-B5B0-BFB66111BFF4}" destId="{321BEE28-E45F-0147-8209-406E4C5C67BD}" srcOrd="2" destOrd="0" presId="urn:microsoft.com/office/officeart/2005/8/layout/process4"/>
    <dgm:cxn modelId="{D51C4676-2167-394A-A4EE-6FCF4950FFED}" type="presParOf" srcId="{321BEE28-E45F-0147-8209-406E4C5C67BD}" destId="{0E44D9F8-665A-8B4D-AED7-FBF08738F627}" srcOrd="0" destOrd="0" presId="urn:microsoft.com/office/officeart/2005/8/layout/process4"/>
    <dgm:cxn modelId="{1AC7AF44-B27F-DE41-AE36-07CE1A4E0BA5}" type="presParOf" srcId="{321BEE28-E45F-0147-8209-406E4C5C67BD}" destId="{3B1EC400-28DF-A24D-8F47-9335B7DDD4AF}" srcOrd="1" destOrd="0" presId="urn:microsoft.com/office/officeart/2005/8/layout/process4"/>
    <dgm:cxn modelId="{728025D4-B3EF-2340-BDBB-4915DBA04A0C}" type="presParOf" srcId="{A9E116C4-2220-734D-8A8F-E221F8195335}" destId="{E4F36239-6BA7-B541-9B39-900335456BC9}" srcOrd="3" destOrd="0" presId="urn:microsoft.com/office/officeart/2005/8/layout/process4"/>
    <dgm:cxn modelId="{4535C322-2BB5-DF42-B231-A9B6C99DFFD9}" type="presParOf" srcId="{A9E116C4-2220-734D-8A8F-E221F8195335}" destId="{7D3FBE0B-F526-1B47-8A24-F15201C023DB}" srcOrd="4" destOrd="0" presId="urn:microsoft.com/office/officeart/2005/8/layout/process4"/>
    <dgm:cxn modelId="{9BF52E54-7EE1-7C4D-90AE-EA6AB0E9900F}" type="presParOf" srcId="{7D3FBE0B-F526-1B47-8A24-F15201C023DB}" destId="{33CC059F-6F8B-E946-8325-F8AE7F03A63C}" srcOrd="0" destOrd="0" presId="urn:microsoft.com/office/officeart/2005/8/layout/process4"/>
    <dgm:cxn modelId="{A48207A2-805E-874F-B146-46F8DB9BD068}" type="presParOf" srcId="{7D3FBE0B-F526-1B47-8A24-F15201C023DB}" destId="{DDD72C72-A548-F044-9974-CDD3677BBCE6}" srcOrd="1" destOrd="0" presId="urn:microsoft.com/office/officeart/2005/8/layout/process4"/>
    <dgm:cxn modelId="{FCF7B88B-4621-374F-9B9C-AC2EBF480026}" type="presParOf" srcId="{7D3FBE0B-F526-1B47-8A24-F15201C023DB}" destId="{EE1CE69F-AE63-CF49-9A86-B4585A3553B9}" srcOrd="2" destOrd="0" presId="urn:microsoft.com/office/officeart/2005/8/layout/process4"/>
    <dgm:cxn modelId="{8167B4A5-5C88-814F-AC2D-66501CFC4CEC}" type="presParOf" srcId="{EE1CE69F-AE63-CF49-9A86-B4585A3553B9}" destId="{62CC49D7-9DDF-DF4D-A437-3E7E1DB98981}" srcOrd="0" destOrd="0" presId="urn:microsoft.com/office/officeart/2005/8/layout/process4"/>
    <dgm:cxn modelId="{6EA6F1B5-74A0-7542-B2C0-9EE4681DB18E}" type="presParOf" srcId="{EE1CE69F-AE63-CF49-9A86-B4585A3553B9}" destId="{411B476F-48D4-104E-9F49-B6B88F9502BF}" srcOrd="1" destOrd="0" presId="urn:microsoft.com/office/officeart/2005/8/layout/process4"/>
    <dgm:cxn modelId="{C696E7FC-69F8-4C41-962E-96412BB72AB3}" type="presParOf" srcId="{EE1CE69F-AE63-CF49-9A86-B4585A3553B9}" destId="{65518DA8-0A29-DE4D-BF71-E4693114A9CF}" srcOrd="2"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F0F9901-54AC-2E4B-A330-2B0916814DB1}" type="doc">
      <dgm:prSet loTypeId="urn:microsoft.com/office/officeart/2005/8/layout/list1" loCatId="" qsTypeId="urn:microsoft.com/office/officeart/2005/8/quickstyle/simple4" qsCatId="simple" csTypeId="urn:microsoft.com/office/officeart/2005/8/colors/colorful4" csCatId="colorful"/>
      <dgm:spPr/>
      <dgm:t>
        <a:bodyPr/>
        <a:lstStyle/>
        <a:p>
          <a:endParaRPr lang="en-US"/>
        </a:p>
      </dgm:t>
    </dgm:pt>
    <dgm:pt modelId="{CA437D5C-60EA-2A4F-A6B6-042511714E22}">
      <dgm:prSet/>
      <dgm:spPr/>
      <dgm:t>
        <a:bodyPr/>
        <a:lstStyle/>
        <a:p>
          <a:pPr rtl="0"/>
          <a:r>
            <a:rPr lang="en-US" dirty="0" smtClean="0"/>
            <a:t>Blacks: Higher rate of high blood pressure in </a:t>
          </a:r>
          <a:endParaRPr lang="en-US" dirty="0"/>
        </a:p>
      </dgm:t>
    </dgm:pt>
    <dgm:pt modelId="{FCE2BB94-17AF-CE4F-B248-3B7798E55BC8}" type="parTrans" cxnId="{4BD2B662-0CC6-9649-906C-34F42147198B}">
      <dgm:prSet/>
      <dgm:spPr/>
      <dgm:t>
        <a:bodyPr/>
        <a:lstStyle/>
        <a:p>
          <a:endParaRPr lang="en-US"/>
        </a:p>
      </dgm:t>
    </dgm:pt>
    <dgm:pt modelId="{7014E41A-1E39-3649-8F73-6810443F31A1}" type="sibTrans" cxnId="{4BD2B662-0CC6-9649-906C-34F42147198B}">
      <dgm:prSet/>
      <dgm:spPr/>
      <dgm:t>
        <a:bodyPr/>
        <a:lstStyle/>
        <a:p>
          <a:endParaRPr lang="en-US"/>
        </a:p>
      </dgm:t>
    </dgm:pt>
    <dgm:pt modelId="{DC61294E-358A-6D45-A71B-6DA43002EB70}">
      <dgm:prSet/>
      <dgm:spPr/>
      <dgm:t>
        <a:bodyPr/>
        <a:lstStyle/>
        <a:p>
          <a:pPr rtl="0"/>
          <a:r>
            <a:rPr lang="en-US" smtClean="0"/>
            <a:t>High stop rate neighborhoods</a:t>
          </a:r>
          <a:endParaRPr lang="en-US"/>
        </a:p>
      </dgm:t>
    </dgm:pt>
    <dgm:pt modelId="{2CBAEAF5-D105-5C4F-9693-CBC44504C866}" type="parTrans" cxnId="{6D3208A4-7429-AE41-B97A-5471C4BC1AF4}">
      <dgm:prSet/>
      <dgm:spPr/>
      <dgm:t>
        <a:bodyPr/>
        <a:lstStyle/>
        <a:p>
          <a:endParaRPr lang="en-US"/>
        </a:p>
      </dgm:t>
    </dgm:pt>
    <dgm:pt modelId="{0E9208E2-40C5-8746-819E-3932C1E9D1B7}" type="sibTrans" cxnId="{6D3208A4-7429-AE41-B97A-5471C4BC1AF4}">
      <dgm:prSet/>
      <dgm:spPr/>
      <dgm:t>
        <a:bodyPr/>
        <a:lstStyle/>
        <a:p>
          <a:endParaRPr lang="en-US"/>
        </a:p>
      </dgm:t>
    </dgm:pt>
    <dgm:pt modelId="{945C8D6A-6ACD-F144-94B7-A6F0B0BC5634}">
      <dgm:prSet/>
      <dgm:spPr/>
      <dgm:t>
        <a:bodyPr/>
        <a:lstStyle/>
        <a:p>
          <a:pPr rtl="0"/>
          <a:r>
            <a:rPr lang="en-US" smtClean="0"/>
            <a:t>Neighborhood with racial disparities in frisking</a:t>
          </a:r>
          <a:endParaRPr lang="en-US"/>
        </a:p>
      </dgm:t>
    </dgm:pt>
    <dgm:pt modelId="{9D8C7A03-605C-9948-91AE-ED5F287444BA}" type="parTrans" cxnId="{2D3761DE-4AC4-184C-8AB2-B3031311BB3D}">
      <dgm:prSet/>
      <dgm:spPr/>
      <dgm:t>
        <a:bodyPr/>
        <a:lstStyle/>
        <a:p>
          <a:endParaRPr lang="en-US"/>
        </a:p>
      </dgm:t>
    </dgm:pt>
    <dgm:pt modelId="{6D236A43-FD97-1E4E-9EAF-745BE26E870D}" type="sibTrans" cxnId="{2D3761DE-4AC4-184C-8AB2-B3031311BB3D}">
      <dgm:prSet/>
      <dgm:spPr/>
      <dgm:t>
        <a:bodyPr/>
        <a:lstStyle/>
        <a:p>
          <a:endParaRPr lang="en-US"/>
        </a:p>
      </dgm:t>
    </dgm:pt>
    <dgm:pt modelId="{F0E69119-7DD1-344D-BB1B-A655983DE4CF}">
      <dgm:prSet/>
      <dgm:spPr/>
      <dgm:t>
        <a:bodyPr/>
        <a:lstStyle/>
        <a:p>
          <a:pPr rtl="0"/>
          <a:r>
            <a:rPr lang="en-US" smtClean="0"/>
            <a:t>Latinos: Higher rate of high blood pressure in</a:t>
          </a:r>
          <a:endParaRPr lang="en-US"/>
        </a:p>
      </dgm:t>
    </dgm:pt>
    <dgm:pt modelId="{24D27DA6-D359-5142-8B23-08CA72497402}" type="parTrans" cxnId="{F8CA5BC7-DBBD-4540-88D1-589DAD2E4169}">
      <dgm:prSet/>
      <dgm:spPr/>
      <dgm:t>
        <a:bodyPr/>
        <a:lstStyle/>
        <a:p>
          <a:endParaRPr lang="en-US"/>
        </a:p>
      </dgm:t>
    </dgm:pt>
    <dgm:pt modelId="{8470EBDA-893A-1F4E-914C-8B8B6A521B29}" type="sibTrans" cxnId="{F8CA5BC7-DBBD-4540-88D1-589DAD2E4169}">
      <dgm:prSet/>
      <dgm:spPr/>
      <dgm:t>
        <a:bodyPr/>
        <a:lstStyle/>
        <a:p>
          <a:endParaRPr lang="en-US"/>
        </a:p>
      </dgm:t>
    </dgm:pt>
    <dgm:pt modelId="{5936D826-6437-274D-A538-DB99246FD8DA}">
      <dgm:prSet/>
      <dgm:spPr/>
      <dgm:t>
        <a:bodyPr/>
        <a:lstStyle/>
        <a:p>
          <a:pPr rtl="0"/>
          <a:r>
            <a:rPr lang="en-US" smtClean="0"/>
            <a:t>High frisk neighborhoods</a:t>
          </a:r>
          <a:endParaRPr lang="en-US"/>
        </a:p>
      </dgm:t>
    </dgm:pt>
    <dgm:pt modelId="{A6593262-BD5E-C54D-941A-3426D19A52C4}" type="parTrans" cxnId="{3D0920D1-4395-8845-9DA5-E5D242405304}">
      <dgm:prSet/>
      <dgm:spPr/>
      <dgm:t>
        <a:bodyPr/>
        <a:lstStyle/>
        <a:p>
          <a:endParaRPr lang="en-US"/>
        </a:p>
      </dgm:t>
    </dgm:pt>
    <dgm:pt modelId="{A6E7E5F5-E40E-5244-821B-868D1852D9DB}" type="sibTrans" cxnId="{3D0920D1-4395-8845-9DA5-E5D242405304}">
      <dgm:prSet/>
      <dgm:spPr/>
      <dgm:t>
        <a:bodyPr/>
        <a:lstStyle/>
        <a:p>
          <a:endParaRPr lang="en-US"/>
        </a:p>
      </dgm:t>
    </dgm:pt>
    <dgm:pt modelId="{65C4150E-00C6-9F4A-8697-F2FC0C208186}">
      <dgm:prSet/>
      <dgm:spPr/>
      <dgm:t>
        <a:bodyPr/>
        <a:lstStyle/>
        <a:p>
          <a:pPr rtl="0"/>
          <a:r>
            <a:rPr lang="en-US" smtClean="0"/>
            <a:t>High use of force neighborhoods</a:t>
          </a:r>
          <a:endParaRPr lang="en-US"/>
        </a:p>
      </dgm:t>
    </dgm:pt>
    <dgm:pt modelId="{3C03F7D7-0046-6841-8747-A124F175ACE5}" type="parTrans" cxnId="{CB8D1E9A-A37D-644C-A2B5-F5F920F72B74}">
      <dgm:prSet/>
      <dgm:spPr/>
      <dgm:t>
        <a:bodyPr/>
        <a:lstStyle/>
        <a:p>
          <a:endParaRPr lang="en-US"/>
        </a:p>
      </dgm:t>
    </dgm:pt>
    <dgm:pt modelId="{D6E3B81F-F655-AB4B-B004-1C384BFECA04}" type="sibTrans" cxnId="{CB8D1E9A-A37D-644C-A2B5-F5F920F72B74}">
      <dgm:prSet/>
      <dgm:spPr/>
      <dgm:t>
        <a:bodyPr/>
        <a:lstStyle/>
        <a:p>
          <a:endParaRPr lang="en-US"/>
        </a:p>
      </dgm:t>
    </dgm:pt>
    <dgm:pt modelId="{18851AA4-D8CC-A541-8E78-400FC01D40E3}">
      <dgm:prSet/>
      <dgm:spPr/>
      <dgm:t>
        <a:bodyPr/>
        <a:lstStyle/>
        <a:p>
          <a:pPr rtl="0"/>
          <a:r>
            <a:rPr lang="en-US" smtClean="0"/>
            <a:t>Asian/Pacific Islander: Worse self-rated health </a:t>
          </a:r>
          <a:endParaRPr lang="en-US"/>
        </a:p>
      </dgm:t>
    </dgm:pt>
    <dgm:pt modelId="{3324878D-B9CF-B146-809E-61258FED3F81}" type="parTrans" cxnId="{6DDC5AEA-D744-5E4B-8F06-37EC5A6663F3}">
      <dgm:prSet/>
      <dgm:spPr/>
      <dgm:t>
        <a:bodyPr/>
        <a:lstStyle/>
        <a:p>
          <a:endParaRPr lang="en-US"/>
        </a:p>
      </dgm:t>
    </dgm:pt>
    <dgm:pt modelId="{277DCC57-71EE-BE43-8DF0-ABE998425EF7}" type="sibTrans" cxnId="{6DDC5AEA-D744-5E4B-8F06-37EC5A6663F3}">
      <dgm:prSet/>
      <dgm:spPr/>
      <dgm:t>
        <a:bodyPr/>
        <a:lstStyle/>
        <a:p>
          <a:endParaRPr lang="en-US"/>
        </a:p>
      </dgm:t>
    </dgm:pt>
    <dgm:pt modelId="{84B2B6FF-1458-2848-BFFC-0FDCDECB9F89}">
      <dgm:prSet/>
      <dgm:spPr/>
      <dgm:t>
        <a:bodyPr/>
        <a:lstStyle/>
        <a:p>
          <a:pPr rtl="0"/>
          <a:r>
            <a:rPr lang="en-US" smtClean="0"/>
            <a:t>Neighborhoods with racial disparities in use of force</a:t>
          </a:r>
          <a:endParaRPr lang="en-US"/>
        </a:p>
      </dgm:t>
    </dgm:pt>
    <dgm:pt modelId="{A2D70C37-9E33-5449-858C-D3A44E1B6F1C}" type="parTrans" cxnId="{24CC06E8-26F1-B244-8EE5-28E309F77DD0}">
      <dgm:prSet/>
      <dgm:spPr/>
      <dgm:t>
        <a:bodyPr/>
        <a:lstStyle/>
        <a:p>
          <a:endParaRPr lang="en-US"/>
        </a:p>
      </dgm:t>
    </dgm:pt>
    <dgm:pt modelId="{E8B655F5-6108-C34E-94C3-84C28133529E}" type="sibTrans" cxnId="{24CC06E8-26F1-B244-8EE5-28E309F77DD0}">
      <dgm:prSet/>
      <dgm:spPr/>
      <dgm:t>
        <a:bodyPr/>
        <a:lstStyle/>
        <a:p>
          <a:endParaRPr lang="en-US"/>
        </a:p>
      </dgm:t>
    </dgm:pt>
    <dgm:pt modelId="{BE022EA8-A94D-D241-AADF-666A4AC5AA0D}" type="pres">
      <dgm:prSet presAssocID="{BF0F9901-54AC-2E4B-A330-2B0916814DB1}" presName="linear" presStyleCnt="0">
        <dgm:presLayoutVars>
          <dgm:dir/>
          <dgm:animLvl val="lvl"/>
          <dgm:resizeHandles val="exact"/>
        </dgm:presLayoutVars>
      </dgm:prSet>
      <dgm:spPr/>
      <dgm:t>
        <a:bodyPr/>
        <a:lstStyle/>
        <a:p>
          <a:endParaRPr lang="en-US"/>
        </a:p>
      </dgm:t>
    </dgm:pt>
    <dgm:pt modelId="{3A8F1157-E7D8-3A45-8DE5-19394EBB19AC}" type="pres">
      <dgm:prSet presAssocID="{CA437D5C-60EA-2A4F-A6B6-042511714E22}" presName="parentLin" presStyleCnt="0"/>
      <dgm:spPr/>
    </dgm:pt>
    <dgm:pt modelId="{577D4624-97C3-F748-9BBC-034624E7D3A0}" type="pres">
      <dgm:prSet presAssocID="{CA437D5C-60EA-2A4F-A6B6-042511714E22}" presName="parentLeftMargin" presStyleLbl="node1" presStyleIdx="0" presStyleCnt="3"/>
      <dgm:spPr/>
      <dgm:t>
        <a:bodyPr/>
        <a:lstStyle/>
        <a:p>
          <a:endParaRPr lang="en-US"/>
        </a:p>
      </dgm:t>
    </dgm:pt>
    <dgm:pt modelId="{B2688211-A1D8-6747-B4E1-D76D5CF060F1}" type="pres">
      <dgm:prSet presAssocID="{CA437D5C-60EA-2A4F-A6B6-042511714E22}" presName="parentText" presStyleLbl="node1" presStyleIdx="0" presStyleCnt="3">
        <dgm:presLayoutVars>
          <dgm:chMax val="0"/>
          <dgm:bulletEnabled val="1"/>
        </dgm:presLayoutVars>
      </dgm:prSet>
      <dgm:spPr/>
      <dgm:t>
        <a:bodyPr/>
        <a:lstStyle/>
        <a:p>
          <a:endParaRPr lang="en-US"/>
        </a:p>
      </dgm:t>
    </dgm:pt>
    <dgm:pt modelId="{680537B5-B42C-0A43-A6CC-1EA554D9BD1B}" type="pres">
      <dgm:prSet presAssocID="{CA437D5C-60EA-2A4F-A6B6-042511714E22}" presName="negativeSpace" presStyleCnt="0"/>
      <dgm:spPr/>
    </dgm:pt>
    <dgm:pt modelId="{76C613A1-8959-8D47-BF1F-55186BF27249}" type="pres">
      <dgm:prSet presAssocID="{CA437D5C-60EA-2A4F-A6B6-042511714E22}" presName="childText" presStyleLbl="conFgAcc1" presStyleIdx="0" presStyleCnt="3">
        <dgm:presLayoutVars>
          <dgm:bulletEnabled val="1"/>
        </dgm:presLayoutVars>
      </dgm:prSet>
      <dgm:spPr/>
      <dgm:t>
        <a:bodyPr/>
        <a:lstStyle/>
        <a:p>
          <a:endParaRPr lang="en-US"/>
        </a:p>
      </dgm:t>
    </dgm:pt>
    <dgm:pt modelId="{75735C86-76D1-A645-BC72-176EC6B1B956}" type="pres">
      <dgm:prSet presAssocID="{7014E41A-1E39-3649-8F73-6810443F31A1}" presName="spaceBetweenRectangles" presStyleCnt="0"/>
      <dgm:spPr/>
    </dgm:pt>
    <dgm:pt modelId="{9281B070-8B9D-004C-88E3-14C98653554F}" type="pres">
      <dgm:prSet presAssocID="{F0E69119-7DD1-344D-BB1B-A655983DE4CF}" presName="parentLin" presStyleCnt="0"/>
      <dgm:spPr/>
    </dgm:pt>
    <dgm:pt modelId="{EB5E5292-DA02-4E40-8AC3-1CCFEE07B698}" type="pres">
      <dgm:prSet presAssocID="{F0E69119-7DD1-344D-BB1B-A655983DE4CF}" presName="parentLeftMargin" presStyleLbl="node1" presStyleIdx="0" presStyleCnt="3"/>
      <dgm:spPr/>
      <dgm:t>
        <a:bodyPr/>
        <a:lstStyle/>
        <a:p>
          <a:endParaRPr lang="en-US"/>
        </a:p>
      </dgm:t>
    </dgm:pt>
    <dgm:pt modelId="{B5E2E04C-2B59-2749-8A43-3F2DBD26EC4D}" type="pres">
      <dgm:prSet presAssocID="{F0E69119-7DD1-344D-BB1B-A655983DE4CF}" presName="parentText" presStyleLbl="node1" presStyleIdx="1" presStyleCnt="3">
        <dgm:presLayoutVars>
          <dgm:chMax val="0"/>
          <dgm:bulletEnabled val="1"/>
        </dgm:presLayoutVars>
      </dgm:prSet>
      <dgm:spPr/>
      <dgm:t>
        <a:bodyPr/>
        <a:lstStyle/>
        <a:p>
          <a:endParaRPr lang="en-US"/>
        </a:p>
      </dgm:t>
    </dgm:pt>
    <dgm:pt modelId="{2B3FCEA6-1026-B441-8F06-2BB0E6E4710F}" type="pres">
      <dgm:prSet presAssocID="{F0E69119-7DD1-344D-BB1B-A655983DE4CF}" presName="negativeSpace" presStyleCnt="0"/>
      <dgm:spPr/>
    </dgm:pt>
    <dgm:pt modelId="{77820800-48D5-2545-89D5-AC2B898049BD}" type="pres">
      <dgm:prSet presAssocID="{F0E69119-7DD1-344D-BB1B-A655983DE4CF}" presName="childText" presStyleLbl="conFgAcc1" presStyleIdx="1" presStyleCnt="3">
        <dgm:presLayoutVars>
          <dgm:bulletEnabled val="1"/>
        </dgm:presLayoutVars>
      </dgm:prSet>
      <dgm:spPr/>
      <dgm:t>
        <a:bodyPr/>
        <a:lstStyle/>
        <a:p>
          <a:endParaRPr lang="en-US"/>
        </a:p>
      </dgm:t>
    </dgm:pt>
    <dgm:pt modelId="{E0B7B6BF-E9F0-C44C-A9F5-1ED243064865}" type="pres">
      <dgm:prSet presAssocID="{8470EBDA-893A-1F4E-914C-8B8B6A521B29}" presName="spaceBetweenRectangles" presStyleCnt="0"/>
      <dgm:spPr/>
    </dgm:pt>
    <dgm:pt modelId="{F4CBEA6F-4591-524C-8597-D60A8238DC1B}" type="pres">
      <dgm:prSet presAssocID="{18851AA4-D8CC-A541-8E78-400FC01D40E3}" presName="parentLin" presStyleCnt="0"/>
      <dgm:spPr/>
    </dgm:pt>
    <dgm:pt modelId="{45BD3D0A-AB1D-3A40-AB2A-797B8D0BACA6}" type="pres">
      <dgm:prSet presAssocID="{18851AA4-D8CC-A541-8E78-400FC01D40E3}" presName="parentLeftMargin" presStyleLbl="node1" presStyleIdx="1" presStyleCnt="3"/>
      <dgm:spPr/>
      <dgm:t>
        <a:bodyPr/>
        <a:lstStyle/>
        <a:p>
          <a:endParaRPr lang="en-US"/>
        </a:p>
      </dgm:t>
    </dgm:pt>
    <dgm:pt modelId="{CBCF4A63-A215-5148-B16E-F91A59402DF5}" type="pres">
      <dgm:prSet presAssocID="{18851AA4-D8CC-A541-8E78-400FC01D40E3}" presName="parentText" presStyleLbl="node1" presStyleIdx="2" presStyleCnt="3">
        <dgm:presLayoutVars>
          <dgm:chMax val="0"/>
          <dgm:bulletEnabled val="1"/>
        </dgm:presLayoutVars>
      </dgm:prSet>
      <dgm:spPr/>
      <dgm:t>
        <a:bodyPr/>
        <a:lstStyle/>
        <a:p>
          <a:endParaRPr lang="en-US"/>
        </a:p>
      </dgm:t>
    </dgm:pt>
    <dgm:pt modelId="{68002C25-4B5A-4F4D-A97D-71FE2AD51860}" type="pres">
      <dgm:prSet presAssocID="{18851AA4-D8CC-A541-8E78-400FC01D40E3}" presName="negativeSpace" presStyleCnt="0"/>
      <dgm:spPr/>
    </dgm:pt>
    <dgm:pt modelId="{054F7186-BDF4-7A4E-A4D4-231AA4A1BEE5}" type="pres">
      <dgm:prSet presAssocID="{18851AA4-D8CC-A541-8E78-400FC01D40E3}" presName="childText" presStyleLbl="conFgAcc1" presStyleIdx="2" presStyleCnt="3">
        <dgm:presLayoutVars>
          <dgm:bulletEnabled val="1"/>
        </dgm:presLayoutVars>
      </dgm:prSet>
      <dgm:spPr/>
      <dgm:t>
        <a:bodyPr/>
        <a:lstStyle/>
        <a:p>
          <a:endParaRPr lang="en-US"/>
        </a:p>
      </dgm:t>
    </dgm:pt>
  </dgm:ptLst>
  <dgm:cxnLst>
    <dgm:cxn modelId="{016923E0-1928-574F-83CC-1E71CC7AC918}" type="presOf" srcId="{F0E69119-7DD1-344D-BB1B-A655983DE4CF}" destId="{EB5E5292-DA02-4E40-8AC3-1CCFEE07B698}" srcOrd="0" destOrd="0" presId="urn:microsoft.com/office/officeart/2005/8/layout/list1"/>
    <dgm:cxn modelId="{2BBF0088-E9C9-B242-9813-AFA07AD4D897}" type="presOf" srcId="{84B2B6FF-1458-2848-BFFC-0FDCDECB9F89}" destId="{054F7186-BDF4-7A4E-A4D4-231AA4A1BEE5}" srcOrd="0" destOrd="0" presId="urn:microsoft.com/office/officeart/2005/8/layout/list1"/>
    <dgm:cxn modelId="{5AD406D4-C1FA-D848-BB73-970266A3B822}" type="presOf" srcId="{65C4150E-00C6-9F4A-8697-F2FC0C208186}" destId="{77820800-48D5-2545-89D5-AC2B898049BD}" srcOrd="0" destOrd="1" presId="urn:microsoft.com/office/officeart/2005/8/layout/list1"/>
    <dgm:cxn modelId="{70616FDF-732E-C347-AE5D-6C6718DAA8A6}" type="presOf" srcId="{CA437D5C-60EA-2A4F-A6B6-042511714E22}" destId="{B2688211-A1D8-6747-B4E1-D76D5CF060F1}" srcOrd="1" destOrd="0" presId="urn:microsoft.com/office/officeart/2005/8/layout/list1"/>
    <dgm:cxn modelId="{6DDC5AEA-D744-5E4B-8F06-37EC5A6663F3}" srcId="{BF0F9901-54AC-2E4B-A330-2B0916814DB1}" destId="{18851AA4-D8CC-A541-8E78-400FC01D40E3}" srcOrd="2" destOrd="0" parTransId="{3324878D-B9CF-B146-809E-61258FED3F81}" sibTransId="{277DCC57-71EE-BE43-8DF0-ABE998425EF7}"/>
    <dgm:cxn modelId="{CB8D1E9A-A37D-644C-A2B5-F5F920F72B74}" srcId="{F0E69119-7DD1-344D-BB1B-A655983DE4CF}" destId="{65C4150E-00C6-9F4A-8697-F2FC0C208186}" srcOrd="1" destOrd="0" parTransId="{3C03F7D7-0046-6841-8747-A124F175ACE5}" sibTransId="{D6E3B81F-F655-AB4B-B004-1C384BFECA04}"/>
    <dgm:cxn modelId="{03C44377-BE48-5547-8F78-9CB10A73D844}" type="presOf" srcId="{18851AA4-D8CC-A541-8E78-400FC01D40E3}" destId="{45BD3D0A-AB1D-3A40-AB2A-797B8D0BACA6}" srcOrd="0" destOrd="0" presId="urn:microsoft.com/office/officeart/2005/8/layout/list1"/>
    <dgm:cxn modelId="{5BDB4D43-6A00-4146-A35A-32760C330DA8}" type="presOf" srcId="{18851AA4-D8CC-A541-8E78-400FC01D40E3}" destId="{CBCF4A63-A215-5148-B16E-F91A59402DF5}" srcOrd="1" destOrd="0" presId="urn:microsoft.com/office/officeart/2005/8/layout/list1"/>
    <dgm:cxn modelId="{F5FB70F1-83D4-CF42-BE5A-CCC7778566E4}" type="presOf" srcId="{945C8D6A-6ACD-F144-94B7-A6F0B0BC5634}" destId="{76C613A1-8959-8D47-BF1F-55186BF27249}" srcOrd="0" destOrd="1" presId="urn:microsoft.com/office/officeart/2005/8/layout/list1"/>
    <dgm:cxn modelId="{3D0920D1-4395-8845-9DA5-E5D242405304}" srcId="{F0E69119-7DD1-344D-BB1B-A655983DE4CF}" destId="{5936D826-6437-274D-A538-DB99246FD8DA}" srcOrd="0" destOrd="0" parTransId="{A6593262-BD5E-C54D-941A-3426D19A52C4}" sibTransId="{A6E7E5F5-E40E-5244-821B-868D1852D9DB}"/>
    <dgm:cxn modelId="{D24A3523-6CDD-2440-ADD4-DC74DCD07BC4}" type="presOf" srcId="{DC61294E-358A-6D45-A71B-6DA43002EB70}" destId="{76C613A1-8959-8D47-BF1F-55186BF27249}" srcOrd="0" destOrd="0" presId="urn:microsoft.com/office/officeart/2005/8/layout/list1"/>
    <dgm:cxn modelId="{4BD2B662-0CC6-9649-906C-34F42147198B}" srcId="{BF0F9901-54AC-2E4B-A330-2B0916814DB1}" destId="{CA437D5C-60EA-2A4F-A6B6-042511714E22}" srcOrd="0" destOrd="0" parTransId="{FCE2BB94-17AF-CE4F-B248-3B7798E55BC8}" sibTransId="{7014E41A-1E39-3649-8F73-6810443F31A1}"/>
    <dgm:cxn modelId="{F176DF29-632A-BC41-A037-123E2B5F5FA1}" type="presOf" srcId="{BF0F9901-54AC-2E4B-A330-2B0916814DB1}" destId="{BE022EA8-A94D-D241-AADF-666A4AC5AA0D}" srcOrd="0" destOrd="0" presId="urn:microsoft.com/office/officeart/2005/8/layout/list1"/>
    <dgm:cxn modelId="{8688BFAB-F458-EE46-9FE2-5F48EB2D88F3}" type="presOf" srcId="{F0E69119-7DD1-344D-BB1B-A655983DE4CF}" destId="{B5E2E04C-2B59-2749-8A43-3F2DBD26EC4D}" srcOrd="1" destOrd="0" presId="urn:microsoft.com/office/officeart/2005/8/layout/list1"/>
    <dgm:cxn modelId="{34F8787E-7641-6245-9593-E9AFC8E6DE81}" type="presOf" srcId="{5936D826-6437-274D-A538-DB99246FD8DA}" destId="{77820800-48D5-2545-89D5-AC2B898049BD}" srcOrd="0" destOrd="0" presId="urn:microsoft.com/office/officeart/2005/8/layout/list1"/>
    <dgm:cxn modelId="{2D3761DE-4AC4-184C-8AB2-B3031311BB3D}" srcId="{CA437D5C-60EA-2A4F-A6B6-042511714E22}" destId="{945C8D6A-6ACD-F144-94B7-A6F0B0BC5634}" srcOrd="1" destOrd="0" parTransId="{9D8C7A03-605C-9948-91AE-ED5F287444BA}" sibTransId="{6D236A43-FD97-1E4E-9EAF-745BE26E870D}"/>
    <dgm:cxn modelId="{C58D4EE2-891E-7242-8DFE-DDDB66205863}" type="presOf" srcId="{CA437D5C-60EA-2A4F-A6B6-042511714E22}" destId="{577D4624-97C3-F748-9BBC-034624E7D3A0}" srcOrd="0" destOrd="0" presId="urn:microsoft.com/office/officeart/2005/8/layout/list1"/>
    <dgm:cxn modelId="{F8CA5BC7-DBBD-4540-88D1-589DAD2E4169}" srcId="{BF0F9901-54AC-2E4B-A330-2B0916814DB1}" destId="{F0E69119-7DD1-344D-BB1B-A655983DE4CF}" srcOrd="1" destOrd="0" parTransId="{24D27DA6-D359-5142-8B23-08CA72497402}" sibTransId="{8470EBDA-893A-1F4E-914C-8B8B6A521B29}"/>
    <dgm:cxn modelId="{6D3208A4-7429-AE41-B97A-5471C4BC1AF4}" srcId="{CA437D5C-60EA-2A4F-A6B6-042511714E22}" destId="{DC61294E-358A-6D45-A71B-6DA43002EB70}" srcOrd="0" destOrd="0" parTransId="{2CBAEAF5-D105-5C4F-9693-CBC44504C866}" sibTransId="{0E9208E2-40C5-8746-819E-3932C1E9D1B7}"/>
    <dgm:cxn modelId="{24CC06E8-26F1-B244-8EE5-28E309F77DD0}" srcId="{18851AA4-D8CC-A541-8E78-400FC01D40E3}" destId="{84B2B6FF-1458-2848-BFFC-0FDCDECB9F89}" srcOrd="0" destOrd="0" parTransId="{A2D70C37-9E33-5449-858C-D3A44E1B6F1C}" sibTransId="{E8B655F5-6108-C34E-94C3-84C28133529E}"/>
    <dgm:cxn modelId="{8DE07BCD-DFB0-7F48-98FE-8C14DE71C2E9}" type="presParOf" srcId="{BE022EA8-A94D-D241-AADF-666A4AC5AA0D}" destId="{3A8F1157-E7D8-3A45-8DE5-19394EBB19AC}" srcOrd="0" destOrd="0" presId="urn:microsoft.com/office/officeart/2005/8/layout/list1"/>
    <dgm:cxn modelId="{41A8202A-9E07-4A45-8930-4175A7CEE2A3}" type="presParOf" srcId="{3A8F1157-E7D8-3A45-8DE5-19394EBB19AC}" destId="{577D4624-97C3-F748-9BBC-034624E7D3A0}" srcOrd="0" destOrd="0" presId="urn:microsoft.com/office/officeart/2005/8/layout/list1"/>
    <dgm:cxn modelId="{C4486EBF-2D5F-6B42-9796-9E4C34C01DF0}" type="presParOf" srcId="{3A8F1157-E7D8-3A45-8DE5-19394EBB19AC}" destId="{B2688211-A1D8-6747-B4E1-D76D5CF060F1}" srcOrd="1" destOrd="0" presId="urn:microsoft.com/office/officeart/2005/8/layout/list1"/>
    <dgm:cxn modelId="{98DE72B1-0E91-FC45-89B0-A5532CE9B766}" type="presParOf" srcId="{BE022EA8-A94D-D241-AADF-666A4AC5AA0D}" destId="{680537B5-B42C-0A43-A6CC-1EA554D9BD1B}" srcOrd="1" destOrd="0" presId="urn:microsoft.com/office/officeart/2005/8/layout/list1"/>
    <dgm:cxn modelId="{1909AEDE-4460-F445-AF65-35353BCB37E8}" type="presParOf" srcId="{BE022EA8-A94D-D241-AADF-666A4AC5AA0D}" destId="{76C613A1-8959-8D47-BF1F-55186BF27249}" srcOrd="2" destOrd="0" presId="urn:microsoft.com/office/officeart/2005/8/layout/list1"/>
    <dgm:cxn modelId="{5E3304EF-4255-704E-8AF4-D6B9EF4A385F}" type="presParOf" srcId="{BE022EA8-A94D-D241-AADF-666A4AC5AA0D}" destId="{75735C86-76D1-A645-BC72-176EC6B1B956}" srcOrd="3" destOrd="0" presId="urn:microsoft.com/office/officeart/2005/8/layout/list1"/>
    <dgm:cxn modelId="{CE88A13A-703E-2E4E-A430-C867F5314843}" type="presParOf" srcId="{BE022EA8-A94D-D241-AADF-666A4AC5AA0D}" destId="{9281B070-8B9D-004C-88E3-14C98653554F}" srcOrd="4" destOrd="0" presId="urn:microsoft.com/office/officeart/2005/8/layout/list1"/>
    <dgm:cxn modelId="{ACE1DF89-4F95-D143-BB3B-26B8D26F6462}" type="presParOf" srcId="{9281B070-8B9D-004C-88E3-14C98653554F}" destId="{EB5E5292-DA02-4E40-8AC3-1CCFEE07B698}" srcOrd="0" destOrd="0" presId="urn:microsoft.com/office/officeart/2005/8/layout/list1"/>
    <dgm:cxn modelId="{63272479-19C8-2246-8789-D3277BBBF9FE}" type="presParOf" srcId="{9281B070-8B9D-004C-88E3-14C98653554F}" destId="{B5E2E04C-2B59-2749-8A43-3F2DBD26EC4D}" srcOrd="1" destOrd="0" presId="urn:microsoft.com/office/officeart/2005/8/layout/list1"/>
    <dgm:cxn modelId="{F4C95FAF-66DE-114D-A71A-0D1C144D10A3}" type="presParOf" srcId="{BE022EA8-A94D-D241-AADF-666A4AC5AA0D}" destId="{2B3FCEA6-1026-B441-8F06-2BB0E6E4710F}" srcOrd="5" destOrd="0" presId="urn:microsoft.com/office/officeart/2005/8/layout/list1"/>
    <dgm:cxn modelId="{B5157641-CFCB-D943-B2F9-1D1FDC42AD32}" type="presParOf" srcId="{BE022EA8-A94D-D241-AADF-666A4AC5AA0D}" destId="{77820800-48D5-2545-89D5-AC2B898049BD}" srcOrd="6" destOrd="0" presId="urn:microsoft.com/office/officeart/2005/8/layout/list1"/>
    <dgm:cxn modelId="{19289CBA-8B66-6C4B-BC7F-4823A81759F1}" type="presParOf" srcId="{BE022EA8-A94D-D241-AADF-666A4AC5AA0D}" destId="{E0B7B6BF-E9F0-C44C-A9F5-1ED243064865}" srcOrd="7" destOrd="0" presId="urn:microsoft.com/office/officeart/2005/8/layout/list1"/>
    <dgm:cxn modelId="{54A04204-94B5-B942-BCAB-410E1D452C13}" type="presParOf" srcId="{BE022EA8-A94D-D241-AADF-666A4AC5AA0D}" destId="{F4CBEA6F-4591-524C-8597-D60A8238DC1B}" srcOrd="8" destOrd="0" presId="urn:microsoft.com/office/officeart/2005/8/layout/list1"/>
    <dgm:cxn modelId="{9839EFDD-E36D-6E42-B0F1-AB0E77AD9E14}" type="presParOf" srcId="{F4CBEA6F-4591-524C-8597-D60A8238DC1B}" destId="{45BD3D0A-AB1D-3A40-AB2A-797B8D0BACA6}" srcOrd="0" destOrd="0" presId="urn:microsoft.com/office/officeart/2005/8/layout/list1"/>
    <dgm:cxn modelId="{B368C886-A5E1-0A49-B272-06E8E3E468EE}" type="presParOf" srcId="{F4CBEA6F-4591-524C-8597-D60A8238DC1B}" destId="{CBCF4A63-A215-5148-B16E-F91A59402DF5}" srcOrd="1" destOrd="0" presId="urn:microsoft.com/office/officeart/2005/8/layout/list1"/>
    <dgm:cxn modelId="{6A9FED4D-5F6D-CB4E-852F-286016AD0B32}" type="presParOf" srcId="{BE022EA8-A94D-D241-AADF-666A4AC5AA0D}" destId="{68002C25-4B5A-4F4D-A97D-71FE2AD51860}" srcOrd="9" destOrd="0" presId="urn:microsoft.com/office/officeart/2005/8/layout/list1"/>
    <dgm:cxn modelId="{1FC4E35A-F66A-F349-8D77-C0892F3F2D8F}" type="presParOf" srcId="{BE022EA8-A94D-D241-AADF-666A4AC5AA0D}" destId="{054F7186-BDF4-7A4E-A4D4-231AA4A1BEE5}"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91705E-7B4C-7C4F-A6C2-8F32F9073911}" type="doc">
      <dgm:prSet loTypeId="urn:microsoft.com/office/officeart/2005/8/layout/hierarchy3" loCatId="" qsTypeId="urn:microsoft.com/office/officeart/2005/8/quickstyle/3D1" qsCatId="3D" csTypeId="urn:microsoft.com/office/officeart/2005/8/colors/colorful2" csCatId="colorful" phldr="1"/>
      <dgm:spPr/>
      <dgm:t>
        <a:bodyPr/>
        <a:lstStyle/>
        <a:p>
          <a:endParaRPr lang="en-US"/>
        </a:p>
      </dgm:t>
    </dgm:pt>
    <dgm:pt modelId="{FFCF4E34-3A34-D948-A527-D2FA13026E85}">
      <dgm:prSet custT="1"/>
      <dgm:spPr/>
      <dgm:t>
        <a:bodyPr/>
        <a:lstStyle/>
        <a:p>
          <a:pPr rtl="0"/>
          <a:r>
            <a:rPr lang="en-US" sz="2200" dirty="0" smtClean="0"/>
            <a:t>Over-Policing as Public Health Risk</a:t>
          </a:r>
          <a:endParaRPr lang="en-US" sz="2200" dirty="0"/>
        </a:p>
      </dgm:t>
    </dgm:pt>
    <dgm:pt modelId="{AC9630A3-28F7-024F-BF15-1080D1940284}" type="parTrans" cxnId="{901BEF28-DBBC-2448-B7FD-AEC7D12134ED}">
      <dgm:prSet/>
      <dgm:spPr/>
      <dgm:t>
        <a:bodyPr/>
        <a:lstStyle/>
        <a:p>
          <a:endParaRPr lang="en-US"/>
        </a:p>
      </dgm:t>
    </dgm:pt>
    <dgm:pt modelId="{6D633C90-9BAA-0145-9C05-BAE4B115CF3F}" type="sibTrans" cxnId="{901BEF28-DBBC-2448-B7FD-AEC7D12134ED}">
      <dgm:prSet/>
      <dgm:spPr/>
      <dgm:t>
        <a:bodyPr/>
        <a:lstStyle/>
        <a:p>
          <a:endParaRPr lang="en-US"/>
        </a:p>
      </dgm:t>
    </dgm:pt>
    <dgm:pt modelId="{A73D8B5F-6F57-0841-8756-8E112F47CD21}">
      <dgm:prSet/>
      <dgm:spPr/>
      <dgm:t>
        <a:bodyPr/>
        <a:lstStyle/>
        <a:p>
          <a:pPr rtl="0"/>
          <a:r>
            <a:rPr lang="en-US" dirty="0" smtClean="0"/>
            <a:t>Methodological</a:t>
          </a:r>
          <a:endParaRPr lang="en-US" dirty="0"/>
        </a:p>
      </dgm:t>
    </dgm:pt>
    <dgm:pt modelId="{00789C8E-0E05-D34B-AEC0-7C67606E0F31}" type="parTrans" cxnId="{BD94CDB8-874A-0341-804D-9990E2B8F4D8}">
      <dgm:prSet/>
      <dgm:spPr/>
      <dgm:t>
        <a:bodyPr/>
        <a:lstStyle/>
        <a:p>
          <a:endParaRPr lang="en-US"/>
        </a:p>
      </dgm:t>
    </dgm:pt>
    <dgm:pt modelId="{5AC2F22A-C316-D447-89EF-CE7F06C2B3FB}" type="sibTrans" cxnId="{BD94CDB8-874A-0341-804D-9990E2B8F4D8}">
      <dgm:prSet/>
      <dgm:spPr/>
      <dgm:t>
        <a:bodyPr/>
        <a:lstStyle/>
        <a:p>
          <a:endParaRPr lang="en-US"/>
        </a:p>
      </dgm:t>
    </dgm:pt>
    <dgm:pt modelId="{CC881109-78BE-8748-9207-9F5EAC14DD3D}">
      <dgm:prSet/>
      <dgm:spPr/>
      <dgm:t>
        <a:bodyPr/>
        <a:lstStyle/>
        <a:p>
          <a:pPr rtl="0"/>
          <a:r>
            <a:rPr lang="en-US" dirty="0" smtClean="0"/>
            <a:t>Substantive</a:t>
          </a:r>
          <a:endParaRPr lang="en-US" dirty="0"/>
        </a:p>
      </dgm:t>
    </dgm:pt>
    <dgm:pt modelId="{15DB1D98-AEAA-1340-89E8-8CFE88A0868C}" type="parTrans" cxnId="{8523AC23-3EE2-8B41-A489-3FDACFB8471D}">
      <dgm:prSet/>
      <dgm:spPr/>
      <dgm:t>
        <a:bodyPr/>
        <a:lstStyle/>
        <a:p>
          <a:endParaRPr lang="en-US"/>
        </a:p>
      </dgm:t>
    </dgm:pt>
    <dgm:pt modelId="{614C6CF7-03E5-7F45-A650-24E277CDB22B}" type="sibTrans" cxnId="{8523AC23-3EE2-8B41-A489-3FDACFB8471D}">
      <dgm:prSet/>
      <dgm:spPr/>
      <dgm:t>
        <a:bodyPr/>
        <a:lstStyle/>
        <a:p>
          <a:endParaRPr lang="en-US"/>
        </a:p>
      </dgm:t>
    </dgm:pt>
    <dgm:pt modelId="{AA7B38A1-0128-764D-8F9A-3BA3CE1D2C95}">
      <dgm:prSet custT="1"/>
      <dgm:spPr/>
      <dgm:t>
        <a:bodyPr/>
        <a:lstStyle/>
        <a:p>
          <a:pPr rtl="0"/>
          <a:r>
            <a:rPr lang="en-US" sz="2200" dirty="0" smtClean="0"/>
            <a:t>Multilevel/Spatial Models</a:t>
          </a:r>
          <a:endParaRPr lang="en-US" sz="2200" dirty="0"/>
        </a:p>
      </dgm:t>
    </dgm:pt>
    <dgm:pt modelId="{D4670766-C1DF-4840-AC19-55A0C115B5A7}" type="parTrans" cxnId="{347EB71B-DBA4-AA48-AC50-CE19D47F4736}">
      <dgm:prSet/>
      <dgm:spPr/>
      <dgm:t>
        <a:bodyPr/>
        <a:lstStyle/>
        <a:p>
          <a:endParaRPr lang="en-US"/>
        </a:p>
      </dgm:t>
    </dgm:pt>
    <dgm:pt modelId="{D0B0BA3B-C391-3E49-8732-F331288D95BA}" type="sibTrans" cxnId="{347EB71B-DBA4-AA48-AC50-CE19D47F4736}">
      <dgm:prSet/>
      <dgm:spPr/>
      <dgm:t>
        <a:bodyPr/>
        <a:lstStyle/>
        <a:p>
          <a:endParaRPr lang="en-US"/>
        </a:p>
      </dgm:t>
    </dgm:pt>
    <dgm:pt modelId="{9B569929-573E-4C44-A8CF-F48249B5BB60}">
      <dgm:prSet custT="1"/>
      <dgm:spPr/>
      <dgm:t>
        <a:bodyPr/>
        <a:lstStyle/>
        <a:p>
          <a:pPr rtl="0"/>
          <a:r>
            <a:rPr lang="en-US" sz="2200" dirty="0" smtClean="0"/>
            <a:t>The Three </a:t>
          </a:r>
          <a:r>
            <a:rPr lang="en-US" sz="2200" dirty="0" err="1" smtClean="0"/>
            <a:t>Rs</a:t>
          </a:r>
          <a:endParaRPr lang="en-US" sz="2200" dirty="0" smtClean="0"/>
        </a:p>
        <a:p>
          <a:pPr rtl="0"/>
          <a:r>
            <a:rPr lang="en-US" sz="2000" dirty="0" smtClean="0"/>
            <a:t>(Rates, Risks, Ratios)</a:t>
          </a:r>
          <a:endParaRPr lang="en-US" sz="2000" dirty="0"/>
        </a:p>
      </dgm:t>
    </dgm:pt>
    <dgm:pt modelId="{A92863A8-6D75-4844-81DE-C316F7484977}" type="parTrans" cxnId="{7E41D20A-9879-7F4A-A2C3-71531E5E637B}">
      <dgm:prSet/>
      <dgm:spPr/>
      <dgm:t>
        <a:bodyPr/>
        <a:lstStyle/>
        <a:p>
          <a:endParaRPr lang="en-US"/>
        </a:p>
      </dgm:t>
    </dgm:pt>
    <dgm:pt modelId="{568FD413-E82A-5445-82D5-3C6A59ED69E0}" type="sibTrans" cxnId="{7E41D20A-9879-7F4A-A2C3-71531E5E637B}">
      <dgm:prSet/>
      <dgm:spPr/>
      <dgm:t>
        <a:bodyPr/>
        <a:lstStyle/>
        <a:p>
          <a:endParaRPr lang="en-US"/>
        </a:p>
      </dgm:t>
    </dgm:pt>
    <dgm:pt modelId="{8D1F2F61-70F5-9347-B34B-8EA68CA28070}">
      <dgm:prSet custT="1"/>
      <dgm:spPr/>
      <dgm:t>
        <a:bodyPr/>
        <a:lstStyle/>
        <a:p>
          <a:pPr rtl="0"/>
          <a:r>
            <a:rPr lang="en-US" sz="2200" dirty="0" smtClean="0"/>
            <a:t>Collateral Consequences of Surveillance Stress</a:t>
          </a:r>
          <a:endParaRPr lang="en-US" sz="2200" dirty="0"/>
        </a:p>
      </dgm:t>
    </dgm:pt>
    <dgm:pt modelId="{A67D2418-3A71-E443-BF2B-302721C041FE}" type="parTrans" cxnId="{AC241D6B-0F01-D045-82CD-B070B9ECB57C}">
      <dgm:prSet/>
      <dgm:spPr/>
      <dgm:t>
        <a:bodyPr/>
        <a:lstStyle/>
        <a:p>
          <a:endParaRPr lang="en-US"/>
        </a:p>
      </dgm:t>
    </dgm:pt>
    <dgm:pt modelId="{86E2A6CB-BB7F-4C42-92D5-EFFD77E84D70}" type="sibTrans" cxnId="{AC241D6B-0F01-D045-82CD-B070B9ECB57C}">
      <dgm:prSet/>
      <dgm:spPr/>
      <dgm:t>
        <a:bodyPr/>
        <a:lstStyle/>
        <a:p>
          <a:endParaRPr lang="en-US"/>
        </a:p>
      </dgm:t>
    </dgm:pt>
    <dgm:pt modelId="{F9882D93-8463-3C43-B456-08E4346F6B59}">
      <dgm:prSet custT="1"/>
      <dgm:spPr/>
      <dgm:t>
        <a:bodyPr/>
        <a:lstStyle/>
        <a:p>
          <a:pPr rtl="0"/>
          <a:r>
            <a:rPr lang="en-US" sz="2200" dirty="0" smtClean="0"/>
            <a:t>Status-Context Contingencies</a:t>
          </a:r>
          <a:endParaRPr lang="en-US" sz="2200" dirty="0"/>
        </a:p>
      </dgm:t>
    </dgm:pt>
    <dgm:pt modelId="{6A2B2B4A-ED69-EC4E-A1DB-2F12630FEE93}" type="parTrans" cxnId="{27E83C97-F390-5E42-90BE-5F94A5A892F4}">
      <dgm:prSet/>
      <dgm:spPr/>
      <dgm:t>
        <a:bodyPr/>
        <a:lstStyle/>
        <a:p>
          <a:endParaRPr lang="en-US"/>
        </a:p>
      </dgm:t>
    </dgm:pt>
    <dgm:pt modelId="{258639BE-8F95-4C4C-B425-762AAB4F4511}" type="sibTrans" cxnId="{27E83C97-F390-5E42-90BE-5F94A5A892F4}">
      <dgm:prSet/>
      <dgm:spPr/>
      <dgm:t>
        <a:bodyPr/>
        <a:lstStyle/>
        <a:p>
          <a:endParaRPr lang="en-US"/>
        </a:p>
      </dgm:t>
    </dgm:pt>
    <dgm:pt modelId="{F994027C-B025-AD48-B92A-7ED863DA62B1}">
      <dgm:prSet custT="1"/>
      <dgm:spPr/>
      <dgm:t>
        <a:bodyPr/>
        <a:lstStyle/>
        <a:p>
          <a:pPr rtl="0"/>
          <a:r>
            <a:rPr lang="en-US" sz="2200" dirty="0" smtClean="0"/>
            <a:t>Non-Specific Dimensionality</a:t>
          </a:r>
          <a:endParaRPr lang="en-US" sz="2200" dirty="0"/>
        </a:p>
      </dgm:t>
    </dgm:pt>
    <dgm:pt modelId="{C38AF344-6304-674C-A688-F60A2A9271C3}" type="parTrans" cxnId="{EB3E9AF3-E2C7-E645-B4CE-10CA24F59AE8}">
      <dgm:prSet/>
      <dgm:spPr/>
      <dgm:t>
        <a:bodyPr/>
        <a:lstStyle/>
        <a:p>
          <a:endParaRPr lang="en-US"/>
        </a:p>
      </dgm:t>
    </dgm:pt>
    <dgm:pt modelId="{414CDDB1-4611-A140-89A5-A139B202E612}" type="sibTrans" cxnId="{EB3E9AF3-E2C7-E645-B4CE-10CA24F59AE8}">
      <dgm:prSet/>
      <dgm:spPr/>
      <dgm:t>
        <a:bodyPr/>
        <a:lstStyle/>
        <a:p>
          <a:endParaRPr lang="en-US"/>
        </a:p>
      </dgm:t>
    </dgm:pt>
    <dgm:pt modelId="{C9148678-9A5A-CE42-A659-4A579DB771EB}" type="pres">
      <dgm:prSet presAssocID="{6A91705E-7B4C-7C4F-A6C2-8F32F9073911}" presName="diagram" presStyleCnt="0">
        <dgm:presLayoutVars>
          <dgm:chPref val="1"/>
          <dgm:dir/>
          <dgm:animOne val="branch"/>
          <dgm:animLvl val="lvl"/>
          <dgm:resizeHandles/>
        </dgm:presLayoutVars>
      </dgm:prSet>
      <dgm:spPr/>
      <dgm:t>
        <a:bodyPr/>
        <a:lstStyle/>
        <a:p>
          <a:endParaRPr lang="en-US"/>
        </a:p>
      </dgm:t>
    </dgm:pt>
    <dgm:pt modelId="{4A091C2D-0AB7-7F43-9C8E-E6E411D15675}" type="pres">
      <dgm:prSet presAssocID="{CC881109-78BE-8748-9207-9F5EAC14DD3D}" presName="root" presStyleCnt="0"/>
      <dgm:spPr/>
    </dgm:pt>
    <dgm:pt modelId="{BA10E888-ECD4-CC45-9160-8B29269A48F2}" type="pres">
      <dgm:prSet presAssocID="{CC881109-78BE-8748-9207-9F5EAC14DD3D}" presName="rootComposite" presStyleCnt="0"/>
      <dgm:spPr/>
    </dgm:pt>
    <dgm:pt modelId="{68E959B9-AD99-2B4F-990E-5560C4D95CE4}" type="pres">
      <dgm:prSet presAssocID="{CC881109-78BE-8748-9207-9F5EAC14DD3D}" presName="rootText" presStyleLbl="node1" presStyleIdx="0" presStyleCnt="2" custScaleX="174707"/>
      <dgm:spPr/>
      <dgm:t>
        <a:bodyPr/>
        <a:lstStyle/>
        <a:p>
          <a:endParaRPr lang="en-US"/>
        </a:p>
      </dgm:t>
    </dgm:pt>
    <dgm:pt modelId="{A02E6EC1-9636-8940-AD29-B5A667DF282B}" type="pres">
      <dgm:prSet presAssocID="{CC881109-78BE-8748-9207-9F5EAC14DD3D}" presName="rootConnector" presStyleLbl="node1" presStyleIdx="0" presStyleCnt="2"/>
      <dgm:spPr/>
      <dgm:t>
        <a:bodyPr/>
        <a:lstStyle/>
        <a:p>
          <a:endParaRPr lang="en-US"/>
        </a:p>
      </dgm:t>
    </dgm:pt>
    <dgm:pt modelId="{AF9094EB-9903-264D-9C4B-05DC962567B3}" type="pres">
      <dgm:prSet presAssocID="{CC881109-78BE-8748-9207-9F5EAC14DD3D}" presName="childShape" presStyleCnt="0"/>
      <dgm:spPr/>
    </dgm:pt>
    <dgm:pt modelId="{F6BA55BA-E790-274E-90E9-C1AEC5C673CA}" type="pres">
      <dgm:prSet presAssocID="{AC9630A3-28F7-024F-BF15-1080D1940284}" presName="Name13" presStyleLbl="parChTrans1D2" presStyleIdx="0" presStyleCnt="6"/>
      <dgm:spPr/>
      <dgm:t>
        <a:bodyPr/>
        <a:lstStyle/>
        <a:p>
          <a:endParaRPr lang="en-US"/>
        </a:p>
      </dgm:t>
    </dgm:pt>
    <dgm:pt modelId="{09EC1438-EDB0-6B46-BC04-E161ECC79104}" type="pres">
      <dgm:prSet presAssocID="{FFCF4E34-3A34-D948-A527-D2FA13026E85}" presName="childText" presStyleLbl="bgAcc1" presStyleIdx="0" presStyleCnt="6" custScaleX="163788" custScaleY="89237">
        <dgm:presLayoutVars>
          <dgm:bulletEnabled val="1"/>
        </dgm:presLayoutVars>
      </dgm:prSet>
      <dgm:spPr/>
      <dgm:t>
        <a:bodyPr/>
        <a:lstStyle/>
        <a:p>
          <a:endParaRPr lang="en-US"/>
        </a:p>
      </dgm:t>
    </dgm:pt>
    <dgm:pt modelId="{55C58509-FAEE-754C-BED7-7AC5700C7377}" type="pres">
      <dgm:prSet presAssocID="{C38AF344-6304-674C-A688-F60A2A9271C3}" presName="Name13" presStyleLbl="parChTrans1D2" presStyleIdx="1" presStyleCnt="6"/>
      <dgm:spPr/>
      <dgm:t>
        <a:bodyPr/>
        <a:lstStyle/>
        <a:p>
          <a:endParaRPr lang="en-US"/>
        </a:p>
      </dgm:t>
    </dgm:pt>
    <dgm:pt modelId="{FAD68245-93BD-924D-8DF9-A87A5EC3821C}" type="pres">
      <dgm:prSet presAssocID="{F994027C-B025-AD48-B92A-7ED863DA62B1}" presName="childText" presStyleLbl="bgAcc1" presStyleIdx="1" presStyleCnt="6" custScaleX="163788">
        <dgm:presLayoutVars>
          <dgm:bulletEnabled val="1"/>
        </dgm:presLayoutVars>
      </dgm:prSet>
      <dgm:spPr/>
      <dgm:t>
        <a:bodyPr/>
        <a:lstStyle/>
        <a:p>
          <a:endParaRPr lang="en-US"/>
        </a:p>
      </dgm:t>
    </dgm:pt>
    <dgm:pt modelId="{E1869A82-0822-9B4F-8146-DAC6DF104E7B}" type="pres">
      <dgm:prSet presAssocID="{A67D2418-3A71-E443-BF2B-302721C041FE}" presName="Name13" presStyleLbl="parChTrans1D2" presStyleIdx="2" presStyleCnt="6"/>
      <dgm:spPr/>
      <dgm:t>
        <a:bodyPr/>
        <a:lstStyle/>
        <a:p>
          <a:endParaRPr lang="en-US"/>
        </a:p>
      </dgm:t>
    </dgm:pt>
    <dgm:pt modelId="{31AB9485-3FFC-BC45-9778-EA48A641963D}" type="pres">
      <dgm:prSet presAssocID="{8D1F2F61-70F5-9347-B34B-8EA68CA28070}" presName="childText" presStyleLbl="bgAcc1" presStyleIdx="2" presStyleCnt="6" custScaleX="163788" custScaleY="89237">
        <dgm:presLayoutVars>
          <dgm:bulletEnabled val="1"/>
        </dgm:presLayoutVars>
      </dgm:prSet>
      <dgm:spPr/>
      <dgm:t>
        <a:bodyPr/>
        <a:lstStyle/>
        <a:p>
          <a:endParaRPr lang="en-US"/>
        </a:p>
      </dgm:t>
    </dgm:pt>
    <dgm:pt modelId="{21B0BC53-055C-484A-AED1-45A503051A3A}" type="pres">
      <dgm:prSet presAssocID="{A73D8B5F-6F57-0841-8756-8E112F47CD21}" presName="root" presStyleCnt="0"/>
      <dgm:spPr/>
    </dgm:pt>
    <dgm:pt modelId="{66C12B3D-987C-1944-BB80-36F325943E14}" type="pres">
      <dgm:prSet presAssocID="{A73D8B5F-6F57-0841-8756-8E112F47CD21}" presName="rootComposite" presStyleCnt="0"/>
      <dgm:spPr/>
    </dgm:pt>
    <dgm:pt modelId="{2B087662-A470-4846-AD88-70230AF071CD}" type="pres">
      <dgm:prSet presAssocID="{A73D8B5F-6F57-0841-8756-8E112F47CD21}" presName="rootText" presStyleLbl="node1" presStyleIdx="1" presStyleCnt="2" custScaleX="174707"/>
      <dgm:spPr/>
      <dgm:t>
        <a:bodyPr/>
        <a:lstStyle/>
        <a:p>
          <a:endParaRPr lang="en-US"/>
        </a:p>
      </dgm:t>
    </dgm:pt>
    <dgm:pt modelId="{C23FA725-5BA7-E749-BB4E-F5253B0766AD}" type="pres">
      <dgm:prSet presAssocID="{A73D8B5F-6F57-0841-8756-8E112F47CD21}" presName="rootConnector" presStyleLbl="node1" presStyleIdx="1" presStyleCnt="2"/>
      <dgm:spPr/>
      <dgm:t>
        <a:bodyPr/>
        <a:lstStyle/>
        <a:p>
          <a:endParaRPr lang="en-US"/>
        </a:p>
      </dgm:t>
    </dgm:pt>
    <dgm:pt modelId="{EE326636-6BA1-454F-9520-CA269D5D84F0}" type="pres">
      <dgm:prSet presAssocID="{A73D8B5F-6F57-0841-8756-8E112F47CD21}" presName="childShape" presStyleCnt="0"/>
      <dgm:spPr/>
    </dgm:pt>
    <dgm:pt modelId="{758DB219-B801-6847-AA7E-C33DD7486FFB}" type="pres">
      <dgm:prSet presAssocID="{A92863A8-6D75-4844-81DE-C316F7484977}" presName="Name13" presStyleLbl="parChTrans1D2" presStyleIdx="3" presStyleCnt="6"/>
      <dgm:spPr/>
      <dgm:t>
        <a:bodyPr/>
        <a:lstStyle/>
        <a:p>
          <a:endParaRPr lang="en-US"/>
        </a:p>
      </dgm:t>
    </dgm:pt>
    <dgm:pt modelId="{38A4C19C-A63F-F44C-8079-5830D2DCE28D}" type="pres">
      <dgm:prSet presAssocID="{9B569929-573E-4C44-A8CF-F48249B5BB60}" presName="childText" presStyleLbl="bgAcc1" presStyleIdx="3" presStyleCnt="6" custScaleX="163788" custScaleY="89237">
        <dgm:presLayoutVars>
          <dgm:bulletEnabled val="1"/>
        </dgm:presLayoutVars>
      </dgm:prSet>
      <dgm:spPr/>
      <dgm:t>
        <a:bodyPr/>
        <a:lstStyle/>
        <a:p>
          <a:endParaRPr lang="en-US"/>
        </a:p>
      </dgm:t>
    </dgm:pt>
    <dgm:pt modelId="{22465349-755D-A247-A3BE-81B28471C7C0}" type="pres">
      <dgm:prSet presAssocID="{6A2B2B4A-ED69-EC4E-A1DB-2F12630FEE93}" presName="Name13" presStyleLbl="parChTrans1D2" presStyleIdx="4" presStyleCnt="6"/>
      <dgm:spPr/>
      <dgm:t>
        <a:bodyPr/>
        <a:lstStyle/>
        <a:p>
          <a:endParaRPr lang="en-US"/>
        </a:p>
      </dgm:t>
    </dgm:pt>
    <dgm:pt modelId="{068E3EA3-7440-4142-BB70-E5B5B462E812}" type="pres">
      <dgm:prSet presAssocID="{F9882D93-8463-3C43-B456-08E4346F6B59}" presName="childText" presStyleLbl="bgAcc1" presStyleIdx="4" presStyleCnt="6" custScaleX="163788" custScaleY="89237">
        <dgm:presLayoutVars>
          <dgm:bulletEnabled val="1"/>
        </dgm:presLayoutVars>
      </dgm:prSet>
      <dgm:spPr/>
      <dgm:t>
        <a:bodyPr/>
        <a:lstStyle/>
        <a:p>
          <a:endParaRPr lang="en-US"/>
        </a:p>
      </dgm:t>
    </dgm:pt>
    <dgm:pt modelId="{C820E22D-8344-864C-9151-D60C36F1EC0F}" type="pres">
      <dgm:prSet presAssocID="{D4670766-C1DF-4840-AC19-55A0C115B5A7}" presName="Name13" presStyleLbl="parChTrans1D2" presStyleIdx="5" presStyleCnt="6"/>
      <dgm:spPr/>
      <dgm:t>
        <a:bodyPr/>
        <a:lstStyle/>
        <a:p>
          <a:endParaRPr lang="en-US"/>
        </a:p>
      </dgm:t>
    </dgm:pt>
    <dgm:pt modelId="{BB6CC022-03AD-D042-BB52-E3881AA2C839}" type="pres">
      <dgm:prSet presAssocID="{AA7B38A1-0128-764D-8F9A-3BA3CE1D2C95}" presName="childText" presStyleLbl="bgAcc1" presStyleIdx="5" presStyleCnt="6" custScaleX="163788" custScaleY="89237">
        <dgm:presLayoutVars>
          <dgm:bulletEnabled val="1"/>
        </dgm:presLayoutVars>
      </dgm:prSet>
      <dgm:spPr/>
      <dgm:t>
        <a:bodyPr/>
        <a:lstStyle/>
        <a:p>
          <a:endParaRPr lang="en-US"/>
        </a:p>
      </dgm:t>
    </dgm:pt>
  </dgm:ptLst>
  <dgm:cxnLst>
    <dgm:cxn modelId="{6334F903-3CC4-4049-9DD4-8423ED65B0D8}" type="presOf" srcId="{CC881109-78BE-8748-9207-9F5EAC14DD3D}" destId="{68E959B9-AD99-2B4F-990E-5560C4D95CE4}" srcOrd="0" destOrd="0" presId="urn:microsoft.com/office/officeart/2005/8/layout/hierarchy3"/>
    <dgm:cxn modelId="{87BC004E-0B47-034A-9D32-D6412CCB9013}" type="presOf" srcId="{A92863A8-6D75-4844-81DE-C316F7484977}" destId="{758DB219-B801-6847-AA7E-C33DD7486FFB}" srcOrd="0" destOrd="0" presId="urn:microsoft.com/office/officeart/2005/8/layout/hierarchy3"/>
    <dgm:cxn modelId="{8523AC23-3EE2-8B41-A489-3FDACFB8471D}" srcId="{6A91705E-7B4C-7C4F-A6C2-8F32F9073911}" destId="{CC881109-78BE-8748-9207-9F5EAC14DD3D}" srcOrd="0" destOrd="0" parTransId="{15DB1D98-AEAA-1340-89E8-8CFE88A0868C}" sibTransId="{614C6CF7-03E5-7F45-A650-24E277CDB22B}"/>
    <dgm:cxn modelId="{32C016BE-BC9B-4A45-BE8E-AF190417D8B2}" type="presOf" srcId="{A73D8B5F-6F57-0841-8756-8E112F47CD21}" destId="{C23FA725-5BA7-E749-BB4E-F5253B0766AD}" srcOrd="1" destOrd="0" presId="urn:microsoft.com/office/officeart/2005/8/layout/hierarchy3"/>
    <dgm:cxn modelId="{4DDDADBD-6AED-3F4E-8D3F-6935F7A38D44}" type="presOf" srcId="{6A2B2B4A-ED69-EC4E-A1DB-2F12630FEE93}" destId="{22465349-755D-A247-A3BE-81B28471C7C0}" srcOrd="0" destOrd="0" presId="urn:microsoft.com/office/officeart/2005/8/layout/hierarchy3"/>
    <dgm:cxn modelId="{2C082497-D1B1-644D-8838-6F2FE08532D8}" type="presOf" srcId="{CC881109-78BE-8748-9207-9F5EAC14DD3D}" destId="{A02E6EC1-9636-8940-AD29-B5A667DF282B}" srcOrd="1" destOrd="0" presId="urn:microsoft.com/office/officeart/2005/8/layout/hierarchy3"/>
    <dgm:cxn modelId="{26170400-5A2A-3F40-BE33-F0CB699C311C}" type="presOf" srcId="{9B569929-573E-4C44-A8CF-F48249B5BB60}" destId="{38A4C19C-A63F-F44C-8079-5830D2DCE28D}" srcOrd="0" destOrd="0" presId="urn:microsoft.com/office/officeart/2005/8/layout/hierarchy3"/>
    <dgm:cxn modelId="{7E41D20A-9879-7F4A-A2C3-71531E5E637B}" srcId="{A73D8B5F-6F57-0841-8756-8E112F47CD21}" destId="{9B569929-573E-4C44-A8CF-F48249B5BB60}" srcOrd="0" destOrd="0" parTransId="{A92863A8-6D75-4844-81DE-C316F7484977}" sibTransId="{568FD413-E82A-5445-82D5-3C6A59ED69E0}"/>
    <dgm:cxn modelId="{AC241D6B-0F01-D045-82CD-B070B9ECB57C}" srcId="{CC881109-78BE-8748-9207-9F5EAC14DD3D}" destId="{8D1F2F61-70F5-9347-B34B-8EA68CA28070}" srcOrd="2" destOrd="0" parTransId="{A67D2418-3A71-E443-BF2B-302721C041FE}" sibTransId="{86E2A6CB-BB7F-4C42-92D5-EFFD77E84D70}"/>
    <dgm:cxn modelId="{8851E605-4E2B-5940-9FC6-8DDA721CBD2B}" type="presOf" srcId="{F994027C-B025-AD48-B92A-7ED863DA62B1}" destId="{FAD68245-93BD-924D-8DF9-A87A5EC3821C}" srcOrd="0" destOrd="0" presId="urn:microsoft.com/office/officeart/2005/8/layout/hierarchy3"/>
    <dgm:cxn modelId="{60601EC9-9A8E-1548-8D8B-D7C3E6C044F0}" type="presOf" srcId="{C38AF344-6304-674C-A688-F60A2A9271C3}" destId="{55C58509-FAEE-754C-BED7-7AC5700C7377}" srcOrd="0" destOrd="0" presId="urn:microsoft.com/office/officeart/2005/8/layout/hierarchy3"/>
    <dgm:cxn modelId="{8527BE08-7030-2342-B072-8C7D6BC7E8B3}" type="presOf" srcId="{AC9630A3-28F7-024F-BF15-1080D1940284}" destId="{F6BA55BA-E790-274E-90E9-C1AEC5C673CA}" srcOrd="0" destOrd="0" presId="urn:microsoft.com/office/officeart/2005/8/layout/hierarchy3"/>
    <dgm:cxn modelId="{BD94CDB8-874A-0341-804D-9990E2B8F4D8}" srcId="{6A91705E-7B4C-7C4F-A6C2-8F32F9073911}" destId="{A73D8B5F-6F57-0841-8756-8E112F47CD21}" srcOrd="1" destOrd="0" parTransId="{00789C8E-0E05-D34B-AEC0-7C67606E0F31}" sibTransId="{5AC2F22A-C316-D447-89EF-CE7F06C2B3FB}"/>
    <dgm:cxn modelId="{453587F6-F6E5-FA4D-AD7B-DC08449F0669}" type="presOf" srcId="{F9882D93-8463-3C43-B456-08E4346F6B59}" destId="{068E3EA3-7440-4142-BB70-E5B5B462E812}" srcOrd="0" destOrd="0" presId="urn:microsoft.com/office/officeart/2005/8/layout/hierarchy3"/>
    <dgm:cxn modelId="{27E83C97-F390-5E42-90BE-5F94A5A892F4}" srcId="{A73D8B5F-6F57-0841-8756-8E112F47CD21}" destId="{F9882D93-8463-3C43-B456-08E4346F6B59}" srcOrd="1" destOrd="0" parTransId="{6A2B2B4A-ED69-EC4E-A1DB-2F12630FEE93}" sibTransId="{258639BE-8F95-4C4C-B425-762AAB4F4511}"/>
    <dgm:cxn modelId="{2A3CFDA5-5CFD-1D4A-AC6B-30A5CB05419F}" type="presOf" srcId="{8D1F2F61-70F5-9347-B34B-8EA68CA28070}" destId="{31AB9485-3FFC-BC45-9778-EA48A641963D}" srcOrd="0" destOrd="0" presId="urn:microsoft.com/office/officeart/2005/8/layout/hierarchy3"/>
    <dgm:cxn modelId="{180A1912-1888-0944-90AE-C14679391B47}" type="presOf" srcId="{6A91705E-7B4C-7C4F-A6C2-8F32F9073911}" destId="{C9148678-9A5A-CE42-A659-4A579DB771EB}" srcOrd="0" destOrd="0" presId="urn:microsoft.com/office/officeart/2005/8/layout/hierarchy3"/>
    <dgm:cxn modelId="{1A8F520B-FB5C-2646-8F66-9A826FDE92D9}" type="presOf" srcId="{AA7B38A1-0128-764D-8F9A-3BA3CE1D2C95}" destId="{BB6CC022-03AD-D042-BB52-E3881AA2C839}" srcOrd="0" destOrd="0" presId="urn:microsoft.com/office/officeart/2005/8/layout/hierarchy3"/>
    <dgm:cxn modelId="{A7E041A7-8B90-8D45-B648-C10703032486}" type="presOf" srcId="{A73D8B5F-6F57-0841-8756-8E112F47CD21}" destId="{2B087662-A470-4846-AD88-70230AF071CD}" srcOrd="0" destOrd="0" presId="urn:microsoft.com/office/officeart/2005/8/layout/hierarchy3"/>
    <dgm:cxn modelId="{EB3E9AF3-E2C7-E645-B4CE-10CA24F59AE8}" srcId="{CC881109-78BE-8748-9207-9F5EAC14DD3D}" destId="{F994027C-B025-AD48-B92A-7ED863DA62B1}" srcOrd="1" destOrd="0" parTransId="{C38AF344-6304-674C-A688-F60A2A9271C3}" sibTransId="{414CDDB1-4611-A140-89A5-A139B202E612}"/>
    <dgm:cxn modelId="{9F6DAD66-1329-3D48-BD60-697B49454F25}" type="presOf" srcId="{FFCF4E34-3A34-D948-A527-D2FA13026E85}" destId="{09EC1438-EDB0-6B46-BC04-E161ECC79104}" srcOrd="0" destOrd="0" presId="urn:microsoft.com/office/officeart/2005/8/layout/hierarchy3"/>
    <dgm:cxn modelId="{901BEF28-DBBC-2448-B7FD-AEC7D12134ED}" srcId="{CC881109-78BE-8748-9207-9F5EAC14DD3D}" destId="{FFCF4E34-3A34-D948-A527-D2FA13026E85}" srcOrd="0" destOrd="0" parTransId="{AC9630A3-28F7-024F-BF15-1080D1940284}" sibTransId="{6D633C90-9BAA-0145-9C05-BAE4B115CF3F}"/>
    <dgm:cxn modelId="{347EB71B-DBA4-AA48-AC50-CE19D47F4736}" srcId="{A73D8B5F-6F57-0841-8756-8E112F47CD21}" destId="{AA7B38A1-0128-764D-8F9A-3BA3CE1D2C95}" srcOrd="2" destOrd="0" parTransId="{D4670766-C1DF-4840-AC19-55A0C115B5A7}" sibTransId="{D0B0BA3B-C391-3E49-8732-F331288D95BA}"/>
    <dgm:cxn modelId="{B53BF79D-7264-A64B-9EF4-09D51DEF87A1}" type="presOf" srcId="{D4670766-C1DF-4840-AC19-55A0C115B5A7}" destId="{C820E22D-8344-864C-9151-D60C36F1EC0F}" srcOrd="0" destOrd="0" presId="urn:microsoft.com/office/officeart/2005/8/layout/hierarchy3"/>
    <dgm:cxn modelId="{0762AC9E-566B-5947-BDAD-AA3EDFD047A7}" type="presOf" srcId="{A67D2418-3A71-E443-BF2B-302721C041FE}" destId="{E1869A82-0822-9B4F-8146-DAC6DF104E7B}" srcOrd="0" destOrd="0" presId="urn:microsoft.com/office/officeart/2005/8/layout/hierarchy3"/>
    <dgm:cxn modelId="{0FFD12D2-F87B-814D-B677-676450A5BCFB}" type="presParOf" srcId="{C9148678-9A5A-CE42-A659-4A579DB771EB}" destId="{4A091C2D-0AB7-7F43-9C8E-E6E411D15675}" srcOrd="0" destOrd="0" presId="urn:microsoft.com/office/officeart/2005/8/layout/hierarchy3"/>
    <dgm:cxn modelId="{3F7A1919-99FB-354B-8199-8DEFDD24F601}" type="presParOf" srcId="{4A091C2D-0AB7-7F43-9C8E-E6E411D15675}" destId="{BA10E888-ECD4-CC45-9160-8B29269A48F2}" srcOrd="0" destOrd="0" presId="urn:microsoft.com/office/officeart/2005/8/layout/hierarchy3"/>
    <dgm:cxn modelId="{FBE38EE1-5A82-314C-A942-D5CB5CAD59C5}" type="presParOf" srcId="{BA10E888-ECD4-CC45-9160-8B29269A48F2}" destId="{68E959B9-AD99-2B4F-990E-5560C4D95CE4}" srcOrd="0" destOrd="0" presId="urn:microsoft.com/office/officeart/2005/8/layout/hierarchy3"/>
    <dgm:cxn modelId="{B5EB9359-4EE6-B040-A16C-9173A70329ED}" type="presParOf" srcId="{BA10E888-ECD4-CC45-9160-8B29269A48F2}" destId="{A02E6EC1-9636-8940-AD29-B5A667DF282B}" srcOrd="1" destOrd="0" presId="urn:microsoft.com/office/officeart/2005/8/layout/hierarchy3"/>
    <dgm:cxn modelId="{4484CD5D-790B-D848-BD72-78167B6B5D01}" type="presParOf" srcId="{4A091C2D-0AB7-7F43-9C8E-E6E411D15675}" destId="{AF9094EB-9903-264D-9C4B-05DC962567B3}" srcOrd="1" destOrd="0" presId="urn:microsoft.com/office/officeart/2005/8/layout/hierarchy3"/>
    <dgm:cxn modelId="{6126EA08-F570-5647-8491-4FB337F078EC}" type="presParOf" srcId="{AF9094EB-9903-264D-9C4B-05DC962567B3}" destId="{F6BA55BA-E790-274E-90E9-C1AEC5C673CA}" srcOrd="0" destOrd="0" presId="urn:microsoft.com/office/officeart/2005/8/layout/hierarchy3"/>
    <dgm:cxn modelId="{3BEC2CB5-9337-BB40-A198-E7E2A9000CD3}" type="presParOf" srcId="{AF9094EB-9903-264D-9C4B-05DC962567B3}" destId="{09EC1438-EDB0-6B46-BC04-E161ECC79104}" srcOrd="1" destOrd="0" presId="urn:microsoft.com/office/officeart/2005/8/layout/hierarchy3"/>
    <dgm:cxn modelId="{53A929B3-32DD-E646-9421-29C48211A3F4}" type="presParOf" srcId="{AF9094EB-9903-264D-9C4B-05DC962567B3}" destId="{55C58509-FAEE-754C-BED7-7AC5700C7377}" srcOrd="2" destOrd="0" presId="urn:microsoft.com/office/officeart/2005/8/layout/hierarchy3"/>
    <dgm:cxn modelId="{60C3234B-7867-4A48-872F-036925B6A151}" type="presParOf" srcId="{AF9094EB-9903-264D-9C4B-05DC962567B3}" destId="{FAD68245-93BD-924D-8DF9-A87A5EC3821C}" srcOrd="3" destOrd="0" presId="urn:microsoft.com/office/officeart/2005/8/layout/hierarchy3"/>
    <dgm:cxn modelId="{6DF5A03F-CAF9-B84F-9C20-B4E207D61B31}" type="presParOf" srcId="{AF9094EB-9903-264D-9C4B-05DC962567B3}" destId="{E1869A82-0822-9B4F-8146-DAC6DF104E7B}" srcOrd="4" destOrd="0" presId="urn:microsoft.com/office/officeart/2005/8/layout/hierarchy3"/>
    <dgm:cxn modelId="{B9B1BDFE-8AF7-404C-99DE-B505A39A5763}" type="presParOf" srcId="{AF9094EB-9903-264D-9C4B-05DC962567B3}" destId="{31AB9485-3FFC-BC45-9778-EA48A641963D}" srcOrd="5" destOrd="0" presId="urn:microsoft.com/office/officeart/2005/8/layout/hierarchy3"/>
    <dgm:cxn modelId="{9F90BF61-E7BC-6547-8AAE-91D18C9C4A8E}" type="presParOf" srcId="{C9148678-9A5A-CE42-A659-4A579DB771EB}" destId="{21B0BC53-055C-484A-AED1-45A503051A3A}" srcOrd="1" destOrd="0" presId="urn:microsoft.com/office/officeart/2005/8/layout/hierarchy3"/>
    <dgm:cxn modelId="{47E63768-4709-C046-A72A-8D46AAFB23F1}" type="presParOf" srcId="{21B0BC53-055C-484A-AED1-45A503051A3A}" destId="{66C12B3D-987C-1944-BB80-36F325943E14}" srcOrd="0" destOrd="0" presId="urn:microsoft.com/office/officeart/2005/8/layout/hierarchy3"/>
    <dgm:cxn modelId="{495B00DD-3A58-1145-86B7-4B1A20F5B64C}" type="presParOf" srcId="{66C12B3D-987C-1944-BB80-36F325943E14}" destId="{2B087662-A470-4846-AD88-70230AF071CD}" srcOrd="0" destOrd="0" presId="urn:microsoft.com/office/officeart/2005/8/layout/hierarchy3"/>
    <dgm:cxn modelId="{9A11B61A-7E06-9F48-99E3-FF93F0445134}" type="presParOf" srcId="{66C12B3D-987C-1944-BB80-36F325943E14}" destId="{C23FA725-5BA7-E749-BB4E-F5253B0766AD}" srcOrd="1" destOrd="0" presId="urn:microsoft.com/office/officeart/2005/8/layout/hierarchy3"/>
    <dgm:cxn modelId="{89A903CB-F58C-9541-8538-67382D29754F}" type="presParOf" srcId="{21B0BC53-055C-484A-AED1-45A503051A3A}" destId="{EE326636-6BA1-454F-9520-CA269D5D84F0}" srcOrd="1" destOrd="0" presId="urn:microsoft.com/office/officeart/2005/8/layout/hierarchy3"/>
    <dgm:cxn modelId="{D5165ECF-9853-BF4C-992A-D5ACD2563EED}" type="presParOf" srcId="{EE326636-6BA1-454F-9520-CA269D5D84F0}" destId="{758DB219-B801-6847-AA7E-C33DD7486FFB}" srcOrd="0" destOrd="0" presId="urn:microsoft.com/office/officeart/2005/8/layout/hierarchy3"/>
    <dgm:cxn modelId="{E7BFB9A5-9018-0F48-BF45-6AA9905D9036}" type="presParOf" srcId="{EE326636-6BA1-454F-9520-CA269D5D84F0}" destId="{38A4C19C-A63F-F44C-8079-5830D2DCE28D}" srcOrd="1" destOrd="0" presId="urn:microsoft.com/office/officeart/2005/8/layout/hierarchy3"/>
    <dgm:cxn modelId="{13BA101D-9445-4543-8FC2-9B8BAF746B26}" type="presParOf" srcId="{EE326636-6BA1-454F-9520-CA269D5D84F0}" destId="{22465349-755D-A247-A3BE-81B28471C7C0}" srcOrd="2" destOrd="0" presId="urn:microsoft.com/office/officeart/2005/8/layout/hierarchy3"/>
    <dgm:cxn modelId="{1E93998E-91C7-4949-9E0E-B9733FD2836B}" type="presParOf" srcId="{EE326636-6BA1-454F-9520-CA269D5D84F0}" destId="{068E3EA3-7440-4142-BB70-E5B5B462E812}" srcOrd="3" destOrd="0" presId="urn:microsoft.com/office/officeart/2005/8/layout/hierarchy3"/>
    <dgm:cxn modelId="{D6AA90F1-0D5C-4B44-9E86-2EEE49DD7FFB}" type="presParOf" srcId="{EE326636-6BA1-454F-9520-CA269D5D84F0}" destId="{C820E22D-8344-864C-9151-D60C36F1EC0F}" srcOrd="4" destOrd="0" presId="urn:microsoft.com/office/officeart/2005/8/layout/hierarchy3"/>
    <dgm:cxn modelId="{1A1F17BC-7779-9C4E-A595-B0C5044E6F50}" type="presParOf" srcId="{EE326636-6BA1-454F-9520-CA269D5D84F0}" destId="{BB6CC022-03AD-D042-BB52-E3881AA2C839}"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337B60D-E635-DD4B-8BBC-A71D49AA0CA5}" type="doc">
      <dgm:prSet loTypeId="urn:microsoft.com/office/officeart/2005/8/layout/hierarchy3" loCatId="" qsTypeId="urn:microsoft.com/office/officeart/2005/8/quickstyle/3D1" qsCatId="3D" csTypeId="urn:microsoft.com/office/officeart/2005/8/colors/colorful2" csCatId="colorful" phldr="1"/>
      <dgm:spPr/>
      <dgm:t>
        <a:bodyPr/>
        <a:lstStyle/>
        <a:p>
          <a:endParaRPr lang="en-US"/>
        </a:p>
      </dgm:t>
    </dgm:pt>
    <dgm:pt modelId="{702DD225-49F7-CA43-A862-C83F6BD0F39F}">
      <dgm:prSet phldrT="[Text]"/>
      <dgm:spPr/>
      <dgm:t>
        <a:bodyPr/>
        <a:lstStyle/>
        <a:p>
          <a:r>
            <a:rPr lang="en-US" dirty="0" smtClean="0"/>
            <a:t>Substantive</a:t>
          </a:r>
          <a:endParaRPr lang="en-US" dirty="0"/>
        </a:p>
      </dgm:t>
    </dgm:pt>
    <dgm:pt modelId="{B2B71C20-7DED-FC4F-B776-FA7D7CD7B4CC}" type="parTrans" cxnId="{501ED84F-A7B8-364C-A5F0-BF491E575299}">
      <dgm:prSet/>
      <dgm:spPr/>
      <dgm:t>
        <a:bodyPr/>
        <a:lstStyle/>
        <a:p>
          <a:endParaRPr lang="en-US"/>
        </a:p>
      </dgm:t>
    </dgm:pt>
    <dgm:pt modelId="{AC7BE876-A3CC-964A-BD06-7505A3E95DC7}" type="sibTrans" cxnId="{501ED84F-A7B8-364C-A5F0-BF491E575299}">
      <dgm:prSet/>
      <dgm:spPr/>
      <dgm:t>
        <a:bodyPr/>
        <a:lstStyle/>
        <a:p>
          <a:endParaRPr lang="en-US"/>
        </a:p>
      </dgm:t>
    </dgm:pt>
    <dgm:pt modelId="{B78F38BE-ED70-3146-AE17-A6A2C705D65B}">
      <dgm:prSet phldrT="[Text]"/>
      <dgm:spPr/>
      <dgm:t>
        <a:bodyPr/>
        <a:lstStyle/>
        <a:p>
          <a:r>
            <a:rPr lang="en-US" dirty="0" smtClean="0"/>
            <a:t>Methodological</a:t>
          </a:r>
          <a:endParaRPr lang="en-US" dirty="0"/>
        </a:p>
      </dgm:t>
    </dgm:pt>
    <dgm:pt modelId="{E675A8D9-17CB-7A4F-B87D-CA785348AEF3}" type="parTrans" cxnId="{0BDDE529-36FC-5542-B9E9-F93D8957BF2F}">
      <dgm:prSet/>
      <dgm:spPr/>
      <dgm:t>
        <a:bodyPr/>
        <a:lstStyle/>
        <a:p>
          <a:endParaRPr lang="en-US"/>
        </a:p>
      </dgm:t>
    </dgm:pt>
    <dgm:pt modelId="{EA608B86-1C46-D243-8280-5FC5A52A3C18}" type="sibTrans" cxnId="{0BDDE529-36FC-5542-B9E9-F93D8957BF2F}">
      <dgm:prSet/>
      <dgm:spPr/>
      <dgm:t>
        <a:bodyPr/>
        <a:lstStyle/>
        <a:p>
          <a:endParaRPr lang="en-US"/>
        </a:p>
      </dgm:t>
    </dgm:pt>
    <dgm:pt modelId="{43ED9048-7DF0-6446-8279-4F9DF023CC7A}">
      <dgm:prSet phldrT="[Text]"/>
      <dgm:spPr/>
      <dgm:t>
        <a:bodyPr/>
        <a:lstStyle/>
        <a:p>
          <a:r>
            <a:rPr lang="en-US" dirty="0" smtClean="0"/>
            <a:t>Egocentricity of Surveillance</a:t>
          </a:r>
          <a:endParaRPr lang="en-US" dirty="0"/>
        </a:p>
      </dgm:t>
    </dgm:pt>
    <dgm:pt modelId="{54DBB110-DB37-8244-A20E-CC09805D954E}" type="parTrans" cxnId="{E76BF9CD-27AA-0244-A08A-F07708190CD6}">
      <dgm:prSet/>
      <dgm:spPr/>
      <dgm:t>
        <a:bodyPr/>
        <a:lstStyle/>
        <a:p>
          <a:endParaRPr lang="en-US"/>
        </a:p>
      </dgm:t>
    </dgm:pt>
    <dgm:pt modelId="{C744BA30-9308-924D-8C59-3E25CD4E67B2}" type="sibTrans" cxnId="{E76BF9CD-27AA-0244-A08A-F07708190CD6}">
      <dgm:prSet/>
      <dgm:spPr/>
      <dgm:t>
        <a:bodyPr/>
        <a:lstStyle/>
        <a:p>
          <a:endParaRPr lang="en-US"/>
        </a:p>
      </dgm:t>
    </dgm:pt>
    <dgm:pt modelId="{D8838028-18CE-B842-9139-1F081F5A51CD}">
      <dgm:prSet custT="1"/>
      <dgm:spPr/>
      <dgm:t>
        <a:bodyPr/>
        <a:lstStyle/>
        <a:p>
          <a:r>
            <a:rPr lang="en-US" sz="1900" dirty="0" smtClean="0"/>
            <a:t>Racial Segregation of Policing</a:t>
          </a:r>
        </a:p>
        <a:p>
          <a:r>
            <a:rPr lang="en-US" sz="1800" dirty="0" smtClean="0"/>
            <a:t>(Spatiality &amp; Aggregation)</a:t>
          </a:r>
        </a:p>
      </dgm:t>
    </dgm:pt>
    <dgm:pt modelId="{FFB07810-AFD4-8948-B19E-01EC4D1F28CF}" type="parTrans" cxnId="{70FA25BC-7F06-E043-B895-4768139486BF}">
      <dgm:prSet/>
      <dgm:spPr/>
      <dgm:t>
        <a:bodyPr/>
        <a:lstStyle/>
        <a:p>
          <a:endParaRPr lang="en-US"/>
        </a:p>
      </dgm:t>
    </dgm:pt>
    <dgm:pt modelId="{DC4E87DD-13EC-854B-BE02-8B1EF7C7998E}" type="sibTrans" cxnId="{70FA25BC-7F06-E043-B895-4768139486BF}">
      <dgm:prSet/>
      <dgm:spPr/>
      <dgm:t>
        <a:bodyPr/>
        <a:lstStyle/>
        <a:p>
          <a:endParaRPr lang="en-US"/>
        </a:p>
      </dgm:t>
    </dgm:pt>
    <dgm:pt modelId="{EBDAB282-0F57-774C-AD6A-AF36C6DCDA6B}">
      <dgm:prSet/>
      <dgm:spPr/>
      <dgm:t>
        <a:bodyPr/>
        <a:lstStyle/>
        <a:p>
          <a:r>
            <a:rPr lang="en-US" dirty="0" smtClean="0"/>
            <a:t>Agent-Based Modeling</a:t>
          </a:r>
        </a:p>
      </dgm:t>
    </dgm:pt>
    <dgm:pt modelId="{322B87C8-D119-304B-8382-CEC392BF04B9}" type="parTrans" cxnId="{8C813550-0DC8-4541-AD99-34310AA5A441}">
      <dgm:prSet/>
      <dgm:spPr/>
      <dgm:t>
        <a:bodyPr/>
        <a:lstStyle/>
        <a:p>
          <a:endParaRPr lang="en-US"/>
        </a:p>
      </dgm:t>
    </dgm:pt>
    <dgm:pt modelId="{A54678AF-1752-B44A-974A-EED9AB688306}" type="sibTrans" cxnId="{8C813550-0DC8-4541-AD99-34310AA5A441}">
      <dgm:prSet/>
      <dgm:spPr/>
      <dgm:t>
        <a:bodyPr/>
        <a:lstStyle/>
        <a:p>
          <a:endParaRPr lang="en-US"/>
        </a:p>
      </dgm:t>
    </dgm:pt>
    <dgm:pt modelId="{0C9629CC-E3EC-B940-923E-9F774BA87404}">
      <dgm:prSet phldrT="[Text]"/>
      <dgm:spPr/>
      <dgm:t>
        <a:bodyPr/>
        <a:lstStyle/>
        <a:p>
          <a:r>
            <a:rPr lang="en-US" dirty="0" smtClean="0"/>
            <a:t>Incarceration as Temporal Mechanism</a:t>
          </a:r>
          <a:endParaRPr lang="en-US" dirty="0"/>
        </a:p>
      </dgm:t>
    </dgm:pt>
    <dgm:pt modelId="{B561DFEC-B683-654C-AA3D-6BA213736BD8}" type="parTrans" cxnId="{75268F30-A4EE-C842-B85A-B3D4A1B5841D}">
      <dgm:prSet/>
      <dgm:spPr/>
      <dgm:t>
        <a:bodyPr/>
        <a:lstStyle/>
        <a:p>
          <a:endParaRPr lang="en-US"/>
        </a:p>
      </dgm:t>
    </dgm:pt>
    <dgm:pt modelId="{38D07965-CD3C-3445-BC30-B8E6D0D756E4}" type="sibTrans" cxnId="{75268F30-A4EE-C842-B85A-B3D4A1B5841D}">
      <dgm:prSet/>
      <dgm:spPr/>
      <dgm:t>
        <a:bodyPr/>
        <a:lstStyle/>
        <a:p>
          <a:endParaRPr lang="en-US"/>
        </a:p>
      </dgm:t>
    </dgm:pt>
    <dgm:pt modelId="{CC6C00FC-A59A-0445-AA1E-20D519C0C517}">
      <dgm:prSet phldrT="[Text]"/>
      <dgm:spPr/>
      <dgm:t>
        <a:bodyPr/>
        <a:lstStyle/>
        <a:p>
          <a:r>
            <a:rPr lang="en-US" dirty="0" smtClean="0"/>
            <a:t>Immigration as Status-Context Amplifier</a:t>
          </a:r>
          <a:endParaRPr lang="en-US" dirty="0"/>
        </a:p>
      </dgm:t>
    </dgm:pt>
    <dgm:pt modelId="{7D4FDEF3-5786-B24D-988B-3910978E47B7}" type="parTrans" cxnId="{D92DABFC-5EDA-7747-B87D-13473CAE4F8F}">
      <dgm:prSet/>
      <dgm:spPr/>
      <dgm:t>
        <a:bodyPr/>
        <a:lstStyle/>
        <a:p>
          <a:endParaRPr lang="en-US"/>
        </a:p>
      </dgm:t>
    </dgm:pt>
    <dgm:pt modelId="{140F4036-B9F5-4C41-8A76-BD9C34B6F63A}" type="sibTrans" cxnId="{D92DABFC-5EDA-7747-B87D-13473CAE4F8F}">
      <dgm:prSet/>
      <dgm:spPr/>
      <dgm:t>
        <a:bodyPr/>
        <a:lstStyle/>
        <a:p>
          <a:endParaRPr lang="en-US"/>
        </a:p>
      </dgm:t>
    </dgm:pt>
    <dgm:pt modelId="{15C9B3AB-A1E1-1242-B710-2CD31AF9DCC8}">
      <dgm:prSet phldrT="[Text]"/>
      <dgm:spPr/>
      <dgm:t>
        <a:bodyPr/>
        <a:lstStyle/>
        <a:p>
          <a:r>
            <a:rPr lang="en-US" dirty="0" smtClean="0"/>
            <a:t>Healthcare Consequences</a:t>
          </a:r>
          <a:endParaRPr lang="en-US" dirty="0"/>
        </a:p>
      </dgm:t>
    </dgm:pt>
    <dgm:pt modelId="{C5EE438C-7FB7-F047-AC21-932F1566B72F}" type="parTrans" cxnId="{F18F5624-D8E6-D440-8826-1327E5E57ABE}">
      <dgm:prSet/>
      <dgm:spPr/>
      <dgm:t>
        <a:bodyPr/>
        <a:lstStyle/>
        <a:p>
          <a:endParaRPr lang="en-US"/>
        </a:p>
      </dgm:t>
    </dgm:pt>
    <dgm:pt modelId="{36C2897C-390D-C643-93C7-17B715D46BDE}" type="sibTrans" cxnId="{F18F5624-D8E6-D440-8826-1327E5E57ABE}">
      <dgm:prSet/>
      <dgm:spPr/>
      <dgm:t>
        <a:bodyPr/>
        <a:lstStyle/>
        <a:p>
          <a:endParaRPr lang="en-US"/>
        </a:p>
      </dgm:t>
    </dgm:pt>
    <dgm:pt modelId="{FE168F53-0B2E-BC45-9F02-F2B576D5F4C3}" type="pres">
      <dgm:prSet presAssocID="{3337B60D-E635-DD4B-8BBC-A71D49AA0CA5}" presName="diagram" presStyleCnt="0">
        <dgm:presLayoutVars>
          <dgm:chPref val="1"/>
          <dgm:dir/>
          <dgm:animOne val="branch"/>
          <dgm:animLvl val="lvl"/>
          <dgm:resizeHandles/>
        </dgm:presLayoutVars>
      </dgm:prSet>
      <dgm:spPr/>
      <dgm:t>
        <a:bodyPr/>
        <a:lstStyle/>
        <a:p>
          <a:endParaRPr lang="en-US"/>
        </a:p>
      </dgm:t>
    </dgm:pt>
    <dgm:pt modelId="{5C59C84A-27E4-1C4F-BBBE-3A5BC04C606E}" type="pres">
      <dgm:prSet presAssocID="{702DD225-49F7-CA43-A862-C83F6BD0F39F}" presName="root" presStyleCnt="0"/>
      <dgm:spPr/>
      <dgm:t>
        <a:bodyPr/>
        <a:lstStyle/>
        <a:p>
          <a:endParaRPr lang="en-US"/>
        </a:p>
      </dgm:t>
    </dgm:pt>
    <dgm:pt modelId="{B9797F80-3216-CA45-A766-E64BACC19849}" type="pres">
      <dgm:prSet presAssocID="{702DD225-49F7-CA43-A862-C83F6BD0F39F}" presName="rootComposite" presStyleCnt="0"/>
      <dgm:spPr/>
      <dgm:t>
        <a:bodyPr/>
        <a:lstStyle/>
        <a:p>
          <a:endParaRPr lang="en-US"/>
        </a:p>
      </dgm:t>
    </dgm:pt>
    <dgm:pt modelId="{E440FF43-A3BF-6447-AB0A-CA6A1EB135A3}" type="pres">
      <dgm:prSet presAssocID="{702DD225-49F7-CA43-A862-C83F6BD0F39F}" presName="rootText" presStyleLbl="node1" presStyleIdx="0" presStyleCnt="2" custScaleX="182959"/>
      <dgm:spPr/>
      <dgm:t>
        <a:bodyPr/>
        <a:lstStyle/>
        <a:p>
          <a:endParaRPr lang="en-US"/>
        </a:p>
      </dgm:t>
    </dgm:pt>
    <dgm:pt modelId="{D40529F1-1BF0-F74D-B890-B0681B14E68B}" type="pres">
      <dgm:prSet presAssocID="{702DD225-49F7-CA43-A862-C83F6BD0F39F}" presName="rootConnector" presStyleLbl="node1" presStyleIdx="0" presStyleCnt="2"/>
      <dgm:spPr/>
      <dgm:t>
        <a:bodyPr/>
        <a:lstStyle/>
        <a:p>
          <a:endParaRPr lang="en-US"/>
        </a:p>
      </dgm:t>
    </dgm:pt>
    <dgm:pt modelId="{141A4B0C-2E6E-9743-B102-419CA27147AF}" type="pres">
      <dgm:prSet presAssocID="{702DD225-49F7-CA43-A862-C83F6BD0F39F}" presName="childShape" presStyleCnt="0"/>
      <dgm:spPr/>
      <dgm:t>
        <a:bodyPr/>
        <a:lstStyle/>
        <a:p>
          <a:endParaRPr lang="en-US"/>
        </a:p>
      </dgm:t>
    </dgm:pt>
    <dgm:pt modelId="{2FEEEA2C-7BB9-4D43-9BE7-7828E663574B}" type="pres">
      <dgm:prSet presAssocID="{B561DFEC-B683-654C-AA3D-6BA213736BD8}" presName="Name13" presStyleLbl="parChTrans1D2" presStyleIdx="0" presStyleCnt="6"/>
      <dgm:spPr/>
      <dgm:t>
        <a:bodyPr/>
        <a:lstStyle/>
        <a:p>
          <a:endParaRPr lang="en-US"/>
        </a:p>
      </dgm:t>
    </dgm:pt>
    <dgm:pt modelId="{796D98AB-0489-B14F-8017-D97AB9F03BA7}" type="pres">
      <dgm:prSet presAssocID="{0C9629CC-E3EC-B940-923E-9F774BA87404}" presName="childText" presStyleLbl="bgAcc1" presStyleIdx="0" presStyleCnt="6" custScaleX="171524">
        <dgm:presLayoutVars>
          <dgm:bulletEnabled val="1"/>
        </dgm:presLayoutVars>
      </dgm:prSet>
      <dgm:spPr/>
      <dgm:t>
        <a:bodyPr/>
        <a:lstStyle/>
        <a:p>
          <a:endParaRPr lang="en-US"/>
        </a:p>
      </dgm:t>
    </dgm:pt>
    <dgm:pt modelId="{6B6053BC-9B3A-3C45-9B65-D40959E8776A}" type="pres">
      <dgm:prSet presAssocID="{7D4FDEF3-5786-B24D-988B-3910978E47B7}" presName="Name13" presStyleLbl="parChTrans1D2" presStyleIdx="1" presStyleCnt="6"/>
      <dgm:spPr/>
      <dgm:t>
        <a:bodyPr/>
        <a:lstStyle/>
        <a:p>
          <a:endParaRPr lang="en-US"/>
        </a:p>
      </dgm:t>
    </dgm:pt>
    <dgm:pt modelId="{80093BB9-4B0E-2543-974A-EF106F3FBEA3}" type="pres">
      <dgm:prSet presAssocID="{CC6C00FC-A59A-0445-AA1E-20D519C0C517}" presName="childText" presStyleLbl="bgAcc1" presStyleIdx="1" presStyleCnt="6" custScaleX="171524">
        <dgm:presLayoutVars>
          <dgm:bulletEnabled val="1"/>
        </dgm:presLayoutVars>
      </dgm:prSet>
      <dgm:spPr/>
      <dgm:t>
        <a:bodyPr/>
        <a:lstStyle/>
        <a:p>
          <a:endParaRPr lang="en-US"/>
        </a:p>
      </dgm:t>
    </dgm:pt>
    <dgm:pt modelId="{0342590A-430D-DD40-A957-C9054757EAB6}" type="pres">
      <dgm:prSet presAssocID="{C5EE438C-7FB7-F047-AC21-932F1566B72F}" presName="Name13" presStyleLbl="parChTrans1D2" presStyleIdx="2" presStyleCnt="6"/>
      <dgm:spPr/>
      <dgm:t>
        <a:bodyPr/>
        <a:lstStyle/>
        <a:p>
          <a:endParaRPr lang="en-US"/>
        </a:p>
      </dgm:t>
    </dgm:pt>
    <dgm:pt modelId="{C3FC09A5-5F27-EA45-97BC-7CB837F5E958}" type="pres">
      <dgm:prSet presAssocID="{15C9B3AB-A1E1-1242-B710-2CD31AF9DCC8}" presName="childText" presStyleLbl="bgAcc1" presStyleIdx="2" presStyleCnt="6" custScaleX="171524">
        <dgm:presLayoutVars>
          <dgm:bulletEnabled val="1"/>
        </dgm:presLayoutVars>
      </dgm:prSet>
      <dgm:spPr/>
      <dgm:t>
        <a:bodyPr/>
        <a:lstStyle/>
        <a:p>
          <a:endParaRPr lang="en-US"/>
        </a:p>
      </dgm:t>
    </dgm:pt>
    <dgm:pt modelId="{58A0E935-69BC-7B4A-9862-D97A5B1DF2D0}" type="pres">
      <dgm:prSet presAssocID="{B78F38BE-ED70-3146-AE17-A6A2C705D65B}" presName="root" presStyleCnt="0"/>
      <dgm:spPr/>
      <dgm:t>
        <a:bodyPr/>
        <a:lstStyle/>
        <a:p>
          <a:endParaRPr lang="en-US"/>
        </a:p>
      </dgm:t>
    </dgm:pt>
    <dgm:pt modelId="{8C101234-069F-C643-96D7-CECDDF67EE5C}" type="pres">
      <dgm:prSet presAssocID="{B78F38BE-ED70-3146-AE17-A6A2C705D65B}" presName="rootComposite" presStyleCnt="0"/>
      <dgm:spPr/>
      <dgm:t>
        <a:bodyPr/>
        <a:lstStyle/>
        <a:p>
          <a:endParaRPr lang="en-US"/>
        </a:p>
      </dgm:t>
    </dgm:pt>
    <dgm:pt modelId="{5005F210-E089-9B4F-9586-A130E6417BF1}" type="pres">
      <dgm:prSet presAssocID="{B78F38BE-ED70-3146-AE17-A6A2C705D65B}" presName="rootText" presStyleLbl="node1" presStyleIdx="1" presStyleCnt="2" custScaleX="182959"/>
      <dgm:spPr/>
      <dgm:t>
        <a:bodyPr/>
        <a:lstStyle/>
        <a:p>
          <a:endParaRPr lang="en-US"/>
        </a:p>
      </dgm:t>
    </dgm:pt>
    <dgm:pt modelId="{37687F53-E484-ED49-BE56-693A60241185}" type="pres">
      <dgm:prSet presAssocID="{B78F38BE-ED70-3146-AE17-A6A2C705D65B}" presName="rootConnector" presStyleLbl="node1" presStyleIdx="1" presStyleCnt="2"/>
      <dgm:spPr/>
      <dgm:t>
        <a:bodyPr/>
        <a:lstStyle/>
        <a:p>
          <a:endParaRPr lang="en-US"/>
        </a:p>
      </dgm:t>
    </dgm:pt>
    <dgm:pt modelId="{7E4D9ED4-596D-1549-AD3E-7E15FE0E89E3}" type="pres">
      <dgm:prSet presAssocID="{B78F38BE-ED70-3146-AE17-A6A2C705D65B}" presName="childShape" presStyleCnt="0"/>
      <dgm:spPr/>
      <dgm:t>
        <a:bodyPr/>
        <a:lstStyle/>
        <a:p>
          <a:endParaRPr lang="en-US"/>
        </a:p>
      </dgm:t>
    </dgm:pt>
    <dgm:pt modelId="{7A3B7546-EE17-234B-9647-177D656CE97C}" type="pres">
      <dgm:prSet presAssocID="{54DBB110-DB37-8244-A20E-CC09805D954E}" presName="Name13" presStyleLbl="parChTrans1D2" presStyleIdx="3" presStyleCnt="6"/>
      <dgm:spPr/>
      <dgm:t>
        <a:bodyPr/>
        <a:lstStyle/>
        <a:p>
          <a:endParaRPr lang="en-US"/>
        </a:p>
      </dgm:t>
    </dgm:pt>
    <dgm:pt modelId="{365FF187-3210-D048-8238-BFE7673388BC}" type="pres">
      <dgm:prSet presAssocID="{43ED9048-7DF0-6446-8279-4F9DF023CC7A}" presName="childText" presStyleLbl="bgAcc1" presStyleIdx="3" presStyleCnt="6" custScaleX="171524">
        <dgm:presLayoutVars>
          <dgm:bulletEnabled val="1"/>
        </dgm:presLayoutVars>
      </dgm:prSet>
      <dgm:spPr/>
      <dgm:t>
        <a:bodyPr/>
        <a:lstStyle/>
        <a:p>
          <a:endParaRPr lang="en-US"/>
        </a:p>
      </dgm:t>
    </dgm:pt>
    <dgm:pt modelId="{543598D3-F280-B248-8ECE-A506397AFBB6}" type="pres">
      <dgm:prSet presAssocID="{FFB07810-AFD4-8948-B19E-01EC4D1F28CF}" presName="Name13" presStyleLbl="parChTrans1D2" presStyleIdx="4" presStyleCnt="6"/>
      <dgm:spPr/>
      <dgm:t>
        <a:bodyPr/>
        <a:lstStyle/>
        <a:p>
          <a:endParaRPr lang="en-US"/>
        </a:p>
      </dgm:t>
    </dgm:pt>
    <dgm:pt modelId="{72482037-48E1-1046-A058-35673C3783DE}" type="pres">
      <dgm:prSet presAssocID="{D8838028-18CE-B842-9139-1F081F5A51CD}" presName="childText" presStyleLbl="bgAcc1" presStyleIdx="4" presStyleCnt="6" custScaleX="171524">
        <dgm:presLayoutVars>
          <dgm:bulletEnabled val="1"/>
        </dgm:presLayoutVars>
      </dgm:prSet>
      <dgm:spPr/>
      <dgm:t>
        <a:bodyPr/>
        <a:lstStyle/>
        <a:p>
          <a:endParaRPr lang="en-US"/>
        </a:p>
      </dgm:t>
    </dgm:pt>
    <dgm:pt modelId="{A66198A8-C619-0D44-B16C-16E8BC8109CE}" type="pres">
      <dgm:prSet presAssocID="{322B87C8-D119-304B-8382-CEC392BF04B9}" presName="Name13" presStyleLbl="parChTrans1D2" presStyleIdx="5" presStyleCnt="6"/>
      <dgm:spPr/>
      <dgm:t>
        <a:bodyPr/>
        <a:lstStyle/>
        <a:p>
          <a:endParaRPr lang="en-US"/>
        </a:p>
      </dgm:t>
    </dgm:pt>
    <dgm:pt modelId="{406EE94E-0F4F-E14F-BDC4-9D684A37889A}" type="pres">
      <dgm:prSet presAssocID="{EBDAB282-0F57-774C-AD6A-AF36C6DCDA6B}" presName="childText" presStyleLbl="bgAcc1" presStyleIdx="5" presStyleCnt="6" custScaleX="171524">
        <dgm:presLayoutVars>
          <dgm:bulletEnabled val="1"/>
        </dgm:presLayoutVars>
      </dgm:prSet>
      <dgm:spPr/>
      <dgm:t>
        <a:bodyPr/>
        <a:lstStyle/>
        <a:p>
          <a:endParaRPr lang="en-US"/>
        </a:p>
      </dgm:t>
    </dgm:pt>
  </dgm:ptLst>
  <dgm:cxnLst>
    <dgm:cxn modelId="{154AC79D-0104-0441-9841-B3EE86294B78}" type="presOf" srcId="{B78F38BE-ED70-3146-AE17-A6A2C705D65B}" destId="{37687F53-E484-ED49-BE56-693A60241185}" srcOrd="1" destOrd="0" presId="urn:microsoft.com/office/officeart/2005/8/layout/hierarchy3"/>
    <dgm:cxn modelId="{C410732A-1017-F143-983B-F1837E146DA1}" type="presOf" srcId="{B561DFEC-B683-654C-AA3D-6BA213736BD8}" destId="{2FEEEA2C-7BB9-4D43-9BE7-7828E663574B}" srcOrd="0" destOrd="0" presId="urn:microsoft.com/office/officeart/2005/8/layout/hierarchy3"/>
    <dgm:cxn modelId="{8C813550-0DC8-4541-AD99-34310AA5A441}" srcId="{B78F38BE-ED70-3146-AE17-A6A2C705D65B}" destId="{EBDAB282-0F57-774C-AD6A-AF36C6DCDA6B}" srcOrd="2" destOrd="0" parTransId="{322B87C8-D119-304B-8382-CEC392BF04B9}" sibTransId="{A54678AF-1752-B44A-974A-EED9AB688306}"/>
    <dgm:cxn modelId="{70FA25BC-7F06-E043-B895-4768139486BF}" srcId="{B78F38BE-ED70-3146-AE17-A6A2C705D65B}" destId="{D8838028-18CE-B842-9139-1F081F5A51CD}" srcOrd="1" destOrd="0" parTransId="{FFB07810-AFD4-8948-B19E-01EC4D1F28CF}" sibTransId="{DC4E87DD-13EC-854B-BE02-8B1EF7C7998E}"/>
    <dgm:cxn modelId="{148C8946-CF1F-AD44-AA58-5575459EC586}" type="presOf" srcId="{702DD225-49F7-CA43-A862-C83F6BD0F39F}" destId="{D40529F1-1BF0-F74D-B890-B0681B14E68B}" srcOrd="1" destOrd="0" presId="urn:microsoft.com/office/officeart/2005/8/layout/hierarchy3"/>
    <dgm:cxn modelId="{1267451A-4315-EB48-82C4-30807EF7BED8}" type="presOf" srcId="{15C9B3AB-A1E1-1242-B710-2CD31AF9DCC8}" destId="{C3FC09A5-5F27-EA45-97BC-7CB837F5E958}" srcOrd="0" destOrd="0" presId="urn:microsoft.com/office/officeart/2005/8/layout/hierarchy3"/>
    <dgm:cxn modelId="{3CAB07C5-F810-884C-B0F3-0FEEFEEDB80D}" type="presOf" srcId="{54DBB110-DB37-8244-A20E-CC09805D954E}" destId="{7A3B7546-EE17-234B-9647-177D656CE97C}" srcOrd="0" destOrd="0" presId="urn:microsoft.com/office/officeart/2005/8/layout/hierarchy3"/>
    <dgm:cxn modelId="{D92DABFC-5EDA-7747-B87D-13473CAE4F8F}" srcId="{702DD225-49F7-CA43-A862-C83F6BD0F39F}" destId="{CC6C00FC-A59A-0445-AA1E-20D519C0C517}" srcOrd="1" destOrd="0" parTransId="{7D4FDEF3-5786-B24D-988B-3910978E47B7}" sibTransId="{140F4036-B9F5-4C41-8A76-BD9C34B6F63A}"/>
    <dgm:cxn modelId="{F85B520E-593A-E14C-BE25-8FCE8AA1F483}" type="presOf" srcId="{7D4FDEF3-5786-B24D-988B-3910978E47B7}" destId="{6B6053BC-9B3A-3C45-9B65-D40959E8776A}" srcOrd="0" destOrd="0" presId="urn:microsoft.com/office/officeart/2005/8/layout/hierarchy3"/>
    <dgm:cxn modelId="{18A3CE92-307F-DE41-BA2C-8E0EFA4D1F2C}" type="presOf" srcId="{0C9629CC-E3EC-B940-923E-9F774BA87404}" destId="{796D98AB-0489-B14F-8017-D97AB9F03BA7}" srcOrd="0" destOrd="0" presId="urn:microsoft.com/office/officeart/2005/8/layout/hierarchy3"/>
    <dgm:cxn modelId="{43A7F053-F851-7E42-A0A3-870A7B62C24E}" type="presOf" srcId="{3337B60D-E635-DD4B-8BBC-A71D49AA0CA5}" destId="{FE168F53-0B2E-BC45-9F02-F2B576D5F4C3}" srcOrd="0" destOrd="0" presId="urn:microsoft.com/office/officeart/2005/8/layout/hierarchy3"/>
    <dgm:cxn modelId="{55A30281-6773-E146-B808-B1903C9BD3D3}" type="presOf" srcId="{702DD225-49F7-CA43-A862-C83F6BD0F39F}" destId="{E440FF43-A3BF-6447-AB0A-CA6A1EB135A3}" srcOrd="0" destOrd="0" presId="urn:microsoft.com/office/officeart/2005/8/layout/hierarchy3"/>
    <dgm:cxn modelId="{F5E2FB76-7A13-9248-8516-1E0FF1ADEF35}" type="presOf" srcId="{B78F38BE-ED70-3146-AE17-A6A2C705D65B}" destId="{5005F210-E089-9B4F-9586-A130E6417BF1}" srcOrd="0" destOrd="0" presId="urn:microsoft.com/office/officeart/2005/8/layout/hierarchy3"/>
    <dgm:cxn modelId="{A7459B57-FD65-B44E-A4F0-5BF6CF5F76CD}" type="presOf" srcId="{CC6C00FC-A59A-0445-AA1E-20D519C0C517}" destId="{80093BB9-4B0E-2543-974A-EF106F3FBEA3}" srcOrd="0" destOrd="0" presId="urn:microsoft.com/office/officeart/2005/8/layout/hierarchy3"/>
    <dgm:cxn modelId="{07A77F36-3B21-3142-BE00-928A997B740D}" type="presOf" srcId="{EBDAB282-0F57-774C-AD6A-AF36C6DCDA6B}" destId="{406EE94E-0F4F-E14F-BDC4-9D684A37889A}" srcOrd="0" destOrd="0" presId="urn:microsoft.com/office/officeart/2005/8/layout/hierarchy3"/>
    <dgm:cxn modelId="{75268F30-A4EE-C842-B85A-B3D4A1B5841D}" srcId="{702DD225-49F7-CA43-A862-C83F6BD0F39F}" destId="{0C9629CC-E3EC-B940-923E-9F774BA87404}" srcOrd="0" destOrd="0" parTransId="{B561DFEC-B683-654C-AA3D-6BA213736BD8}" sibTransId="{38D07965-CD3C-3445-BC30-B8E6D0D756E4}"/>
    <dgm:cxn modelId="{A4C27024-02F1-AC44-A50A-004EEF8EE418}" type="presOf" srcId="{C5EE438C-7FB7-F047-AC21-932F1566B72F}" destId="{0342590A-430D-DD40-A957-C9054757EAB6}" srcOrd="0" destOrd="0" presId="urn:microsoft.com/office/officeart/2005/8/layout/hierarchy3"/>
    <dgm:cxn modelId="{F18F5624-D8E6-D440-8826-1327E5E57ABE}" srcId="{702DD225-49F7-CA43-A862-C83F6BD0F39F}" destId="{15C9B3AB-A1E1-1242-B710-2CD31AF9DCC8}" srcOrd="2" destOrd="0" parTransId="{C5EE438C-7FB7-F047-AC21-932F1566B72F}" sibTransId="{36C2897C-390D-C643-93C7-17B715D46BDE}"/>
    <dgm:cxn modelId="{FF3F0997-22CD-C243-B472-273F2DB1CD11}" type="presOf" srcId="{322B87C8-D119-304B-8382-CEC392BF04B9}" destId="{A66198A8-C619-0D44-B16C-16E8BC8109CE}" srcOrd="0" destOrd="0" presId="urn:microsoft.com/office/officeart/2005/8/layout/hierarchy3"/>
    <dgm:cxn modelId="{501ED84F-A7B8-364C-A5F0-BF491E575299}" srcId="{3337B60D-E635-DD4B-8BBC-A71D49AA0CA5}" destId="{702DD225-49F7-CA43-A862-C83F6BD0F39F}" srcOrd="0" destOrd="0" parTransId="{B2B71C20-7DED-FC4F-B776-FA7D7CD7B4CC}" sibTransId="{AC7BE876-A3CC-964A-BD06-7505A3E95DC7}"/>
    <dgm:cxn modelId="{587C8088-DD66-C243-AEFE-44861098665B}" type="presOf" srcId="{43ED9048-7DF0-6446-8279-4F9DF023CC7A}" destId="{365FF187-3210-D048-8238-BFE7673388BC}" srcOrd="0" destOrd="0" presId="urn:microsoft.com/office/officeart/2005/8/layout/hierarchy3"/>
    <dgm:cxn modelId="{0BDDE529-36FC-5542-B9E9-F93D8957BF2F}" srcId="{3337B60D-E635-DD4B-8BBC-A71D49AA0CA5}" destId="{B78F38BE-ED70-3146-AE17-A6A2C705D65B}" srcOrd="1" destOrd="0" parTransId="{E675A8D9-17CB-7A4F-B87D-CA785348AEF3}" sibTransId="{EA608B86-1C46-D243-8280-5FC5A52A3C18}"/>
    <dgm:cxn modelId="{9C76CC3D-30BA-5842-AE34-81263EE09CBA}" type="presOf" srcId="{D8838028-18CE-B842-9139-1F081F5A51CD}" destId="{72482037-48E1-1046-A058-35673C3783DE}" srcOrd="0" destOrd="0" presId="urn:microsoft.com/office/officeart/2005/8/layout/hierarchy3"/>
    <dgm:cxn modelId="{B8B6CCED-C45A-7441-BF36-776683265A87}" type="presOf" srcId="{FFB07810-AFD4-8948-B19E-01EC4D1F28CF}" destId="{543598D3-F280-B248-8ECE-A506397AFBB6}" srcOrd="0" destOrd="0" presId="urn:microsoft.com/office/officeart/2005/8/layout/hierarchy3"/>
    <dgm:cxn modelId="{E76BF9CD-27AA-0244-A08A-F07708190CD6}" srcId="{B78F38BE-ED70-3146-AE17-A6A2C705D65B}" destId="{43ED9048-7DF0-6446-8279-4F9DF023CC7A}" srcOrd="0" destOrd="0" parTransId="{54DBB110-DB37-8244-A20E-CC09805D954E}" sibTransId="{C744BA30-9308-924D-8C59-3E25CD4E67B2}"/>
    <dgm:cxn modelId="{E32D66D5-433F-014B-8E16-CCE935940FEA}" type="presParOf" srcId="{FE168F53-0B2E-BC45-9F02-F2B576D5F4C3}" destId="{5C59C84A-27E4-1C4F-BBBE-3A5BC04C606E}" srcOrd="0" destOrd="0" presId="urn:microsoft.com/office/officeart/2005/8/layout/hierarchy3"/>
    <dgm:cxn modelId="{B744033A-E619-614A-A706-506315E0BD62}" type="presParOf" srcId="{5C59C84A-27E4-1C4F-BBBE-3A5BC04C606E}" destId="{B9797F80-3216-CA45-A766-E64BACC19849}" srcOrd="0" destOrd="0" presId="urn:microsoft.com/office/officeart/2005/8/layout/hierarchy3"/>
    <dgm:cxn modelId="{6D2E06FF-BD3F-414E-BD3F-569F8298345A}" type="presParOf" srcId="{B9797F80-3216-CA45-A766-E64BACC19849}" destId="{E440FF43-A3BF-6447-AB0A-CA6A1EB135A3}" srcOrd="0" destOrd="0" presId="urn:microsoft.com/office/officeart/2005/8/layout/hierarchy3"/>
    <dgm:cxn modelId="{FCBDFF82-2F7A-6A44-A485-04D61E2A59F8}" type="presParOf" srcId="{B9797F80-3216-CA45-A766-E64BACC19849}" destId="{D40529F1-1BF0-F74D-B890-B0681B14E68B}" srcOrd="1" destOrd="0" presId="urn:microsoft.com/office/officeart/2005/8/layout/hierarchy3"/>
    <dgm:cxn modelId="{6B48393E-09BD-DB41-A0D7-AF70D8DD531A}" type="presParOf" srcId="{5C59C84A-27E4-1C4F-BBBE-3A5BC04C606E}" destId="{141A4B0C-2E6E-9743-B102-419CA27147AF}" srcOrd="1" destOrd="0" presId="urn:microsoft.com/office/officeart/2005/8/layout/hierarchy3"/>
    <dgm:cxn modelId="{D7B971DB-32F2-A347-835E-97A0D6F2D02E}" type="presParOf" srcId="{141A4B0C-2E6E-9743-B102-419CA27147AF}" destId="{2FEEEA2C-7BB9-4D43-9BE7-7828E663574B}" srcOrd="0" destOrd="0" presId="urn:microsoft.com/office/officeart/2005/8/layout/hierarchy3"/>
    <dgm:cxn modelId="{B3D0CBE4-4C4A-8C4B-B069-E30DBFE16EA8}" type="presParOf" srcId="{141A4B0C-2E6E-9743-B102-419CA27147AF}" destId="{796D98AB-0489-B14F-8017-D97AB9F03BA7}" srcOrd="1" destOrd="0" presId="urn:microsoft.com/office/officeart/2005/8/layout/hierarchy3"/>
    <dgm:cxn modelId="{CB8E321A-B8CC-D940-8F60-48D1CED77BBE}" type="presParOf" srcId="{141A4B0C-2E6E-9743-B102-419CA27147AF}" destId="{6B6053BC-9B3A-3C45-9B65-D40959E8776A}" srcOrd="2" destOrd="0" presId="urn:microsoft.com/office/officeart/2005/8/layout/hierarchy3"/>
    <dgm:cxn modelId="{12B4B7B8-4BDD-C243-BB45-50B5823D36E3}" type="presParOf" srcId="{141A4B0C-2E6E-9743-B102-419CA27147AF}" destId="{80093BB9-4B0E-2543-974A-EF106F3FBEA3}" srcOrd="3" destOrd="0" presId="urn:microsoft.com/office/officeart/2005/8/layout/hierarchy3"/>
    <dgm:cxn modelId="{9DB51E7F-F375-9649-8A3B-9EB2EA8D9337}" type="presParOf" srcId="{141A4B0C-2E6E-9743-B102-419CA27147AF}" destId="{0342590A-430D-DD40-A957-C9054757EAB6}" srcOrd="4" destOrd="0" presId="urn:microsoft.com/office/officeart/2005/8/layout/hierarchy3"/>
    <dgm:cxn modelId="{1A39DCB2-F8D5-1B4E-8283-FFEA21122E0C}" type="presParOf" srcId="{141A4B0C-2E6E-9743-B102-419CA27147AF}" destId="{C3FC09A5-5F27-EA45-97BC-7CB837F5E958}" srcOrd="5" destOrd="0" presId="urn:microsoft.com/office/officeart/2005/8/layout/hierarchy3"/>
    <dgm:cxn modelId="{464091C7-8798-FF40-9261-674EEA5E71B8}" type="presParOf" srcId="{FE168F53-0B2E-BC45-9F02-F2B576D5F4C3}" destId="{58A0E935-69BC-7B4A-9862-D97A5B1DF2D0}" srcOrd="1" destOrd="0" presId="urn:microsoft.com/office/officeart/2005/8/layout/hierarchy3"/>
    <dgm:cxn modelId="{E0A93711-F3C6-3B4F-9F9A-34047FAEE3C0}" type="presParOf" srcId="{58A0E935-69BC-7B4A-9862-D97A5B1DF2D0}" destId="{8C101234-069F-C643-96D7-CECDDF67EE5C}" srcOrd="0" destOrd="0" presId="urn:microsoft.com/office/officeart/2005/8/layout/hierarchy3"/>
    <dgm:cxn modelId="{C7BB7815-71B4-6942-B71D-76B9075AFB9F}" type="presParOf" srcId="{8C101234-069F-C643-96D7-CECDDF67EE5C}" destId="{5005F210-E089-9B4F-9586-A130E6417BF1}" srcOrd="0" destOrd="0" presId="urn:microsoft.com/office/officeart/2005/8/layout/hierarchy3"/>
    <dgm:cxn modelId="{85B67EA5-BC6F-5043-8ADA-9253E0C9104A}" type="presParOf" srcId="{8C101234-069F-C643-96D7-CECDDF67EE5C}" destId="{37687F53-E484-ED49-BE56-693A60241185}" srcOrd="1" destOrd="0" presId="urn:microsoft.com/office/officeart/2005/8/layout/hierarchy3"/>
    <dgm:cxn modelId="{2A699386-8E54-AE40-A9B5-8E78B01F07C3}" type="presParOf" srcId="{58A0E935-69BC-7B4A-9862-D97A5B1DF2D0}" destId="{7E4D9ED4-596D-1549-AD3E-7E15FE0E89E3}" srcOrd="1" destOrd="0" presId="urn:microsoft.com/office/officeart/2005/8/layout/hierarchy3"/>
    <dgm:cxn modelId="{CDAA6430-FECB-B846-A1D2-CF16B40921E2}" type="presParOf" srcId="{7E4D9ED4-596D-1549-AD3E-7E15FE0E89E3}" destId="{7A3B7546-EE17-234B-9647-177D656CE97C}" srcOrd="0" destOrd="0" presId="urn:microsoft.com/office/officeart/2005/8/layout/hierarchy3"/>
    <dgm:cxn modelId="{36DA8D5F-07A8-AA45-8715-DCFBBE2383B8}" type="presParOf" srcId="{7E4D9ED4-596D-1549-AD3E-7E15FE0E89E3}" destId="{365FF187-3210-D048-8238-BFE7673388BC}" srcOrd="1" destOrd="0" presId="urn:microsoft.com/office/officeart/2005/8/layout/hierarchy3"/>
    <dgm:cxn modelId="{1BBF63A1-2551-0643-B5E1-6AC2A334D513}" type="presParOf" srcId="{7E4D9ED4-596D-1549-AD3E-7E15FE0E89E3}" destId="{543598D3-F280-B248-8ECE-A506397AFBB6}" srcOrd="2" destOrd="0" presId="urn:microsoft.com/office/officeart/2005/8/layout/hierarchy3"/>
    <dgm:cxn modelId="{9FFB8117-91D1-9A4A-8E6E-E9AEC3115D5B}" type="presParOf" srcId="{7E4D9ED4-596D-1549-AD3E-7E15FE0E89E3}" destId="{72482037-48E1-1046-A058-35673C3783DE}" srcOrd="3" destOrd="0" presId="urn:microsoft.com/office/officeart/2005/8/layout/hierarchy3"/>
    <dgm:cxn modelId="{D0BEA7C5-595D-5544-9B80-EC5F03F4FC7D}" type="presParOf" srcId="{7E4D9ED4-596D-1549-AD3E-7E15FE0E89E3}" destId="{A66198A8-C619-0D44-B16C-16E8BC8109CE}" srcOrd="4" destOrd="0" presId="urn:microsoft.com/office/officeart/2005/8/layout/hierarchy3"/>
    <dgm:cxn modelId="{8CD5EB41-36EF-0D48-BEA5-A0C0FCDA5728}" type="presParOf" srcId="{7E4D9ED4-596D-1549-AD3E-7E15FE0E89E3}" destId="{406EE94E-0F4F-E14F-BDC4-9D684A37889A}"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4EB98E-6539-B540-865C-4EF94004DDEE}">
      <dsp:nvSpPr>
        <dsp:cNvPr id="0" name=""/>
        <dsp:cNvSpPr/>
      </dsp:nvSpPr>
      <dsp:spPr>
        <a:xfrm>
          <a:off x="3960130" y="2987359"/>
          <a:ext cx="2063916" cy="2063916"/>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b="1" kern="1200" dirty="0">
              <a:effectLst>
                <a:outerShdw blurRad="50800" dist="38100" dir="2700000" algn="tl" rotWithShape="0">
                  <a:srgbClr val="000000">
                    <a:alpha val="43000"/>
                  </a:srgbClr>
                </a:outerShdw>
              </a:effectLst>
            </a:rPr>
            <a:t>Place-Based Approaches</a:t>
          </a:r>
        </a:p>
      </dsp:txBody>
      <dsp:txXfrm>
        <a:off x="4262384" y="3289613"/>
        <a:ext cx="1459408" cy="1459408"/>
      </dsp:txXfrm>
    </dsp:sp>
    <dsp:sp modelId="{380E5755-50CE-F747-9B0C-1ECDDB96CBA0}">
      <dsp:nvSpPr>
        <dsp:cNvPr id="0" name=""/>
        <dsp:cNvSpPr/>
      </dsp:nvSpPr>
      <dsp:spPr>
        <a:xfrm rot="10800000">
          <a:off x="1551567" y="3725210"/>
          <a:ext cx="2276091" cy="588216"/>
        </a:xfrm>
        <a:prstGeom prst="leftArrow">
          <a:avLst>
            <a:gd name="adj1" fmla="val 60000"/>
            <a:gd name="adj2" fmla="val 5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68356F6C-1C48-C248-BA71-ACB0563DFB6C}">
      <dsp:nvSpPr>
        <dsp:cNvPr id="0" name=""/>
        <dsp:cNvSpPr/>
      </dsp:nvSpPr>
      <dsp:spPr>
        <a:xfrm>
          <a:off x="728599" y="3441421"/>
          <a:ext cx="1645936" cy="1155793"/>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rtl="0">
            <a:lnSpc>
              <a:spcPct val="90000"/>
            </a:lnSpc>
            <a:spcBef>
              <a:spcPct val="0"/>
            </a:spcBef>
            <a:spcAft>
              <a:spcPct val="35000"/>
            </a:spcAft>
          </a:pPr>
          <a:r>
            <a:rPr lang="en-US" sz="1800" b="1" kern="1200" dirty="0">
              <a:effectLst>
                <a:outerShdw blurRad="50800" dist="38100" dir="2700000" algn="tl" rotWithShape="0">
                  <a:srgbClr val="000000">
                    <a:alpha val="43000"/>
                  </a:srgbClr>
                </a:outerShdw>
              </a:effectLst>
            </a:rPr>
            <a:t>black political empowerment</a:t>
          </a:r>
        </a:p>
      </dsp:txBody>
      <dsp:txXfrm>
        <a:off x="762451" y="3475273"/>
        <a:ext cx="1578232" cy="1088089"/>
      </dsp:txXfrm>
    </dsp:sp>
    <dsp:sp modelId="{CA7FFCC5-89E2-454C-9D84-3C5810D62669}">
      <dsp:nvSpPr>
        <dsp:cNvPr id="0" name=""/>
        <dsp:cNvSpPr/>
      </dsp:nvSpPr>
      <dsp:spPr>
        <a:xfrm rot="12600000">
          <a:off x="1860040" y="2573972"/>
          <a:ext cx="2276091" cy="588216"/>
        </a:xfrm>
        <a:prstGeom prst="leftArrow">
          <a:avLst>
            <a:gd name="adj1" fmla="val 60000"/>
            <a:gd name="adj2" fmla="val 50000"/>
          </a:avLst>
        </a:prstGeom>
        <a:solidFill>
          <a:schemeClr val="accent2">
            <a:hueOff val="780253"/>
            <a:satOff val="-973"/>
            <a:lumOff val="229"/>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FB8F645F-34B6-7746-96F8-D78226F74059}">
      <dsp:nvSpPr>
        <dsp:cNvPr id="0" name=""/>
        <dsp:cNvSpPr/>
      </dsp:nvSpPr>
      <dsp:spPr>
        <a:xfrm>
          <a:off x="1189541" y="1721161"/>
          <a:ext cx="1645936" cy="1155793"/>
        </a:xfrm>
        <a:prstGeom prst="roundRect">
          <a:avLst>
            <a:gd name="adj" fmla="val 10000"/>
          </a:avLst>
        </a:prstGeom>
        <a:solidFill>
          <a:schemeClr val="accent2">
            <a:hueOff val="780253"/>
            <a:satOff val="-973"/>
            <a:lumOff val="22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rtl="0">
            <a:lnSpc>
              <a:spcPct val="90000"/>
            </a:lnSpc>
            <a:spcBef>
              <a:spcPct val="0"/>
            </a:spcBef>
            <a:spcAft>
              <a:spcPct val="35000"/>
            </a:spcAft>
          </a:pPr>
          <a:r>
            <a:rPr lang="en-US" sz="1800" b="1" kern="1200" dirty="0">
              <a:effectLst>
                <a:outerShdw blurRad="50800" dist="38100" dir="2700000" algn="tl" rotWithShape="0">
                  <a:srgbClr val="000000">
                    <a:alpha val="43000"/>
                  </a:srgbClr>
                </a:outerShdw>
              </a:effectLst>
            </a:rPr>
            <a:t>embodying inequality</a:t>
          </a:r>
        </a:p>
      </dsp:txBody>
      <dsp:txXfrm>
        <a:off x="1223393" y="1755013"/>
        <a:ext cx="1578232" cy="1088089"/>
      </dsp:txXfrm>
    </dsp:sp>
    <dsp:sp modelId="{0FB338D7-237A-E44E-874C-5434AD3EB0FF}">
      <dsp:nvSpPr>
        <dsp:cNvPr id="0" name=""/>
        <dsp:cNvSpPr/>
      </dsp:nvSpPr>
      <dsp:spPr>
        <a:xfrm rot="14400000">
          <a:off x="2702805" y="1731208"/>
          <a:ext cx="2276091" cy="588216"/>
        </a:xfrm>
        <a:prstGeom prst="leftArrow">
          <a:avLst>
            <a:gd name="adj1" fmla="val 60000"/>
            <a:gd name="adj2" fmla="val 50000"/>
          </a:avLst>
        </a:prstGeom>
        <a:solidFill>
          <a:schemeClr val="accent2">
            <a:hueOff val="1560506"/>
            <a:satOff val="-1946"/>
            <a:lumOff val="458"/>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91A62E30-F2D6-E048-9903-95E2D84A0C36}">
      <dsp:nvSpPr>
        <dsp:cNvPr id="0" name=""/>
        <dsp:cNvSpPr/>
      </dsp:nvSpPr>
      <dsp:spPr>
        <a:xfrm>
          <a:off x="2448859" y="461842"/>
          <a:ext cx="1645936" cy="1155793"/>
        </a:xfrm>
        <a:prstGeom prst="roundRect">
          <a:avLst>
            <a:gd name="adj" fmla="val 10000"/>
          </a:avLst>
        </a:prstGeom>
        <a:solidFill>
          <a:schemeClr val="accent2">
            <a:hueOff val="1560506"/>
            <a:satOff val="-1946"/>
            <a:lumOff val="45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rtl="0">
            <a:lnSpc>
              <a:spcPct val="90000"/>
            </a:lnSpc>
            <a:spcBef>
              <a:spcPct val="0"/>
            </a:spcBef>
            <a:spcAft>
              <a:spcPct val="35000"/>
            </a:spcAft>
          </a:pPr>
          <a:r>
            <a:rPr lang="en-US" sz="1800" b="1" kern="1200" dirty="0">
              <a:effectLst>
                <a:outerShdw blurRad="50800" dist="38100" dir="2700000" algn="tl" rotWithShape="0">
                  <a:srgbClr val="000000">
                    <a:alpha val="43000"/>
                  </a:srgbClr>
                </a:outerShdw>
              </a:effectLst>
            </a:rPr>
            <a:t>institutional racism and medicine</a:t>
          </a:r>
        </a:p>
      </dsp:txBody>
      <dsp:txXfrm>
        <a:off x="2482711" y="495694"/>
        <a:ext cx="1578232" cy="1088089"/>
      </dsp:txXfrm>
    </dsp:sp>
    <dsp:sp modelId="{CCE16C58-A7D9-0540-B34B-04DDA8C98F8C}">
      <dsp:nvSpPr>
        <dsp:cNvPr id="0" name=""/>
        <dsp:cNvSpPr/>
      </dsp:nvSpPr>
      <dsp:spPr>
        <a:xfrm rot="16200000">
          <a:off x="3854042" y="1422734"/>
          <a:ext cx="2276091" cy="588216"/>
        </a:xfrm>
        <a:prstGeom prst="leftArrow">
          <a:avLst>
            <a:gd name="adj1" fmla="val 60000"/>
            <a:gd name="adj2" fmla="val 50000"/>
          </a:avLst>
        </a:prstGeom>
        <a:solidFill>
          <a:schemeClr val="accent2">
            <a:hueOff val="2340759"/>
            <a:satOff val="-2919"/>
            <a:lumOff val="686"/>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BFF82EA9-DAED-8749-8833-A39FF408EFD4}">
      <dsp:nvSpPr>
        <dsp:cNvPr id="0" name=""/>
        <dsp:cNvSpPr/>
      </dsp:nvSpPr>
      <dsp:spPr>
        <a:xfrm>
          <a:off x="4169120" y="900"/>
          <a:ext cx="1645936" cy="1155793"/>
        </a:xfrm>
        <a:prstGeom prst="roundRect">
          <a:avLst>
            <a:gd name="adj" fmla="val 10000"/>
          </a:avLst>
        </a:prstGeom>
        <a:solidFill>
          <a:schemeClr val="accent2">
            <a:hueOff val="2340759"/>
            <a:satOff val="-2919"/>
            <a:lumOff val="68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rtl="0">
            <a:lnSpc>
              <a:spcPct val="90000"/>
            </a:lnSpc>
            <a:spcBef>
              <a:spcPct val="0"/>
            </a:spcBef>
            <a:spcAft>
              <a:spcPct val="35000"/>
            </a:spcAft>
          </a:pPr>
          <a:r>
            <a:rPr lang="en-US" sz="1800" b="1" kern="1200" dirty="0">
              <a:effectLst>
                <a:outerShdw blurRad="50800" dist="38100" dir="2700000" algn="tl" rotWithShape="0">
                  <a:srgbClr val="000000">
                    <a:alpha val="43000"/>
                  </a:srgbClr>
                </a:outerShdw>
              </a:effectLst>
            </a:rPr>
            <a:t>multiple “levels of racism”</a:t>
          </a:r>
        </a:p>
      </dsp:txBody>
      <dsp:txXfrm>
        <a:off x="4202972" y="34752"/>
        <a:ext cx="1578232" cy="1088089"/>
      </dsp:txXfrm>
    </dsp:sp>
    <dsp:sp modelId="{7B224FD9-2D7E-4944-A1F0-3E8C0C32F2BE}">
      <dsp:nvSpPr>
        <dsp:cNvPr id="0" name=""/>
        <dsp:cNvSpPr/>
      </dsp:nvSpPr>
      <dsp:spPr>
        <a:xfrm rot="18000000">
          <a:off x="5005280" y="1731208"/>
          <a:ext cx="2276091" cy="588216"/>
        </a:xfrm>
        <a:prstGeom prst="leftArrow">
          <a:avLst>
            <a:gd name="adj1" fmla="val 60000"/>
            <a:gd name="adj2" fmla="val 50000"/>
          </a:avLst>
        </a:prstGeom>
        <a:solidFill>
          <a:schemeClr val="accent2">
            <a:hueOff val="3121013"/>
            <a:satOff val="-3893"/>
            <a:lumOff val="915"/>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EFAFFEC7-BAA6-AE40-AE2F-1716550494A4}">
      <dsp:nvSpPr>
        <dsp:cNvPr id="0" name=""/>
        <dsp:cNvSpPr/>
      </dsp:nvSpPr>
      <dsp:spPr>
        <a:xfrm>
          <a:off x="5889380" y="461842"/>
          <a:ext cx="1645936" cy="1155793"/>
        </a:xfrm>
        <a:prstGeom prst="roundRect">
          <a:avLst>
            <a:gd name="adj" fmla="val 10000"/>
          </a:avLst>
        </a:prstGeom>
        <a:solidFill>
          <a:schemeClr val="accent2">
            <a:hueOff val="3121013"/>
            <a:satOff val="-3893"/>
            <a:lumOff val="91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rtl="0">
            <a:lnSpc>
              <a:spcPct val="90000"/>
            </a:lnSpc>
            <a:spcBef>
              <a:spcPct val="0"/>
            </a:spcBef>
            <a:spcAft>
              <a:spcPct val="35000"/>
            </a:spcAft>
          </a:pPr>
          <a:r>
            <a:rPr lang="en-US" sz="1800" b="1" kern="1200" dirty="0">
              <a:effectLst>
                <a:outerShdw blurRad="50800" dist="38100" dir="2700000" algn="tl" rotWithShape="0">
                  <a:srgbClr val="000000">
                    <a:alpha val="43000"/>
                  </a:srgbClr>
                </a:outerShdw>
              </a:effectLst>
            </a:rPr>
            <a:t>biosocial model of stratification</a:t>
          </a:r>
        </a:p>
      </dsp:txBody>
      <dsp:txXfrm>
        <a:off x="5923232" y="495694"/>
        <a:ext cx="1578232" cy="1088089"/>
      </dsp:txXfrm>
    </dsp:sp>
    <dsp:sp modelId="{83B20BCD-2DEE-4D4F-93B3-6CB0402AF3E8}">
      <dsp:nvSpPr>
        <dsp:cNvPr id="0" name=""/>
        <dsp:cNvSpPr/>
      </dsp:nvSpPr>
      <dsp:spPr>
        <a:xfrm rot="19800000">
          <a:off x="5848044" y="2573972"/>
          <a:ext cx="2276091" cy="588216"/>
        </a:xfrm>
        <a:prstGeom prst="leftArrow">
          <a:avLst>
            <a:gd name="adj1" fmla="val 60000"/>
            <a:gd name="adj2" fmla="val 50000"/>
          </a:avLst>
        </a:prstGeom>
        <a:solidFill>
          <a:schemeClr val="accent2">
            <a:hueOff val="3901266"/>
            <a:satOff val="-4866"/>
            <a:lumOff val="1144"/>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548F565B-4164-DA40-A51F-AFCDD860B43C}">
      <dsp:nvSpPr>
        <dsp:cNvPr id="0" name=""/>
        <dsp:cNvSpPr/>
      </dsp:nvSpPr>
      <dsp:spPr>
        <a:xfrm>
          <a:off x="7148698" y="1721161"/>
          <a:ext cx="1645936" cy="1155793"/>
        </a:xfrm>
        <a:prstGeom prst="roundRect">
          <a:avLst>
            <a:gd name="adj" fmla="val 10000"/>
          </a:avLst>
        </a:prstGeom>
        <a:solidFill>
          <a:schemeClr val="accent2">
            <a:hueOff val="3901266"/>
            <a:satOff val="-4866"/>
            <a:lumOff val="114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rtl="0">
            <a:lnSpc>
              <a:spcPct val="90000"/>
            </a:lnSpc>
            <a:spcBef>
              <a:spcPct val="0"/>
            </a:spcBef>
            <a:spcAft>
              <a:spcPct val="35000"/>
            </a:spcAft>
          </a:pPr>
          <a:r>
            <a:rPr lang="en-US" sz="1800" b="1" kern="1200" dirty="0">
              <a:effectLst>
                <a:outerShdw blurRad="50800" dist="38100" dir="2700000" algn="tl" rotWithShape="0">
                  <a:srgbClr val="000000">
                    <a:alpha val="43000"/>
                  </a:srgbClr>
                </a:outerShdw>
              </a:effectLst>
            </a:rPr>
            <a:t>discrimination as precedent to neighborhood effects</a:t>
          </a:r>
        </a:p>
      </dsp:txBody>
      <dsp:txXfrm>
        <a:off x="7182550" y="1755013"/>
        <a:ext cx="1578232" cy="1088089"/>
      </dsp:txXfrm>
    </dsp:sp>
    <dsp:sp modelId="{5D17F4AC-3019-9B46-9108-9F891FAFD7E5}">
      <dsp:nvSpPr>
        <dsp:cNvPr id="0" name=""/>
        <dsp:cNvSpPr/>
      </dsp:nvSpPr>
      <dsp:spPr>
        <a:xfrm>
          <a:off x="6156517" y="3725210"/>
          <a:ext cx="2276091" cy="588216"/>
        </a:xfrm>
        <a:prstGeom prst="leftArrow">
          <a:avLst>
            <a:gd name="adj1" fmla="val 60000"/>
            <a:gd name="adj2" fmla="val 50000"/>
          </a:avLst>
        </a:prstGeom>
        <a:solidFill>
          <a:schemeClr val="accent2">
            <a:hueOff val="4681519"/>
            <a:satOff val="-5839"/>
            <a:lumOff val="1373"/>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2430AA7D-739C-B148-B978-3C2982D6E6EC}">
      <dsp:nvSpPr>
        <dsp:cNvPr id="0" name=""/>
        <dsp:cNvSpPr/>
      </dsp:nvSpPr>
      <dsp:spPr>
        <a:xfrm>
          <a:off x="7609641" y="3441421"/>
          <a:ext cx="1645936" cy="1155793"/>
        </a:xfrm>
        <a:prstGeom prst="roundRect">
          <a:avLst>
            <a:gd name="adj" fmla="val 10000"/>
          </a:avLst>
        </a:prstGeom>
        <a:solidFill>
          <a:schemeClr val="accent2">
            <a:hueOff val="4681519"/>
            <a:satOff val="-5839"/>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rtl="0">
            <a:lnSpc>
              <a:spcPct val="90000"/>
            </a:lnSpc>
            <a:spcBef>
              <a:spcPct val="0"/>
            </a:spcBef>
            <a:spcAft>
              <a:spcPct val="35000"/>
            </a:spcAft>
          </a:pPr>
          <a:r>
            <a:rPr lang="en-US" sz="1800" b="1" kern="1200" dirty="0">
              <a:effectLst>
                <a:outerShdw blurRad="50800" dist="38100" dir="2700000" algn="tl" rotWithShape="0">
                  <a:srgbClr val="000000">
                    <a:alpha val="43000"/>
                  </a:srgbClr>
                </a:outerShdw>
              </a:effectLst>
            </a:rPr>
            <a:t>racism as fundamental cause</a:t>
          </a:r>
        </a:p>
      </dsp:txBody>
      <dsp:txXfrm>
        <a:off x="7643493" y="3475273"/>
        <a:ext cx="1578232" cy="10880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6F78E-CDBC-674D-8154-5AD92D98BB32}">
      <dsp:nvSpPr>
        <dsp:cNvPr id="0" name=""/>
        <dsp:cNvSpPr/>
      </dsp:nvSpPr>
      <dsp:spPr>
        <a:xfrm>
          <a:off x="0" y="386825"/>
          <a:ext cx="8229600" cy="378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32924E2-6BD7-9B49-B04A-65D6083FC5AF}">
      <dsp:nvSpPr>
        <dsp:cNvPr id="0" name=""/>
        <dsp:cNvSpPr/>
      </dsp:nvSpPr>
      <dsp:spPr>
        <a:xfrm>
          <a:off x="411480" y="64843"/>
          <a:ext cx="6850705" cy="543382"/>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rtl="0">
            <a:lnSpc>
              <a:spcPct val="90000"/>
            </a:lnSpc>
            <a:spcBef>
              <a:spcPct val="0"/>
            </a:spcBef>
            <a:spcAft>
              <a:spcPct val="35000"/>
            </a:spcAft>
          </a:pPr>
          <a:r>
            <a:rPr lang="en-US" sz="1800" kern="1200" dirty="0" smtClean="0"/>
            <a:t>Everyday Stressor</a:t>
          </a:r>
          <a:endParaRPr lang="en-US" sz="1800" kern="1200" dirty="0"/>
        </a:p>
      </dsp:txBody>
      <dsp:txXfrm>
        <a:off x="438006" y="91369"/>
        <a:ext cx="6797653" cy="490330"/>
      </dsp:txXfrm>
    </dsp:sp>
    <dsp:sp modelId="{F204BA8E-9E8A-5C48-A7FA-44B2A1BC9120}">
      <dsp:nvSpPr>
        <dsp:cNvPr id="0" name=""/>
        <dsp:cNvSpPr/>
      </dsp:nvSpPr>
      <dsp:spPr>
        <a:xfrm>
          <a:off x="0" y="1167807"/>
          <a:ext cx="8229600" cy="378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69C3D7D-A062-2141-A953-4D150CDCB3F5}">
      <dsp:nvSpPr>
        <dsp:cNvPr id="0" name=""/>
        <dsp:cNvSpPr/>
      </dsp:nvSpPr>
      <dsp:spPr>
        <a:xfrm>
          <a:off x="411480" y="845825"/>
          <a:ext cx="6850705" cy="543382"/>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rtl="0">
            <a:lnSpc>
              <a:spcPct val="90000"/>
            </a:lnSpc>
            <a:spcBef>
              <a:spcPct val="0"/>
            </a:spcBef>
            <a:spcAft>
              <a:spcPct val="35000"/>
            </a:spcAft>
          </a:pPr>
          <a:r>
            <a:rPr lang="en-US" sz="1800" kern="1200" dirty="0" smtClean="0"/>
            <a:t>Ecological Stressor &amp; “Climate of Fear”</a:t>
          </a:r>
          <a:endParaRPr lang="en-US" sz="1800" kern="1200" dirty="0"/>
        </a:p>
      </dsp:txBody>
      <dsp:txXfrm>
        <a:off x="438006" y="872351"/>
        <a:ext cx="6797653" cy="490330"/>
      </dsp:txXfrm>
    </dsp:sp>
    <dsp:sp modelId="{027F7972-A059-6A48-AB5F-BE8A0BDA1457}">
      <dsp:nvSpPr>
        <dsp:cNvPr id="0" name=""/>
        <dsp:cNvSpPr/>
      </dsp:nvSpPr>
      <dsp:spPr>
        <a:xfrm>
          <a:off x="0" y="1948790"/>
          <a:ext cx="8229600" cy="378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5D39582-D380-CA44-BE66-1D5DF4E1B724}">
      <dsp:nvSpPr>
        <dsp:cNvPr id="0" name=""/>
        <dsp:cNvSpPr/>
      </dsp:nvSpPr>
      <dsp:spPr>
        <a:xfrm>
          <a:off x="411480" y="1626807"/>
          <a:ext cx="6850705" cy="543382"/>
        </a:xfrm>
        <a:prstGeom prst="round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rtl="0">
            <a:lnSpc>
              <a:spcPct val="90000"/>
            </a:lnSpc>
            <a:spcBef>
              <a:spcPct val="0"/>
            </a:spcBef>
            <a:spcAft>
              <a:spcPct val="35000"/>
            </a:spcAft>
          </a:pPr>
          <a:r>
            <a:rPr lang="en-US" sz="1800" kern="1200" dirty="0" smtClean="0"/>
            <a:t>Activates Psychophysiology in Observers</a:t>
          </a:r>
          <a:endParaRPr lang="en-US" sz="1800" kern="1200" dirty="0"/>
        </a:p>
      </dsp:txBody>
      <dsp:txXfrm>
        <a:off x="438006" y="1653333"/>
        <a:ext cx="6797653" cy="490330"/>
      </dsp:txXfrm>
    </dsp:sp>
    <dsp:sp modelId="{F2DC8E49-D60F-2946-B4DA-2445C4ADBE22}">
      <dsp:nvSpPr>
        <dsp:cNvPr id="0" name=""/>
        <dsp:cNvSpPr/>
      </dsp:nvSpPr>
      <dsp:spPr>
        <a:xfrm>
          <a:off x="0" y="2729772"/>
          <a:ext cx="8229600" cy="378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89B51B04-6174-2140-9A09-B6754FB3F3AB}">
      <dsp:nvSpPr>
        <dsp:cNvPr id="0" name=""/>
        <dsp:cNvSpPr/>
      </dsp:nvSpPr>
      <dsp:spPr>
        <a:xfrm>
          <a:off x="411480" y="2407790"/>
          <a:ext cx="6850705" cy="543382"/>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rtl="0">
            <a:lnSpc>
              <a:spcPct val="90000"/>
            </a:lnSpc>
            <a:spcBef>
              <a:spcPct val="0"/>
            </a:spcBef>
            <a:spcAft>
              <a:spcPct val="35000"/>
            </a:spcAft>
          </a:pPr>
          <a:r>
            <a:rPr lang="en-US" sz="1800" kern="1200" dirty="0" err="1" smtClean="0"/>
            <a:t>Hypervigilance</a:t>
          </a:r>
          <a:r>
            <a:rPr lang="en-US" sz="1800" kern="1200" dirty="0" smtClean="0"/>
            <a:t> &amp; Negative Coping</a:t>
          </a:r>
          <a:endParaRPr lang="en-US" sz="1800" kern="1200" dirty="0"/>
        </a:p>
      </dsp:txBody>
      <dsp:txXfrm>
        <a:off x="438006" y="2434316"/>
        <a:ext cx="6797653" cy="490330"/>
      </dsp:txXfrm>
    </dsp:sp>
    <dsp:sp modelId="{69CE8E34-9B77-464D-AFFB-C0FF63352D1E}">
      <dsp:nvSpPr>
        <dsp:cNvPr id="0" name=""/>
        <dsp:cNvSpPr/>
      </dsp:nvSpPr>
      <dsp:spPr>
        <a:xfrm>
          <a:off x="0" y="3510754"/>
          <a:ext cx="8229600" cy="378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845A687-78D9-A640-8F43-22F1F479F21E}">
      <dsp:nvSpPr>
        <dsp:cNvPr id="0" name=""/>
        <dsp:cNvSpPr/>
      </dsp:nvSpPr>
      <dsp:spPr>
        <a:xfrm>
          <a:off x="411480" y="3188772"/>
          <a:ext cx="6850705" cy="543382"/>
        </a:xfrm>
        <a:prstGeom prst="roundRect">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rtl="0">
            <a:lnSpc>
              <a:spcPct val="90000"/>
            </a:lnSpc>
            <a:spcBef>
              <a:spcPct val="0"/>
            </a:spcBef>
            <a:spcAft>
              <a:spcPct val="35000"/>
            </a:spcAft>
          </a:pPr>
          <a:r>
            <a:rPr lang="en-US" sz="1800" kern="1200" dirty="0" smtClean="0"/>
            <a:t>Coping Activates Weathering Process and Increases </a:t>
          </a:r>
          <a:r>
            <a:rPr lang="en-US" sz="1800" kern="1200" dirty="0" err="1" smtClean="0"/>
            <a:t>Allostatic</a:t>
          </a:r>
          <a:r>
            <a:rPr lang="en-US" sz="1800" kern="1200" dirty="0" smtClean="0"/>
            <a:t> Load</a:t>
          </a:r>
          <a:endParaRPr lang="en-US" sz="1800" kern="1200" dirty="0"/>
        </a:p>
      </dsp:txBody>
      <dsp:txXfrm>
        <a:off x="438006" y="3215298"/>
        <a:ext cx="6797653" cy="490330"/>
      </dsp:txXfrm>
    </dsp:sp>
    <dsp:sp modelId="{7CA8BE8F-DC9C-1C4C-8A9A-5CC69615D09F}">
      <dsp:nvSpPr>
        <dsp:cNvPr id="0" name=""/>
        <dsp:cNvSpPr/>
      </dsp:nvSpPr>
      <dsp:spPr>
        <a:xfrm>
          <a:off x="0" y="4291736"/>
          <a:ext cx="8229600" cy="378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4D59526-6A63-1A4E-868B-A5BEB32A153E}">
      <dsp:nvSpPr>
        <dsp:cNvPr id="0" name=""/>
        <dsp:cNvSpPr/>
      </dsp:nvSpPr>
      <dsp:spPr>
        <a:xfrm>
          <a:off x="411480" y="3969754"/>
          <a:ext cx="6850705" cy="543382"/>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rtl="0">
            <a:lnSpc>
              <a:spcPct val="90000"/>
            </a:lnSpc>
            <a:spcBef>
              <a:spcPct val="0"/>
            </a:spcBef>
            <a:spcAft>
              <a:spcPct val="35000"/>
            </a:spcAft>
          </a:pPr>
          <a:r>
            <a:rPr lang="en-US" sz="1800" kern="1200" dirty="0" smtClean="0"/>
            <a:t>Perceptions of Injustice/Discrimination</a:t>
          </a:r>
          <a:endParaRPr lang="en-US" sz="1800" kern="1200" dirty="0"/>
        </a:p>
      </dsp:txBody>
      <dsp:txXfrm>
        <a:off x="438006" y="3996280"/>
        <a:ext cx="6797653" cy="4903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9776AD-8542-144B-A699-62561C0CBC4D}">
      <dsp:nvSpPr>
        <dsp:cNvPr id="0" name=""/>
        <dsp:cNvSpPr/>
      </dsp:nvSpPr>
      <dsp:spPr>
        <a:xfrm>
          <a:off x="0" y="3334262"/>
          <a:ext cx="8961120" cy="1094379"/>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Conviction</a:t>
          </a:r>
          <a:endParaRPr lang="en-US" sz="2000" kern="1200" dirty="0"/>
        </a:p>
      </dsp:txBody>
      <dsp:txXfrm>
        <a:off x="0" y="3334262"/>
        <a:ext cx="8961120" cy="590964"/>
      </dsp:txXfrm>
    </dsp:sp>
    <dsp:sp modelId="{959C958A-F667-4041-8FD9-9C6D412ACA7F}">
      <dsp:nvSpPr>
        <dsp:cNvPr id="0" name=""/>
        <dsp:cNvSpPr/>
      </dsp:nvSpPr>
      <dsp:spPr>
        <a:xfrm>
          <a:off x="4375" y="3903339"/>
          <a:ext cx="2984122" cy="503414"/>
        </a:xfrm>
        <a:prstGeom prst="rect">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13360" tIns="38100" rIns="213360" bIns="38100" numCol="1" spcCol="1270" anchor="ctr" anchorCtr="0">
          <a:noAutofit/>
        </a:bodyPr>
        <a:lstStyle/>
        <a:p>
          <a:pPr lvl="0" algn="ctr" defTabSz="1333500">
            <a:lnSpc>
              <a:spcPct val="90000"/>
            </a:lnSpc>
            <a:spcBef>
              <a:spcPct val="0"/>
            </a:spcBef>
            <a:spcAft>
              <a:spcPct val="35000"/>
            </a:spcAft>
          </a:pPr>
          <a:r>
            <a:rPr lang="en-US" sz="3000" kern="1200" dirty="0" smtClean="0"/>
            <a:t>Restitution</a:t>
          </a:r>
          <a:endParaRPr lang="en-US" sz="3000" kern="1200" dirty="0"/>
        </a:p>
      </dsp:txBody>
      <dsp:txXfrm>
        <a:off x="4375" y="3903339"/>
        <a:ext cx="2984122" cy="503414"/>
      </dsp:txXfrm>
    </dsp:sp>
    <dsp:sp modelId="{9758397A-5BBA-434B-979F-0DDCD9F535AD}">
      <dsp:nvSpPr>
        <dsp:cNvPr id="0" name=""/>
        <dsp:cNvSpPr/>
      </dsp:nvSpPr>
      <dsp:spPr>
        <a:xfrm>
          <a:off x="2988498" y="3903339"/>
          <a:ext cx="2984122" cy="503414"/>
        </a:xfrm>
        <a:prstGeom prst="rect">
          <a:avLst/>
        </a:prstGeom>
        <a:solidFill>
          <a:schemeClr val="accent2">
            <a:tint val="40000"/>
            <a:alpha val="90000"/>
            <a:hueOff val="717974"/>
            <a:satOff val="-625"/>
            <a:lumOff val="-1"/>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13360" tIns="38100" rIns="213360" bIns="38100" numCol="1" spcCol="1270" anchor="ctr" anchorCtr="0">
          <a:noAutofit/>
        </a:bodyPr>
        <a:lstStyle/>
        <a:p>
          <a:pPr lvl="0" algn="ctr" defTabSz="1333500">
            <a:lnSpc>
              <a:spcPct val="90000"/>
            </a:lnSpc>
            <a:spcBef>
              <a:spcPct val="0"/>
            </a:spcBef>
            <a:spcAft>
              <a:spcPct val="35000"/>
            </a:spcAft>
          </a:pPr>
          <a:r>
            <a:rPr lang="en-US" sz="3000" kern="1200" dirty="0" smtClean="0"/>
            <a:t>Incarceration</a:t>
          </a:r>
          <a:endParaRPr lang="en-US" sz="3000" kern="1200" dirty="0"/>
        </a:p>
      </dsp:txBody>
      <dsp:txXfrm>
        <a:off x="2988498" y="3903339"/>
        <a:ext cx="2984122" cy="503414"/>
      </dsp:txXfrm>
    </dsp:sp>
    <dsp:sp modelId="{C02E0280-3295-2440-931F-9F9FD52F3FE0}">
      <dsp:nvSpPr>
        <dsp:cNvPr id="0" name=""/>
        <dsp:cNvSpPr/>
      </dsp:nvSpPr>
      <dsp:spPr>
        <a:xfrm>
          <a:off x="5972621" y="3903339"/>
          <a:ext cx="2984122" cy="503414"/>
        </a:xfrm>
        <a:prstGeom prst="rect">
          <a:avLst/>
        </a:prstGeom>
        <a:solidFill>
          <a:schemeClr val="accent2">
            <a:tint val="40000"/>
            <a:alpha val="90000"/>
            <a:hueOff val="1435949"/>
            <a:satOff val="-1251"/>
            <a:lumOff val="-2"/>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13360" tIns="38100" rIns="213360" bIns="38100" numCol="1" spcCol="1270" anchor="ctr" anchorCtr="0">
          <a:noAutofit/>
        </a:bodyPr>
        <a:lstStyle/>
        <a:p>
          <a:pPr lvl="0" algn="ctr" defTabSz="1333500">
            <a:lnSpc>
              <a:spcPct val="90000"/>
            </a:lnSpc>
            <a:spcBef>
              <a:spcPct val="0"/>
            </a:spcBef>
            <a:spcAft>
              <a:spcPct val="35000"/>
            </a:spcAft>
          </a:pPr>
          <a:r>
            <a:rPr lang="en-US" sz="3000" kern="1200" dirty="0" smtClean="0"/>
            <a:t>Parole</a:t>
          </a:r>
          <a:endParaRPr lang="en-US" sz="3000" kern="1200" dirty="0"/>
        </a:p>
      </dsp:txBody>
      <dsp:txXfrm>
        <a:off x="5972621" y="3903339"/>
        <a:ext cx="2984122" cy="503414"/>
      </dsp:txXfrm>
    </dsp:sp>
    <dsp:sp modelId="{74CD0389-D874-E040-8977-DBC751A4F394}">
      <dsp:nvSpPr>
        <dsp:cNvPr id="0" name=""/>
        <dsp:cNvSpPr/>
      </dsp:nvSpPr>
      <dsp:spPr>
        <a:xfrm rot="10800000">
          <a:off x="0" y="1667522"/>
          <a:ext cx="8961120" cy="1683155"/>
        </a:xfrm>
        <a:prstGeom prst="upArrowCallout">
          <a:avLst/>
        </a:prstGeom>
        <a:solidFill>
          <a:schemeClr val="accent2">
            <a:hueOff val="2340759"/>
            <a:satOff val="-2919"/>
            <a:lumOff val="68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Criminalization</a:t>
          </a:r>
          <a:endParaRPr lang="en-US" sz="2000" kern="1200" dirty="0"/>
        </a:p>
      </dsp:txBody>
      <dsp:txXfrm rot="-10800000">
        <a:off x="0" y="1667522"/>
        <a:ext cx="8961120" cy="590787"/>
      </dsp:txXfrm>
    </dsp:sp>
    <dsp:sp modelId="{0E44D9F8-665A-8B4D-AED7-FBF08738F627}">
      <dsp:nvSpPr>
        <dsp:cNvPr id="0" name=""/>
        <dsp:cNvSpPr/>
      </dsp:nvSpPr>
      <dsp:spPr>
        <a:xfrm>
          <a:off x="0" y="2258310"/>
          <a:ext cx="4480559" cy="503263"/>
        </a:xfrm>
        <a:prstGeom prst="rect">
          <a:avLst/>
        </a:prstGeom>
        <a:solidFill>
          <a:schemeClr val="accent2">
            <a:tint val="40000"/>
            <a:alpha val="90000"/>
            <a:hueOff val="2153923"/>
            <a:satOff val="-1876"/>
            <a:lumOff val="-3"/>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13360" tIns="38100" rIns="213360" bIns="38100" numCol="1" spcCol="1270" anchor="ctr" anchorCtr="0">
          <a:noAutofit/>
        </a:bodyPr>
        <a:lstStyle/>
        <a:p>
          <a:pPr lvl="0" algn="ctr" defTabSz="1333500">
            <a:lnSpc>
              <a:spcPct val="90000"/>
            </a:lnSpc>
            <a:spcBef>
              <a:spcPct val="0"/>
            </a:spcBef>
            <a:spcAft>
              <a:spcPct val="35000"/>
            </a:spcAft>
          </a:pPr>
          <a:r>
            <a:rPr lang="en-US" sz="3000" kern="1200" dirty="0" smtClean="0"/>
            <a:t>Summons</a:t>
          </a:r>
          <a:endParaRPr lang="en-US" sz="3000" kern="1200" dirty="0"/>
        </a:p>
      </dsp:txBody>
      <dsp:txXfrm>
        <a:off x="0" y="2258310"/>
        <a:ext cx="4480559" cy="503263"/>
      </dsp:txXfrm>
    </dsp:sp>
    <dsp:sp modelId="{3B1EC400-28DF-A24D-8F47-9335B7DDD4AF}">
      <dsp:nvSpPr>
        <dsp:cNvPr id="0" name=""/>
        <dsp:cNvSpPr/>
      </dsp:nvSpPr>
      <dsp:spPr>
        <a:xfrm>
          <a:off x="4480560" y="2258310"/>
          <a:ext cx="4480559" cy="503263"/>
        </a:xfrm>
        <a:prstGeom prst="rect">
          <a:avLst/>
        </a:prstGeom>
        <a:solidFill>
          <a:schemeClr val="accent2">
            <a:tint val="40000"/>
            <a:alpha val="90000"/>
            <a:hueOff val="2871898"/>
            <a:satOff val="-2502"/>
            <a:lumOff val="-3"/>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13360" tIns="38100" rIns="213360" bIns="38100" numCol="1" spcCol="1270" anchor="ctr" anchorCtr="0">
          <a:noAutofit/>
        </a:bodyPr>
        <a:lstStyle/>
        <a:p>
          <a:pPr lvl="0" algn="ctr" defTabSz="1333500">
            <a:lnSpc>
              <a:spcPct val="90000"/>
            </a:lnSpc>
            <a:spcBef>
              <a:spcPct val="0"/>
            </a:spcBef>
            <a:spcAft>
              <a:spcPct val="35000"/>
            </a:spcAft>
          </a:pPr>
          <a:r>
            <a:rPr lang="en-US" sz="3000" kern="1200" dirty="0" smtClean="0"/>
            <a:t>Arrest</a:t>
          </a:r>
          <a:endParaRPr lang="en-US" sz="3000" kern="1200" dirty="0"/>
        </a:p>
      </dsp:txBody>
      <dsp:txXfrm>
        <a:off x="4480560" y="2258310"/>
        <a:ext cx="4480559" cy="503263"/>
      </dsp:txXfrm>
    </dsp:sp>
    <dsp:sp modelId="{DDD72C72-A548-F044-9974-CDD3677BBCE6}">
      <dsp:nvSpPr>
        <dsp:cNvPr id="0" name=""/>
        <dsp:cNvSpPr/>
      </dsp:nvSpPr>
      <dsp:spPr>
        <a:xfrm rot="10800000">
          <a:off x="0" y="782"/>
          <a:ext cx="8961120" cy="1683155"/>
        </a:xfrm>
        <a:prstGeom prst="upArrowCallout">
          <a:avLst/>
        </a:prstGeom>
        <a:solidFill>
          <a:schemeClr val="accent2">
            <a:hueOff val="4681519"/>
            <a:satOff val="-5839"/>
            <a:lumOff val="137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i="0" kern="1200" dirty="0" smtClean="0"/>
            <a:t>Investigation</a:t>
          </a:r>
          <a:endParaRPr lang="en-US" sz="2000" i="0" kern="1200" dirty="0"/>
        </a:p>
      </dsp:txBody>
      <dsp:txXfrm rot="-10800000">
        <a:off x="0" y="782"/>
        <a:ext cx="8961120" cy="590787"/>
      </dsp:txXfrm>
    </dsp:sp>
    <dsp:sp modelId="{62CC49D7-9DDF-DF4D-A437-3E7E1DB98981}">
      <dsp:nvSpPr>
        <dsp:cNvPr id="0" name=""/>
        <dsp:cNvSpPr/>
      </dsp:nvSpPr>
      <dsp:spPr>
        <a:xfrm>
          <a:off x="4375" y="591570"/>
          <a:ext cx="2984122" cy="503263"/>
        </a:xfrm>
        <a:prstGeom prst="rect">
          <a:avLst/>
        </a:prstGeom>
        <a:solidFill>
          <a:schemeClr val="accent3">
            <a:lumMod val="5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13360" tIns="38100" rIns="213360" bIns="38100" numCol="1" spcCol="1270" anchor="ctr" anchorCtr="0">
          <a:noAutofit/>
        </a:bodyPr>
        <a:lstStyle/>
        <a:p>
          <a:pPr lvl="0" algn="ctr" defTabSz="1333500">
            <a:lnSpc>
              <a:spcPct val="90000"/>
            </a:lnSpc>
            <a:spcBef>
              <a:spcPct val="0"/>
            </a:spcBef>
            <a:spcAft>
              <a:spcPct val="35000"/>
            </a:spcAft>
          </a:pPr>
          <a:r>
            <a:rPr lang="en-US" sz="3000" kern="1200" dirty="0" smtClean="0">
              <a:solidFill>
                <a:schemeClr val="bg1"/>
              </a:solidFill>
              <a:effectLst>
                <a:outerShdw blurRad="50800" dist="38100" dir="2700000" algn="tl" rotWithShape="0">
                  <a:srgbClr val="000000">
                    <a:alpha val="43000"/>
                  </a:srgbClr>
                </a:outerShdw>
              </a:effectLst>
            </a:rPr>
            <a:t>Frisk</a:t>
          </a:r>
          <a:endParaRPr lang="en-US" sz="3000" i="0" kern="1200" dirty="0">
            <a:solidFill>
              <a:schemeClr val="bg1"/>
            </a:solidFill>
            <a:effectLst>
              <a:outerShdw blurRad="50800" dist="38100" dir="2700000" algn="tl" rotWithShape="0">
                <a:srgbClr val="000000">
                  <a:alpha val="43000"/>
                </a:srgbClr>
              </a:outerShdw>
            </a:effectLst>
          </a:endParaRPr>
        </a:p>
      </dsp:txBody>
      <dsp:txXfrm>
        <a:off x="4375" y="591570"/>
        <a:ext cx="2984122" cy="503263"/>
      </dsp:txXfrm>
    </dsp:sp>
    <dsp:sp modelId="{411B476F-48D4-104E-9F49-B6B88F9502BF}">
      <dsp:nvSpPr>
        <dsp:cNvPr id="0" name=""/>
        <dsp:cNvSpPr/>
      </dsp:nvSpPr>
      <dsp:spPr>
        <a:xfrm>
          <a:off x="2988498" y="591570"/>
          <a:ext cx="2984122" cy="503263"/>
        </a:xfrm>
        <a:prstGeom prst="rect">
          <a:avLst/>
        </a:prstGeom>
        <a:solidFill>
          <a:schemeClr val="accent2">
            <a:tint val="40000"/>
            <a:alpha val="90000"/>
            <a:hueOff val="4307846"/>
            <a:satOff val="-3753"/>
            <a:lumOff val="-5"/>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13360" tIns="38100" rIns="213360" bIns="38100" numCol="1" spcCol="1270" anchor="ctr" anchorCtr="0">
          <a:noAutofit/>
        </a:bodyPr>
        <a:lstStyle/>
        <a:p>
          <a:pPr lvl="0" algn="ctr" defTabSz="1333500">
            <a:lnSpc>
              <a:spcPct val="90000"/>
            </a:lnSpc>
            <a:spcBef>
              <a:spcPct val="0"/>
            </a:spcBef>
            <a:spcAft>
              <a:spcPct val="35000"/>
            </a:spcAft>
          </a:pPr>
          <a:r>
            <a:rPr lang="en-US" sz="3000" kern="1200" dirty="0" smtClean="0"/>
            <a:t>Search</a:t>
          </a:r>
          <a:endParaRPr lang="en-US" sz="3000" kern="1200" dirty="0"/>
        </a:p>
      </dsp:txBody>
      <dsp:txXfrm>
        <a:off x="2988498" y="591570"/>
        <a:ext cx="2984122" cy="503263"/>
      </dsp:txXfrm>
    </dsp:sp>
    <dsp:sp modelId="{65518DA8-0A29-DE4D-BF71-E4693114A9CF}">
      <dsp:nvSpPr>
        <dsp:cNvPr id="0" name=""/>
        <dsp:cNvSpPr/>
      </dsp:nvSpPr>
      <dsp:spPr>
        <a:xfrm>
          <a:off x="5972621" y="591570"/>
          <a:ext cx="2984122" cy="503263"/>
        </a:xfrm>
        <a:prstGeom prst="rect">
          <a:avLst/>
        </a:prstGeom>
        <a:solidFill>
          <a:schemeClr val="accent3">
            <a:lumMod val="5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13360" tIns="38100" rIns="213360" bIns="38100" numCol="1" spcCol="1270" anchor="ctr" anchorCtr="0">
          <a:noAutofit/>
        </a:bodyPr>
        <a:lstStyle/>
        <a:p>
          <a:pPr lvl="0" algn="ctr" defTabSz="1333500">
            <a:lnSpc>
              <a:spcPct val="90000"/>
            </a:lnSpc>
            <a:spcBef>
              <a:spcPct val="0"/>
            </a:spcBef>
            <a:spcAft>
              <a:spcPct val="35000"/>
            </a:spcAft>
          </a:pPr>
          <a:r>
            <a:rPr lang="en-US" sz="3000" kern="1200" dirty="0" smtClean="0">
              <a:solidFill>
                <a:srgbClr val="FFFFFF"/>
              </a:solidFill>
              <a:effectLst>
                <a:outerShdw blurRad="50800" dist="38100" dir="2700000" algn="tl" rotWithShape="0">
                  <a:srgbClr val="000000">
                    <a:alpha val="43000"/>
                  </a:srgbClr>
                </a:outerShdw>
              </a:effectLst>
            </a:rPr>
            <a:t>Use of Force</a:t>
          </a:r>
          <a:endParaRPr lang="en-US" sz="3000" kern="1200" dirty="0">
            <a:solidFill>
              <a:srgbClr val="FFFFFF"/>
            </a:solidFill>
            <a:effectLst>
              <a:outerShdw blurRad="50800" dist="38100" dir="2700000" algn="tl" rotWithShape="0">
                <a:srgbClr val="000000">
                  <a:alpha val="43000"/>
                </a:srgbClr>
              </a:outerShdw>
            </a:effectLst>
          </a:endParaRPr>
        </a:p>
      </dsp:txBody>
      <dsp:txXfrm>
        <a:off x="5972621" y="591570"/>
        <a:ext cx="2984122" cy="5032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613A1-8959-8D47-BF1F-55186BF27249}">
      <dsp:nvSpPr>
        <dsp:cNvPr id="0" name=""/>
        <dsp:cNvSpPr/>
      </dsp:nvSpPr>
      <dsp:spPr>
        <a:xfrm>
          <a:off x="0" y="324314"/>
          <a:ext cx="8229600" cy="1223775"/>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437388" rIns="638708" bIns="149352" numCol="1" spcCol="1270" anchor="t" anchorCtr="0">
          <a:noAutofit/>
        </a:bodyPr>
        <a:lstStyle/>
        <a:p>
          <a:pPr marL="228600" lvl="1" indent="-228600" algn="l" defTabSz="933450" rtl="0">
            <a:lnSpc>
              <a:spcPct val="90000"/>
            </a:lnSpc>
            <a:spcBef>
              <a:spcPct val="0"/>
            </a:spcBef>
            <a:spcAft>
              <a:spcPct val="15000"/>
            </a:spcAft>
            <a:buChar char="••"/>
          </a:pPr>
          <a:r>
            <a:rPr lang="en-US" sz="2100" kern="1200" smtClean="0"/>
            <a:t>High stop rate neighborhoods</a:t>
          </a:r>
          <a:endParaRPr lang="en-US" sz="2100" kern="1200"/>
        </a:p>
        <a:p>
          <a:pPr marL="228600" lvl="1" indent="-228600" algn="l" defTabSz="933450" rtl="0">
            <a:lnSpc>
              <a:spcPct val="90000"/>
            </a:lnSpc>
            <a:spcBef>
              <a:spcPct val="0"/>
            </a:spcBef>
            <a:spcAft>
              <a:spcPct val="15000"/>
            </a:spcAft>
            <a:buChar char="••"/>
          </a:pPr>
          <a:r>
            <a:rPr lang="en-US" sz="2100" kern="1200" smtClean="0"/>
            <a:t>Neighborhood with racial disparities in frisking</a:t>
          </a:r>
          <a:endParaRPr lang="en-US" sz="2100" kern="1200"/>
        </a:p>
      </dsp:txBody>
      <dsp:txXfrm>
        <a:off x="0" y="324314"/>
        <a:ext cx="8229600" cy="1223775"/>
      </dsp:txXfrm>
    </dsp:sp>
    <dsp:sp modelId="{B2688211-A1D8-6747-B4E1-D76D5CF060F1}">
      <dsp:nvSpPr>
        <dsp:cNvPr id="0" name=""/>
        <dsp:cNvSpPr/>
      </dsp:nvSpPr>
      <dsp:spPr>
        <a:xfrm>
          <a:off x="411480" y="14354"/>
          <a:ext cx="5760720" cy="619920"/>
        </a:xfrm>
        <a:prstGeom prst="round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933450" rtl="0">
            <a:lnSpc>
              <a:spcPct val="90000"/>
            </a:lnSpc>
            <a:spcBef>
              <a:spcPct val="0"/>
            </a:spcBef>
            <a:spcAft>
              <a:spcPct val="35000"/>
            </a:spcAft>
          </a:pPr>
          <a:r>
            <a:rPr lang="en-US" sz="2100" kern="1200" dirty="0" smtClean="0"/>
            <a:t>Blacks: Higher rate of high blood pressure in </a:t>
          </a:r>
          <a:endParaRPr lang="en-US" sz="2100" kern="1200" dirty="0"/>
        </a:p>
      </dsp:txBody>
      <dsp:txXfrm>
        <a:off x="441742" y="44616"/>
        <a:ext cx="5700196" cy="559396"/>
      </dsp:txXfrm>
    </dsp:sp>
    <dsp:sp modelId="{77820800-48D5-2545-89D5-AC2B898049BD}">
      <dsp:nvSpPr>
        <dsp:cNvPr id="0" name=""/>
        <dsp:cNvSpPr/>
      </dsp:nvSpPr>
      <dsp:spPr>
        <a:xfrm>
          <a:off x="0" y="1971449"/>
          <a:ext cx="8229600" cy="1223775"/>
        </a:xfrm>
        <a:prstGeom prst="rect">
          <a:avLst/>
        </a:prstGeom>
        <a:solidFill>
          <a:schemeClr val="lt1">
            <a:alpha val="90000"/>
            <a:hueOff val="0"/>
            <a:satOff val="0"/>
            <a:lumOff val="0"/>
            <a:alphaOff val="0"/>
          </a:schemeClr>
        </a:solidFill>
        <a:ln w="9525" cap="flat" cmpd="sng" algn="ctr">
          <a:solidFill>
            <a:schemeClr val="accent4">
              <a:hueOff val="-2232385"/>
              <a:satOff val="13449"/>
              <a:lumOff val="107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437388" rIns="638708" bIns="149352" numCol="1" spcCol="1270" anchor="t" anchorCtr="0">
          <a:noAutofit/>
        </a:bodyPr>
        <a:lstStyle/>
        <a:p>
          <a:pPr marL="228600" lvl="1" indent="-228600" algn="l" defTabSz="933450" rtl="0">
            <a:lnSpc>
              <a:spcPct val="90000"/>
            </a:lnSpc>
            <a:spcBef>
              <a:spcPct val="0"/>
            </a:spcBef>
            <a:spcAft>
              <a:spcPct val="15000"/>
            </a:spcAft>
            <a:buChar char="••"/>
          </a:pPr>
          <a:r>
            <a:rPr lang="en-US" sz="2100" kern="1200" smtClean="0"/>
            <a:t>High frisk neighborhoods</a:t>
          </a:r>
          <a:endParaRPr lang="en-US" sz="2100" kern="1200"/>
        </a:p>
        <a:p>
          <a:pPr marL="228600" lvl="1" indent="-228600" algn="l" defTabSz="933450" rtl="0">
            <a:lnSpc>
              <a:spcPct val="90000"/>
            </a:lnSpc>
            <a:spcBef>
              <a:spcPct val="0"/>
            </a:spcBef>
            <a:spcAft>
              <a:spcPct val="15000"/>
            </a:spcAft>
            <a:buChar char="••"/>
          </a:pPr>
          <a:r>
            <a:rPr lang="en-US" sz="2100" kern="1200" smtClean="0"/>
            <a:t>High use of force neighborhoods</a:t>
          </a:r>
          <a:endParaRPr lang="en-US" sz="2100" kern="1200"/>
        </a:p>
      </dsp:txBody>
      <dsp:txXfrm>
        <a:off x="0" y="1971449"/>
        <a:ext cx="8229600" cy="1223775"/>
      </dsp:txXfrm>
    </dsp:sp>
    <dsp:sp modelId="{B5E2E04C-2B59-2749-8A43-3F2DBD26EC4D}">
      <dsp:nvSpPr>
        <dsp:cNvPr id="0" name=""/>
        <dsp:cNvSpPr/>
      </dsp:nvSpPr>
      <dsp:spPr>
        <a:xfrm>
          <a:off x="411480" y="1661489"/>
          <a:ext cx="5760720" cy="619920"/>
        </a:xfrm>
        <a:prstGeom prst="roundRect">
          <a:avLst/>
        </a:prstGeom>
        <a:gradFill rotWithShape="0">
          <a:gsLst>
            <a:gs pos="0">
              <a:schemeClr val="accent4">
                <a:hueOff val="-2232385"/>
                <a:satOff val="13449"/>
                <a:lumOff val="1078"/>
                <a:alphaOff val="0"/>
                <a:tint val="100000"/>
                <a:shade val="100000"/>
                <a:satMod val="130000"/>
              </a:schemeClr>
            </a:gs>
            <a:gs pos="100000">
              <a:schemeClr val="accent4">
                <a:hueOff val="-2232385"/>
                <a:satOff val="13449"/>
                <a:lumOff val="107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933450" rtl="0">
            <a:lnSpc>
              <a:spcPct val="90000"/>
            </a:lnSpc>
            <a:spcBef>
              <a:spcPct val="0"/>
            </a:spcBef>
            <a:spcAft>
              <a:spcPct val="35000"/>
            </a:spcAft>
          </a:pPr>
          <a:r>
            <a:rPr lang="en-US" sz="2100" kern="1200" smtClean="0"/>
            <a:t>Latinos: Higher rate of high blood pressure in</a:t>
          </a:r>
          <a:endParaRPr lang="en-US" sz="2100" kern="1200"/>
        </a:p>
      </dsp:txBody>
      <dsp:txXfrm>
        <a:off x="441742" y="1691751"/>
        <a:ext cx="5700196" cy="559396"/>
      </dsp:txXfrm>
    </dsp:sp>
    <dsp:sp modelId="{054F7186-BDF4-7A4E-A4D4-231AA4A1BEE5}">
      <dsp:nvSpPr>
        <dsp:cNvPr id="0" name=""/>
        <dsp:cNvSpPr/>
      </dsp:nvSpPr>
      <dsp:spPr>
        <a:xfrm>
          <a:off x="0" y="3618583"/>
          <a:ext cx="8229600" cy="893025"/>
        </a:xfrm>
        <a:prstGeom prst="rect">
          <a:avLst/>
        </a:prstGeom>
        <a:solidFill>
          <a:schemeClr val="lt1">
            <a:alpha val="90000"/>
            <a:hueOff val="0"/>
            <a:satOff val="0"/>
            <a:lumOff val="0"/>
            <a:alphaOff val="0"/>
          </a:schemeClr>
        </a:solidFill>
        <a:ln w="9525" cap="flat" cmpd="sng" algn="ctr">
          <a:solidFill>
            <a:schemeClr val="accent4">
              <a:hueOff val="-4464770"/>
              <a:satOff val="26899"/>
              <a:lumOff val="215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437388" rIns="638708" bIns="149352" numCol="1" spcCol="1270" anchor="t" anchorCtr="0">
          <a:noAutofit/>
        </a:bodyPr>
        <a:lstStyle/>
        <a:p>
          <a:pPr marL="228600" lvl="1" indent="-228600" algn="l" defTabSz="933450" rtl="0">
            <a:lnSpc>
              <a:spcPct val="90000"/>
            </a:lnSpc>
            <a:spcBef>
              <a:spcPct val="0"/>
            </a:spcBef>
            <a:spcAft>
              <a:spcPct val="15000"/>
            </a:spcAft>
            <a:buChar char="••"/>
          </a:pPr>
          <a:r>
            <a:rPr lang="en-US" sz="2100" kern="1200" smtClean="0"/>
            <a:t>Neighborhoods with racial disparities in use of force</a:t>
          </a:r>
          <a:endParaRPr lang="en-US" sz="2100" kern="1200"/>
        </a:p>
      </dsp:txBody>
      <dsp:txXfrm>
        <a:off x="0" y="3618583"/>
        <a:ext cx="8229600" cy="893025"/>
      </dsp:txXfrm>
    </dsp:sp>
    <dsp:sp modelId="{CBCF4A63-A215-5148-B16E-F91A59402DF5}">
      <dsp:nvSpPr>
        <dsp:cNvPr id="0" name=""/>
        <dsp:cNvSpPr/>
      </dsp:nvSpPr>
      <dsp:spPr>
        <a:xfrm>
          <a:off x="411480" y="3308624"/>
          <a:ext cx="5760720" cy="619920"/>
        </a:xfrm>
        <a:prstGeom prst="roundRect">
          <a:avLst/>
        </a:prstGeom>
        <a:gradFill rotWithShape="0">
          <a:gsLst>
            <a:gs pos="0">
              <a:schemeClr val="accent4">
                <a:hueOff val="-4464770"/>
                <a:satOff val="26899"/>
                <a:lumOff val="2156"/>
                <a:alphaOff val="0"/>
                <a:tint val="100000"/>
                <a:shade val="100000"/>
                <a:satMod val="130000"/>
              </a:schemeClr>
            </a:gs>
            <a:gs pos="100000">
              <a:schemeClr val="accent4">
                <a:hueOff val="-4464770"/>
                <a:satOff val="26899"/>
                <a:lumOff val="215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933450" rtl="0">
            <a:lnSpc>
              <a:spcPct val="90000"/>
            </a:lnSpc>
            <a:spcBef>
              <a:spcPct val="0"/>
            </a:spcBef>
            <a:spcAft>
              <a:spcPct val="35000"/>
            </a:spcAft>
          </a:pPr>
          <a:r>
            <a:rPr lang="en-US" sz="2100" kern="1200" smtClean="0"/>
            <a:t>Asian/Pacific Islander: Worse self-rated health </a:t>
          </a:r>
          <a:endParaRPr lang="en-US" sz="2100" kern="1200"/>
        </a:p>
      </dsp:txBody>
      <dsp:txXfrm>
        <a:off x="441742" y="3338886"/>
        <a:ext cx="5700196" cy="5593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E959B9-AD99-2B4F-990E-5560C4D95CE4}">
      <dsp:nvSpPr>
        <dsp:cNvPr id="0" name=""/>
        <dsp:cNvSpPr/>
      </dsp:nvSpPr>
      <dsp:spPr>
        <a:xfrm>
          <a:off x="195499" y="3996"/>
          <a:ext cx="3657605" cy="1046782"/>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53340" rIns="80010" bIns="53340" numCol="1" spcCol="1270" anchor="ctr" anchorCtr="0">
          <a:noAutofit/>
        </a:bodyPr>
        <a:lstStyle/>
        <a:p>
          <a:pPr lvl="0" algn="ctr" defTabSz="1866900" rtl="0">
            <a:lnSpc>
              <a:spcPct val="90000"/>
            </a:lnSpc>
            <a:spcBef>
              <a:spcPct val="0"/>
            </a:spcBef>
            <a:spcAft>
              <a:spcPct val="35000"/>
            </a:spcAft>
          </a:pPr>
          <a:r>
            <a:rPr lang="en-US" sz="4200" kern="1200" dirty="0" smtClean="0"/>
            <a:t>Substantive</a:t>
          </a:r>
          <a:endParaRPr lang="en-US" sz="4200" kern="1200" dirty="0"/>
        </a:p>
      </dsp:txBody>
      <dsp:txXfrm>
        <a:off x="226158" y="34655"/>
        <a:ext cx="3596287" cy="985464"/>
      </dsp:txXfrm>
    </dsp:sp>
    <dsp:sp modelId="{F6BA55BA-E790-274E-90E9-C1AEC5C673CA}">
      <dsp:nvSpPr>
        <dsp:cNvPr id="0" name=""/>
        <dsp:cNvSpPr/>
      </dsp:nvSpPr>
      <dsp:spPr>
        <a:xfrm>
          <a:off x="561259" y="1050779"/>
          <a:ext cx="365760" cy="728754"/>
        </a:xfrm>
        <a:custGeom>
          <a:avLst/>
          <a:gdLst/>
          <a:ahLst/>
          <a:cxnLst/>
          <a:rect l="0" t="0" r="0" b="0"/>
          <a:pathLst>
            <a:path>
              <a:moveTo>
                <a:pt x="0" y="0"/>
              </a:moveTo>
              <a:lnTo>
                <a:pt x="0" y="728754"/>
              </a:lnTo>
              <a:lnTo>
                <a:pt x="365760" y="728754"/>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9EC1438-EDB0-6B46-BC04-E161ECC79104}">
      <dsp:nvSpPr>
        <dsp:cNvPr id="0" name=""/>
        <dsp:cNvSpPr/>
      </dsp:nvSpPr>
      <dsp:spPr>
        <a:xfrm>
          <a:off x="927020" y="1312474"/>
          <a:ext cx="2743206" cy="934117"/>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27940" rIns="41910" bIns="27940" numCol="1" spcCol="1270" anchor="ctr" anchorCtr="0">
          <a:noAutofit/>
        </a:bodyPr>
        <a:lstStyle/>
        <a:p>
          <a:pPr lvl="0" algn="ctr" defTabSz="977900" rtl="0">
            <a:lnSpc>
              <a:spcPct val="90000"/>
            </a:lnSpc>
            <a:spcBef>
              <a:spcPct val="0"/>
            </a:spcBef>
            <a:spcAft>
              <a:spcPct val="35000"/>
            </a:spcAft>
          </a:pPr>
          <a:r>
            <a:rPr lang="en-US" sz="2200" kern="1200" dirty="0" smtClean="0"/>
            <a:t>Over-Policing as Public Health Risk</a:t>
          </a:r>
          <a:endParaRPr lang="en-US" sz="2200" kern="1200" dirty="0"/>
        </a:p>
      </dsp:txBody>
      <dsp:txXfrm>
        <a:off x="954379" y="1339833"/>
        <a:ext cx="2688488" cy="879399"/>
      </dsp:txXfrm>
    </dsp:sp>
    <dsp:sp modelId="{55C58509-FAEE-754C-BED7-7AC5700C7377}">
      <dsp:nvSpPr>
        <dsp:cNvPr id="0" name=""/>
        <dsp:cNvSpPr/>
      </dsp:nvSpPr>
      <dsp:spPr>
        <a:xfrm>
          <a:off x="561259" y="1050779"/>
          <a:ext cx="365760" cy="1980900"/>
        </a:xfrm>
        <a:custGeom>
          <a:avLst/>
          <a:gdLst/>
          <a:ahLst/>
          <a:cxnLst/>
          <a:rect l="0" t="0" r="0" b="0"/>
          <a:pathLst>
            <a:path>
              <a:moveTo>
                <a:pt x="0" y="0"/>
              </a:moveTo>
              <a:lnTo>
                <a:pt x="0" y="1980900"/>
              </a:lnTo>
              <a:lnTo>
                <a:pt x="365760" y="1980900"/>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AD68245-93BD-924D-8DF9-A87A5EC3821C}">
      <dsp:nvSpPr>
        <dsp:cNvPr id="0" name=""/>
        <dsp:cNvSpPr/>
      </dsp:nvSpPr>
      <dsp:spPr>
        <a:xfrm>
          <a:off x="927020" y="2508287"/>
          <a:ext cx="2743206" cy="1046782"/>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936304"/>
              <a:satOff val="-1168"/>
              <a:lumOff val="275"/>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27940" rIns="41910" bIns="27940" numCol="1" spcCol="1270" anchor="ctr" anchorCtr="0">
          <a:noAutofit/>
        </a:bodyPr>
        <a:lstStyle/>
        <a:p>
          <a:pPr lvl="0" algn="ctr" defTabSz="977900" rtl="0">
            <a:lnSpc>
              <a:spcPct val="90000"/>
            </a:lnSpc>
            <a:spcBef>
              <a:spcPct val="0"/>
            </a:spcBef>
            <a:spcAft>
              <a:spcPct val="35000"/>
            </a:spcAft>
          </a:pPr>
          <a:r>
            <a:rPr lang="en-US" sz="2200" kern="1200" dirty="0" smtClean="0"/>
            <a:t>Non-Specific Dimensionality</a:t>
          </a:r>
          <a:endParaRPr lang="en-US" sz="2200" kern="1200" dirty="0"/>
        </a:p>
      </dsp:txBody>
      <dsp:txXfrm>
        <a:off x="957679" y="2538946"/>
        <a:ext cx="2681888" cy="985464"/>
      </dsp:txXfrm>
    </dsp:sp>
    <dsp:sp modelId="{E1869A82-0822-9B4F-8146-DAC6DF104E7B}">
      <dsp:nvSpPr>
        <dsp:cNvPr id="0" name=""/>
        <dsp:cNvSpPr/>
      </dsp:nvSpPr>
      <dsp:spPr>
        <a:xfrm>
          <a:off x="561259" y="1050779"/>
          <a:ext cx="365760" cy="3233045"/>
        </a:xfrm>
        <a:custGeom>
          <a:avLst/>
          <a:gdLst/>
          <a:ahLst/>
          <a:cxnLst/>
          <a:rect l="0" t="0" r="0" b="0"/>
          <a:pathLst>
            <a:path>
              <a:moveTo>
                <a:pt x="0" y="0"/>
              </a:moveTo>
              <a:lnTo>
                <a:pt x="0" y="3233045"/>
              </a:lnTo>
              <a:lnTo>
                <a:pt x="365760" y="3233045"/>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1AB9485-3FFC-BC45-9778-EA48A641963D}">
      <dsp:nvSpPr>
        <dsp:cNvPr id="0" name=""/>
        <dsp:cNvSpPr/>
      </dsp:nvSpPr>
      <dsp:spPr>
        <a:xfrm>
          <a:off x="927020" y="3816766"/>
          <a:ext cx="2743206" cy="934117"/>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1872608"/>
              <a:satOff val="-2336"/>
              <a:lumOff val="549"/>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27940" rIns="41910" bIns="27940" numCol="1" spcCol="1270" anchor="ctr" anchorCtr="0">
          <a:noAutofit/>
        </a:bodyPr>
        <a:lstStyle/>
        <a:p>
          <a:pPr lvl="0" algn="ctr" defTabSz="977900" rtl="0">
            <a:lnSpc>
              <a:spcPct val="90000"/>
            </a:lnSpc>
            <a:spcBef>
              <a:spcPct val="0"/>
            </a:spcBef>
            <a:spcAft>
              <a:spcPct val="35000"/>
            </a:spcAft>
          </a:pPr>
          <a:r>
            <a:rPr lang="en-US" sz="2200" kern="1200" dirty="0" smtClean="0"/>
            <a:t>Collateral Consequences of Surveillance Stress</a:t>
          </a:r>
          <a:endParaRPr lang="en-US" sz="2200" kern="1200" dirty="0"/>
        </a:p>
      </dsp:txBody>
      <dsp:txXfrm>
        <a:off x="954379" y="3844125"/>
        <a:ext cx="2688488" cy="879399"/>
      </dsp:txXfrm>
    </dsp:sp>
    <dsp:sp modelId="{2B087662-A470-4846-AD88-70230AF071CD}">
      <dsp:nvSpPr>
        <dsp:cNvPr id="0" name=""/>
        <dsp:cNvSpPr/>
      </dsp:nvSpPr>
      <dsp:spPr>
        <a:xfrm>
          <a:off x="4376495" y="3996"/>
          <a:ext cx="3657605" cy="1046782"/>
        </a:xfrm>
        <a:prstGeom prst="roundRect">
          <a:avLst>
            <a:gd name="adj" fmla="val 10000"/>
          </a:avLst>
        </a:prstGeom>
        <a:gradFill rotWithShape="0">
          <a:gsLst>
            <a:gs pos="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53340" rIns="80010" bIns="53340" numCol="1" spcCol="1270" anchor="ctr" anchorCtr="0">
          <a:noAutofit/>
        </a:bodyPr>
        <a:lstStyle/>
        <a:p>
          <a:pPr lvl="0" algn="ctr" defTabSz="1866900" rtl="0">
            <a:lnSpc>
              <a:spcPct val="90000"/>
            </a:lnSpc>
            <a:spcBef>
              <a:spcPct val="0"/>
            </a:spcBef>
            <a:spcAft>
              <a:spcPct val="35000"/>
            </a:spcAft>
          </a:pPr>
          <a:r>
            <a:rPr lang="en-US" sz="4200" kern="1200" dirty="0" smtClean="0"/>
            <a:t>Methodological</a:t>
          </a:r>
          <a:endParaRPr lang="en-US" sz="4200" kern="1200" dirty="0"/>
        </a:p>
      </dsp:txBody>
      <dsp:txXfrm>
        <a:off x="4407154" y="34655"/>
        <a:ext cx="3596287" cy="985464"/>
      </dsp:txXfrm>
    </dsp:sp>
    <dsp:sp modelId="{758DB219-B801-6847-AA7E-C33DD7486FFB}">
      <dsp:nvSpPr>
        <dsp:cNvPr id="0" name=""/>
        <dsp:cNvSpPr/>
      </dsp:nvSpPr>
      <dsp:spPr>
        <a:xfrm>
          <a:off x="4742256" y="1050779"/>
          <a:ext cx="365760" cy="728754"/>
        </a:xfrm>
        <a:custGeom>
          <a:avLst/>
          <a:gdLst/>
          <a:ahLst/>
          <a:cxnLst/>
          <a:rect l="0" t="0" r="0" b="0"/>
          <a:pathLst>
            <a:path>
              <a:moveTo>
                <a:pt x="0" y="0"/>
              </a:moveTo>
              <a:lnTo>
                <a:pt x="0" y="728754"/>
              </a:lnTo>
              <a:lnTo>
                <a:pt x="365760" y="728754"/>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8A4C19C-A63F-F44C-8079-5830D2DCE28D}">
      <dsp:nvSpPr>
        <dsp:cNvPr id="0" name=""/>
        <dsp:cNvSpPr/>
      </dsp:nvSpPr>
      <dsp:spPr>
        <a:xfrm>
          <a:off x="5108016" y="1312474"/>
          <a:ext cx="2743206" cy="934117"/>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2808911"/>
              <a:satOff val="-3503"/>
              <a:lumOff val="824"/>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27940" rIns="41910" bIns="27940" numCol="1" spcCol="1270" anchor="ctr" anchorCtr="0">
          <a:noAutofit/>
        </a:bodyPr>
        <a:lstStyle/>
        <a:p>
          <a:pPr lvl="0" algn="ctr" defTabSz="977900" rtl="0">
            <a:lnSpc>
              <a:spcPct val="90000"/>
            </a:lnSpc>
            <a:spcBef>
              <a:spcPct val="0"/>
            </a:spcBef>
            <a:spcAft>
              <a:spcPct val="35000"/>
            </a:spcAft>
          </a:pPr>
          <a:r>
            <a:rPr lang="en-US" sz="2200" kern="1200" dirty="0" smtClean="0"/>
            <a:t>The Three </a:t>
          </a:r>
          <a:r>
            <a:rPr lang="en-US" sz="2200" kern="1200" dirty="0" err="1" smtClean="0"/>
            <a:t>Rs</a:t>
          </a:r>
          <a:endParaRPr lang="en-US" sz="2200" kern="1200" dirty="0" smtClean="0"/>
        </a:p>
        <a:p>
          <a:pPr lvl="0" algn="ctr" defTabSz="977900" rtl="0">
            <a:lnSpc>
              <a:spcPct val="90000"/>
            </a:lnSpc>
            <a:spcBef>
              <a:spcPct val="0"/>
            </a:spcBef>
            <a:spcAft>
              <a:spcPct val="35000"/>
            </a:spcAft>
          </a:pPr>
          <a:r>
            <a:rPr lang="en-US" sz="2000" kern="1200" dirty="0" smtClean="0"/>
            <a:t>(Rates, Risks, Ratios)</a:t>
          </a:r>
          <a:endParaRPr lang="en-US" sz="2000" kern="1200" dirty="0"/>
        </a:p>
      </dsp:txBody>
      <dsp:txXfrm>
        <a:off x="5135375" y="1339833"/>
        <a:ext cx="2688488" cy="879399"/>
      </dsp:txXfrm>
    </dsp:sp>
    <dsp:sp modelId="{22465349-755D-A247-A3BE-81B28471C7C0}">
      <dsp:nvSpPr>
        <dsp:cNvPr id="0" name=""/>
        <dsp:cNvSpPr/>
      </dsp:nvSpPr>
      <dsp:spPr>
        <a:xfrm>
          <a:off x="4742256" y="1050779"/>
          <a:ext cx="365760" cy="1924567"/>
        </a:xfrm>
        <a:custGeom>
          <a:avLst/>
          <a:gdLst/>
          <a:ahLst/>
          <a:cxnLst/>
          <a:rect l="0" t="0" r="0" b="0"/>
          <a:pathLst>
            <a:path>
              <a:moveTo>
                <a:pt x="0" y="0"/>
              </a:moveTo>
              <a:lnTo>
                <a:pt x="0" y="1924567"/>
              </a:lnTo>
              <a:lnTo>
                <a:pt x="365760" y="1924567"/>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68E3EA3-7440-4142-BB70-E5B5B462E812}">
      <dsp:nvSpPr>
        <dsp:cNvPr id="0" name=""/>
        <dsp:cNvSpPr/>
      </dsp:nvSpPr>
      <dsp:spPr>
        <a:xfrm>
          <a:off x="5108016" y="2508287"/>
          <a:ext cx="2743206" cy="934117"/>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3745215"/>
              <a:satOff val="-4671"/>
              <a:lumOff val="1098"/>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27940" rIns="41910" bIns="27940" numCol="1" spcCol="1270" anchor="ctr" anchorCtr="0">
          <a:noAutofit/>
        </a:bodyPr>
        <a:lstStyle/>
        <a:p>
          <a:pPr lvl="0" algn="ctr" defTabSz="977900" rtl="0">
            <a:lnSpc>
              <a:spcPct val="90000"/>
            </a:lnSpc>
            <a:spcBef>
              <a:spcPct val="0"/>
            </a:spcBef>
            <a:spcAft>
              <a:spcPct val="35000"/>
            </a:spcAft>
          </a:pPr>
          <a:r>
            <a:rPr lang="en-US" sz="2200" kern="1200" dirty="0" smtClean="0"/>
            <a:t>Status-Context Contingencies</a:t>
          </a:r>
          <a:endParaRPr lang="en-US" sz="2200" kern="1200" dirty="0"/>
        </a:p>
      </dsp:txBody>
      <dsp:txXfrm>
        <a:off x="5135375" y="2535646"/>
        <a:ext cx="2688488" cy="879399"/>
      </dsp:txXfrm>
    </dsp:sp>
    <dsp:sp modelId="{C820E22D-8344-864C-9151-D60C36F1EC0F}">
      <dsp:nvSpPr>
        <dsp:cNvPr id="0" name=""/>
        <dsp:cNvSpPr/>
      </dsp:nvSpPr>
      <dsp:spPr>
        <a:xfrm>
          <a:off x="4742256" y="1050779"/>
          <a:ext cx="365760" cy="3120380"/>
        </a:xfrm>
        <a:custGeom>
          <a:avLst/>
          <a:gdLst/>
          <a:ahLst/>
          <a:cxnLst/>
          <a:rect l="0" t="0" r="0" b="0"/>
          <a:pathLst>
            <a:path>
              <a:moveTo>
                <a:pt x="0" y="0"/>
              </a:moveTo>
              <a:lnTo>
                <a:pt x="0" y="3120380"/>
              </a:lnTo>
              <a:lnTo>
                <a:pt x="365760" y="3120380"/>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B6CC022-03AD-D042-BB52-E3881AA2C839}">
      <dsp:nvSpPr>
        <dsp:cNvPr id="0" name=""/>
        <dsp:cNvSpPr/>
      </dsp:nvSpPr>
      <dsp:spPr>
        <a:xfrm>
          <a:off x="5108016" y="3704100"/>
          <a:ext cx="2743206" cy="934117"/>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4681519"/>
              <a:satOff val="-5839"/>
              <a:lumOff val="1373"/>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27940" rIns="41910" bIns="27940" numCol="1" spcCol="1270" anchor="ctr" anchorCtr="0">
          <a:noAutofit/>
        </a:bodyPr>
        <a:lstStyle/>
        <a:p>
          <a:pPr lvl="0" algn="ctr" defTabSz="977900" rtl="0">
            <a:lnSpc>
              <a:spcPct val="90000"/>
            </a:lnSpc>
            <a:spcBef>
              <a:spcPct val="0"/>
            </a:spcBef>
            <a:spcAft>
              <a:spcPct val="35000"/>
            </a:spcAft>
          </a:pPr>
          <a:r>
            <a:rPr lang="en-US" sz="2200" kern="1200" dirty="0" smtClean="0"/>
            <a:t>Multilevel/Spatial Models</a:t>
          </a:r>
          <a:endParaRPr lang="en-US" sz="2200" kern="1200" dirty="0"/>
        </a:p>
      </dsp:txBody>
      <dsp:txXfrm>
        <a:off x="5135375" y="3731459"/>
        <a:ext cx="2688488" cy="8793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40FF43-A3BF-6447-AB0A-CA6A1EB135A3}">
      <dsp:nvSpPr>
        <dsp:cNvPr id="0" name=""/>
        <dsp:cNvSpPr/>
      </dsp:nvSpPr>
      <dsp:spPr>
        <a:xfrm>
          <a:off x="207313" y="1126"/>
          <a:ext cx="3657595" cy="999566"/>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53340" rIns="80010" bIns="53340" numCol="1" spcCol="1270" anchor="ctr" anchorCtr="0">
          <a:noAutofit/>
        </a:bodyPr>
        <a:lstStyle/>
        <a:p>
          <a:pPr lvl="0" algn="ctr" defTabSz="1866900">
            <a:lnSpc>
              <a:spcPct val="90000"/>
            </a:lnSpc>
            <a:spcBef>
              <a:spcPct val="0"/>
            </a:spcBef>
            <a:spcAft>
              <a:spcPct val="35000"/>
            </a:spcAft>
          </a:pPr>
          <a:r>
            <a:rPr lang="en-US" sz="4200" kern="1200" dirty="0" smtClean="0"/>
            <a:t>Substantive</a:t>
          </a:r>
          <a:endParaRPr lang="en-US" sz="4200" kern="1200" dirty="0"/>
        </a:p>
      </dsp:txBody>
      <dsp:txXfrm>
        <a:off x="236589" y="30402"/>
        <a:ext cx="3599043" cy="941014"/>
      </dsp:txXfrm>
    </dsp:sp>
    <dsp:sp modelId="{2FEEEA2C-7BB9-4D43-9BE7-7828E663574B}">
      <dsp:nvSpPr>
        <dsp:cNvPr id="0" name=""/>
        <dsp:cNvSpPr/>
      </dsp:nvSpPr>
      <dsp:spPr>
        <a:xfrm>
          <a:off x="573072" y="1000693"/>
          <a:ext cx="365759" cy="749675"/>
        </a:xfrm>
        <a:custGeom>
          <a:avLst/>
          <a:gdLst/>
          <a:ahLst/>
          <a:cxnLst/>
          <a:rect l="0" t="0" r="0" b="0"/>
          <a:pathLst>
            <a:path>
              <a:moveTo>
                <a:pt x="0" y="0"/>
              </a:moveTo>
              <a:lnTo>
                <a:pt x="0" y="749675"/>
              </a:lnTo>
              <a:lnTo>
                <a:pt x="365759" y="749675"/>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96D98AB-0489-B14F-8017-D97AB9F03BA7}">
      <dsp:nvSpPr>
        <dsp:cNvPr id="0" name=""/>
        <dsp:cNvSpPr/>
      </dsp:nvSpPr>
      <dsp:spPr>
        <a:xfrm>
          <a:off x="938832" y="1250585"/>
          <a:ext cx="2743195" cy="999566"/>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t>Incarceration as Temporal Mechanism</a:t>
          </a:r>
          <a:endParaRPr lang="en-US" sz="2200" kern="1200" dirty="0"/>
        </a:p>
      </dsp:txBody>
      <dsp:txXfrm>
        <a:off x="968108" y="1279861"/>
        <a:ext cx="2684643" cy="941014"/>
      </dsp:txXfrm>
    </dsp:sp>
    <dsp:sp modelId="{6B6053BC-9B3A-3C45-9B65-D40959E8776A}">
      <dsp:nvSpPr>
        <dsp:cNvPr id="0" name=""/>
        <dsp:cNvSpPr/>
      </dsp:nvSpPr>
      <dsp:spPr>
        <a:xfrm>
          <a:off x="573072" y="1000693"/>
          <a:ext cx="365759" cy="1999133"/>
        </a:xfrm>
        <a:custGeom>
          <a:avLst/>
          <a:gdLst/>
          <a:ahLst/>
          <a:cxnLst/>
          <a:rect l="0" t="0" r="0" b="0"/>
          <a:pathLst>
            <a:path>
              <a:moveTo>
                <a:pt x="0" y="0"/>
              </a:moveTo>
              <a:lnTo>
                <a:pt x="0" y="1999133"/>
              </a:lnTo>
              <a:lnTo>
                <a:pt x="365759" y="1999133"/>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0093BB9-4B0E-2543-974A-EF106F3FBEA3}">
      <dsp:nvSpPr>
        <dsp:cNvPr id="0" name=""/>
        <dsp:cNvSpPr/>
      </dsp:nvSpPr>
      <dsp:spPr>
        <a:xfrm>
          <a:off x="938832" y="2500043"/>
          <a:ext cx="2743195" cy="999566"/>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936304"/>
              <a:satOff val="-1168"/>
              <a:lumOff val="275"/>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t>Immigration as Status-Context Amplifier</a:t>
          </a:r>
          <a:endParaRPr lang="en-US" sz="2200" kern="1200" dirty="0"/>
        </a:p>
      </dsp:txBody>
      <dsp:txXfrm>
        <a:off x="968108" y="2529319"/>
        <a:ext cx="2684643" cy="941014"/>
      </dsp:txXfrm>
    </dsp:sp>
    <dsp:sp modelId="{0342590A-430D-DD40-A957-C9054757EAB6}">
      <dsp:nvSpPr>
        <dsp:cNvPr id="0" name=""/>
        <dsp:cNvSpPr/>
      </dsp:nvSpPr>
      <dsp:spPr>
        <a:xfrm>
          <a:off x="573072" y="1000693"/>
          <a:ext cx="365759" cy="3248592"/>
        </a:xfrm>
        <a:custGeom>
          <a:avLst/>
          <a:gdLst/>
          <a:ahLst/>
          <a:cxnLst/>
          <a:rect l="0" t="0" r="0" b="0"/>
          <a:pathLst>
            <a:path>
              <a:moveTo>
                <a:pt x="0" y="0"/>
              </a:moveTo>
              <a:lnTo>
                <a:pt x="0" y="3248592"/>
              </a:lnTo>
              <a:lnTo>
                <a:pt x="365759" y="3248592"/>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3FC09A5-5F27-EA45-97BC-7CB837F5E958}">
      <dsp:nvSpPr>
        <dsp:cNvPr id="0" name=""/>
        <dsp:cNvSpPr/>
      </dsp:nvSpPr>
      <dsp:spPr>
        <a:xfrm>
          <a:off x="938832" y="3749502"/>
          <a:ext cx="2743195" cy="999566"/>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1872608"/>
              <a:satOff val="-2336"/>
              <a:lumOff val="549"/>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t>Healthcare Consequences</a:t>
          </a:r>
          <a:endParaRPr lang="en-US" sz="2200" kern="1200" dirty="0"/>
        </a:p>
      </dsp:txBody>
      <dsp:txXfrm>
        <a:off x="968108" y="3778778"/>
        <a:ext cx="2684643" cy="941014"/>
      </dsp:txXfrm>
    </dsp:sp>
    <dsp:sp modelId="{5005F210-E089-9B4F-9586-A130E6417BF1}">
      <dsp:nvSpPr>
        <dsp:cNvPr id="0" name=""/>
        <dsp:cNvSpPr/>
      </dsp:nvSpPr>
      <dsp:spPr>
        <a:xfrm>
          <a:off x="4364691" y="1126"/>
          <a:ext cx="3657595" cy="999566"/>
        </a:xfrm>
        <a:prstGeom prst="roundRect">
          <a:avLst>
            <a:gd name="adj" fmla="val 10000"/>
          </a:avLst>
        </a:prstGeom>
        <a:gradFill rotWithShape="0">
          <a:gsLst>
            <a:gs pos="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53340" rIns="80010" bIns="53340" numCol="1" spcCol="1270" anchor="ctr" anchorCtr="0">
          <a:noAutofit/>
        </a:bodyPr>
        <a:lstStyle/>
        <a:p>
          <a:pPr lvl="0" algn="ctr" defTabSz="1866900">
            <a:lnSpc>
              <a:spcPct val="90000"/>
            </a:lnSpc>
            <a:spcBef>
              <a:spcPct val="0"/>
            </a:spcBef>
            <a:spcAft>
              <a:spcPct val="35000"/>
            </a:spcAft>
          </a:pPr>
          <a:r>
            <a:rPr lang="en-US" sz="4200" kern="1200" dirty="0" smtClean="0"/>
            <a:t>Methodological</a:t>
          </a:r>
          <a:endParaRPr lang="en-US" sz="4200" kern="1200" dirty="0"/>
        </a:p>
      </dsp:txBody>
      <dsp:txXfrm>
        <a:off x="4393967" y="30402"/>
        <a:ext cx="3599043" cy="941014"/>
      </dsp:txXfrm>
    </dsp:sp>
    <dsp:sp modelId="{7A3B7546-EE17-234B-9647-177D656CE97C}">
      <dsp:nvSpPr>
        <dsp:cNvPr id="0" name=""/>
        <dsp:cNvSpPr/>
      </dsp:nvSpPr>
      <dsp:spPr>
        <a:xfrm>
          <a:off x="4730451" y="1000693"/>
          <a:ext cx="365759" cy="749675"/>
        </a:xfrm>
        <a:custGeom>
          <a:avLst/>
          <a:gdLst/>
          <a:ahLst/>
          <a:cxnLst/>
          <a:rect l="0" t="0" r="0" b="0"/>
          <a:pathLst>
            <a:path>
              <a:moveTo>
                <a:pt x="0" y="0"/>
              </a:moveTo>
              <a:lnTo>
                <a:pt x="0" y="749675"/>
              </a:lnTo>
              <a:lnTo>
                <a:pt x="365759" y="749675"/>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65FF187-3210-D048-8238-BFE7673388BC}">
      <dsp:nvSpPr>
        <dsp:cNvPr id="0" name=""/>
        <dsp:cNvSpPr/>
      </dsp:nvSpPr>
      <dsp:spPr>
        <a:xfrm>
          <a:off x="5096210" y="1250585"/>
          <a:ext cx="2743195" cy="999566"/>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2808911"/>
              <a:satOff val="-3503"/>
              <a:lumOff val="824"/>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t>Egocentricity of Surveillance</a:t>
          </a:r>
          <a:endParaRPr lang="en-US" sz="2200" kern="1200" dirty="0"/>
        </a:p>
      </dsp:txBody>
      <dsp:txXfrm>
        <a:off x="5125486" y="1279861"/>
        <a:ext cx="2684643" cy="941014"/>
      </dsp:txXfrm>
    </dsp:sp>
    <dsp:sp modelId="{543598D3-F280-B248-8ECE-A506397AFBB6}">
      <dsp:nvSpPr>
        <dsp:cNvPr id="0" name=""/>
        <dsp:cNvSpPr/>
      </dsp:nvSpPr>
      <dsp:spPr>
        <a:xfrm>
          <a:off x="4730451" y="1000693"/>
          <a:ext cx="365759" cy="1999133"/>
        </a:xfrm>
        <a:custGeom>
          <a:avLst/>
          <a:gdLst/>
          <a:ahLst/>
          <a:cxnLst/>
          <a:rect l="0" t="0" r="0" b="0"/>
          <a:pathLst>
            <a:path>
              <a:moveTo>
                <a:pt x="0" y="0"/>
              </a:moveTo>
              <a:lnTo>
                <a:pt x="0" y="1999133"/>
              </a:lnTo>
              <a:lnTo>
                <a:pt x="365759" y="1999133"/>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2482037-48E1-1046-A058-35673C3783DE}">
      <dsp:nvSpPr>
        <dsp:cNvPr id="0" name=""/>
        <dsp:cNvSpPr/>
      </dsp:nvSpPr>
      <dsp:spPr>
        <a:xfrm>
          <a:off x="5096210" y="2500043"/>
          <a:ext cx="2743195" cy="999566"/>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3745215"/>
              <a:satOff val="-4671"/>
              <a:lumOff val="1098"/>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US" sz="1900" kern="1200" dirty="0" smtClean="0"/>
            <a:t>Racial Segregation of Policing</a:t>
          </a:r>
        </a:p>
        <a:p>
          <a:pPr lvl="0" algn="ctr" defTabSz="844550">
            <a:lnSpc>
              <a:spcPct val="90000"/>
            </a:lnSpc>
            <a:spcBef>
              <a:spcPct val="0"/>
            </a:spcBef>
            <a:spcAft>
              <a:spcPct val="35000"/>
            </a:spcAft>
          </a:pPr>
          <a:r>
            <a:rPr lang="en-US" sz="1800" kern="1200" dirty="0" smtClean="0"/>
            <a:t>(Spatiality &amp; Aggregation)</a:t>
          </a:r>
        </a:p>
      </dsp:txBody>
      <dsp:txXfrm>
        <a:off x="5125486" y="2529319"/>
        <a:ext cx="2684643" cy="941014"/>
      </dsp:txXfrm>
    </dsp:sp>
    <dsp:sp modelId="{A66198A8-C619-0D44-B16C-16E8BC8109CE}">
      <dsp:nvSpPr>
        <dsp:cNvPr id="0" name=""/>
        <dsp:cNvSpPr/>
      </dsp:nvSpPr>
      <dsp:spPr>
        <a:xfrm>
          <a:off x="4730451" y="1000693"/>
          <a:ext cx="365759" cy="3248592"/>
        </a:xfrm>
        <a:custGeom>
          <a:avLst/>
          <a:gdLst/>
          <a:ahLst/>
          <a:cxnLst/>
          <a:rect l="0" t="0" r="0" b="0"/>
          <a:pathLst>
            <a:path>
              <a:moveTo>
                <a:pt x="0" y="0"/>
              </a:moveTo>
              <a:lnTo>
                <a:pt x="0" y="3248592"/>
              </a:lnTo>
              <a:lnTo>
                <a:pt x="365759" y="3248592"/>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06EE94E-0F4F-E14F-BDC4-9D684A37889A}">
      <dsp:nvSpPr>
        <dsp:cNvPr id="0" name=""/>
        <dsp:cNvSpPr/>
      </dsp:nvSpPr>
      <dsp:spPr>
        <a:xfrm>
          <a:off x="5096210" y="3749502"/>
          <a:ext cx="2743195" cy="999566"/>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4681519"/>
              <a:satOff val="-5839"/>
              <a:lumOff val="1373"/>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t>Agent-Based Modeling</a:t>
          </a:r>
        </a:p>
      </dsp:txBody>
      <dsp:txXfrm>
        <a:off x="5125486" y="3778778"/>
        <a:ext cx="2684643" cy="941014"/>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661EF6-3295-3343-8127-DA9E87C5DDFC}" type="datetimeFigureOut">
              <a:rPr lang="en-US" smtClean="0"/>
              <a:t>5/15/2019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119382-CB64-BD40-A6B1-0F4327A8D626}" type="slidenum">
              <a:rPr lang="en-US" smtClean="0"/>
              <a:t>‹#›</a:t>
            </a:fld>
            <a:endParaRPr lang="en-US"/>
          </a:p>
        </p:txBody>
      </p:sp>
    </p:spTree>
    <p:extLst>
      <p:ext uri="{BB962C8B-B14F-4D97-AF65-F5344CB8AC3E}">
        <p14:creationId xmlns:p14="http://schemas.microsoft.com/office/powerpoint/2010/main" val="40973561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74FDF5-EE34-ED43-9192-35264049E1BF}" type="datetimeFigureOut">
              <a:rPr lang="en-US" smtClean="0"/>
              <a:t>5/15/2019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79532B-854A-AA44-B25A-9489F56A44B3}" type="slidenum">
              <a:rPr lang="en-US" smtClean="0"/>
              <a:t>‹#›</a:t>
            </a:fld>
            <a:endParaRPr lang="en-US"/>
          </a:p>
        </p:txBody>
      </p:sp>
    </p:spTree>
    <p:extLst>
      <p:ext uri="{BB962C8B-B14F-4D97-AF65-F5344CB8AC3E}">
        <p14:creationId xmlns:p14="http://schemas.microsoft.com/office/powerpoint/2010/main" val="355926847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a:t>
            </a:r>
            <a:r>
              <a:rPr lang="en-US" baseline="0" dirty="0" smtClean="0"/>
              <a:t> I will talk a bit about a strategy for measuring structural discrimination in the criminal justice system that relies on administrative datasets from local police departments. I focus on quantifying a relational system of power that privileges identifying and qualifying the actions of institutional gatekeepers who hold complete discretion in who is scrutinized and labeled as a suspect.</a:t>
            </a:r>
            <a:endParaRPr lang="en-US" dirty="0"/>
          </a:p>
        </p:txBody>
      </p:sp>
      <p:sp>
        <p:nvSpPr>
          <p:cNvPr id="4" name="Slide Number Placeholder 3"/>
          <p:cNvSpPr>
            <a:spLocks noGrp="1"/>
          </p:cNvSpPr>
          <p:nvPr>
            <p:ph type="sldNum" sz="quarter" idx="10"/>
          </p:nvPr>
        </p:nvSpPr>
        <p:spPr/>
        <p:txBody>
          <a:bodyPr/>
          <a:lstStyle/>
          <a:p>
            <a:fld id="{58AC7C62-14EF-774E-B80F-B6E9EB09F373}" type="slidenum">
              <a:rPr lang="en-US" smtClean="0"/>
              <a:t>1</a:t>
            </a:fld>
            <a:endParaRPr lang="en-US"/>
          </a:p>
        </p:txBody>
      </p:sp>
    </p:spTree>
    <p:extLst>
      <p:ext uri="{BB962C8B-B14F-4D97-AF65-F5344CB8AC3E}">
        <p14:creationId xmlns:p14="http://schemas.microsoft.com/office/powerpoint/2010/main" val="151838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Measuring the collateral consequences of police</a:t>
            </a:r>
            <a:r>
              <a:rPr lang="en-US" baseline="0" dirty="0" smtClean="0"/>
              <a:t> surveillance embraces a concept of stress that radiates outward to the ecological level. We move from thinking about stress as captured in experiences of the individual to thinking about how stress is vicariously embedded in individuals in hyper- or unequally-</a:t>
            </a:r>
            <a:r>
              <a:rPr lang="en-US" baseline="0" dirty="0" err="1" smtClean="0"/>
              <a:t>surveilled</a:t>
            </a:r>
            <a:r>
              <a:rPr lang="en-US" baseline="0" dirty="0" smtClean="0"/>
              <a:t> communities.</a:t>
            </a:r>
            <a:endParaRPr lang="en-US" dirty="0" smtClean="0"/>
          </a:p>
          <a:p>
            <a:endParaRPr lang="en-US" dirty="0"/>
          </a:p>
        </p:txBody>
      </p:sp>
      <p:sp>
        <p:nvSpPr>
          <p:cNvPr id="4" name="Slide Number Placeholder 3"/>
          <p:cNvSpPr>
            <a:spLocks noGrp="1"/>
          </p:cNvSpPr>
          <p:nvPr>
            <p:ph type="sldNum" sz="quarter" idx="10"/>
          </p:nvPr>
        </p:nvSpPr>
        <p:spPr/>
        <p:txBody>
          <a:bodyPr/>
          <a:lstStyle/>
          <a:p>
            <a:fld id="{E879532B-854A-AA44-B25A-9489F56A44B3}" type="slidenum">
              <a:rPr lang="en-US" smtClean="0"/>
              <a:t>10</a:t>
            </a:fld>
            <a:endParaRPr lang="en-US"/>
          </a:p>
        </p:txBody>
      </p:sp>
    </p:spTree>
    <p:extLst>
      <p:ext uri="{BB962C8B-B14F-4D97-AF65-F5344CB8AC3E}">
        <p14:creationId xmlns:p14="http://schemas.microsoft.com/office/powerpoint/2010/main" val="1965788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primary function</a:t>
            </a:r>
            <a:r>
              <a:rPr lang="en-US" baseline="0" dirty="0" smtClean="0"/>
              <a:t> of these datasets is to use the universe of stops to characterize the frequency, aggressiveness, and inequity of police behavior.</a:t>
            </a:r>
            <a:endParaRPr lang="en-US" dirty="0"/>
          </a:p>
        </p:txBody>
      </p:sp>
      <p:sp>
        <p:nvSpPr>
          <p:cNvPr id="4" name="Slide Number Placeholder 3"/>
          <p:cNvSpPr>
            <a:spLocks noGrp="1"/>
          </p:cNvSpPr>
          <p:nvPr>
            <p:ph type="sldNum" sz="quarter" idx="10"/>
          </p:nvPr>
        </p:nvSpPr>
        <p:spPr/>
        <p:txBody>
          <a:bodyPr/>
          <a:lstStyle/>
          <a:p>
            <a:fld id="{E879532B-854A-AA44-B25A-9489F56A44B3}" type="slidenum">
              <a:rPr lang="en-US" smtClean="0"/>
              <a:t>11</a:t>
            </a:fld>
            <a:endParaRPr lang="en-US"/>
          </a:p>
        </p:txBody>
      </p:sp>
    </p:spTree>
    <p:extLst>
      <p:ext uri="{BB962C8B-B14F-4D97-AF65-F5344CB8AC3E}">
        <p14:creationId xmlns:p14="http://schemas.microsoft.com/office/powerpoint/2010/main" val="1087769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this we can characterize a relational system of power at the neighborhood level in the center that</a:t>
            </a:r>
            <a:r>
              <a:rPr lang="en-US" baseline="0" dirty="0" smtClean="0"/>
              <a:t> is derived from and has consequences for individual-level behaviors and outcomes.</a:t>
            </a:r>
            <a:endParaRPr lang="en-US" dirty="0"/>
          </a:p>
        </p:txBody>
      </p:sp>
      <p:sp>
        <p:nvSpPr>
          <p:cNvPr id="4" name="Slide Number Placeholder 3"/>
          <p:cNvSpPr>
            <a:spLocks noGrp="1"/>
          </p:cNvSpPr>
          <p:nvPr>
            <p:ph type="sldNum" sz="quarter" idx="10"/>
          </p:nvPr>
        </p:nvSpPr>
        <p:spPr/>
        <p:txBody>
          <a:bodyPr/>
          <a:lstStyle/>
          <a:p>
            <a:fld id="{E879532B-854A-AA44-B25A-9489F56A44B3}" type="slidenum">
              <a:rPr lang="en-US" smtClean="0"/>
              <a:t>12</a:t>
            </a:fld>
            <a:endParaRPr lang="en-US"/>
          </a:p>
        </p:txBody>
      </p:sp>
    </p:spTree>
    <p:extLst>
      <p:ext uri="{BB962C8B-B14F-4D97-AF65-F5344CB8AC3E}">
        <p14:creationId xmlns:p14="http://schemas.microsoft.com/office/powerpoint/2010/main" val="1589202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 basic research design I use is one of individuals nested in neighborhoods, or community areas, within the 5 New York City </a:t>
            </a:r>
            <a:r>
              <a:rPr lang="en-US" dirty="0" err="1" smtClean="0"/>
              <a:t>burroughs</a:t>
            </a:r>
            <a:r>
              <a:rPr lang="en-US" dirty="0" smtClean="0"/>
              <a:t>. Individual data on health come from a community health survey undertaken</a:t>
            </a:r>
            <a:r>
              <a:rPr lang="en-US" baseline="0" dirty="0" smtClean="0"/>
              <a:t> by the local public health department. Most studies I do some type of pooling to help with cell size counts for subpopulation across the neighborhoods. Neighborhoods are proprietary defined by the United Hospital Fund, as a collection of proximal zip codes. Contextual measures are created at the UHF level by geocoding stops with x/y coordinates in the NYC Stop, Question, and Frisk Database</a:t>
            </a:r>
            <a:r>
              <a:rPr lang="is-IS" baseline="0" dirty="0" smtClean="0"/>
              <a:t>…again, mostly pooled...and then aggregated to the UHF level.</a:t>
            </a:r>
            <a:endParaRPr lang="en-US" dirty="0"/>
          </a:p>
        </p:txBody>
      </p:sp>
      <p:sp>
        <p:nvSpPr>
          <p:cNvPr id="4" name="Slide Number Placeholder 3"/>
          <p:cNvSpPr>
            <a:spLocks noGrp="1"/>
          </p:cNvSpPr>
          <p:nvPr>
            <p:ph type="sldNum" sz="quarter" idx="10"/>
          </p:nvPr>
        </p:nvSpPr>
        <p:spPr/>
        <p:txBody>
          <a:bodyPr/>
          <a:lstStyle/>
          <a:p>
            <a:fld id="{E879532B-854A-AA44-B25A-9489F56A44B3}" type="slidenum">
              <a:rPr lang="en-US" smtClean="0"/>
              <a:t>13</a:t>
            </a:fld>
            <a:endParaRPr lang="en-US"/>
          </a:p>
        </p:txBody>
      </p:sp>
    </p:spTree>
    <p:extLst>
      <p:ext uri="{BB962C8B-B14F-4D97-AF65-F5344CB8AC3E}">
        <p14:creationId xmlns:p14="http://schemas.microsoft.com/office/powerpoint/2010/main" val="3595690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49463" y="288925"/>
            <a:ext cx="2759075" cy="2070100"/>
          </a:xfrm>
          <a:prstGeom prst="rect">
            <a:avLst/>
          </a:prstGeom>
        </p:spPr>
      </p:sp>
      <p:sp>
        <p:nvSpPr>
          <p:cNvPr id="3" name="Notes Placeholder 2"/>
          <p:cNvSpPr>
            <a:spLocks noGrp="1"/>
          </p:cNvSpPr>
          <p:nvPr>
            <p:ph type="body" idx="1"/>
          </p:nvPr>
        </p:nvSpPr>
        <p:spPr>
          <a:xfrm>
            <a:off x="273163" y="3069221"/>
            <a:ext cx="6467886" cy="5410008"/>
          </a:xfrm>
          <a:prstGeom prst="rect">
            <a:avLst/>
          </a:prstGeom>
        </p:spPr>
        <p:txBody>
          <a:bodyPr/>
          <a:lstStyle/>
          <a:p>
            <a:r>
              <a:rPr lang="en-US" dirty="0" smtClean="0"/>
              <a:t>Here is a better visualization</a:t>
            </a:r>
            <a:r>
              <a:rPr lang="en-US" baseline="0" dirty="0" smtClean="0"/>
              <a:t> of the data. There are other sources we pull in at the neighborhood level from the U.S. Census data products and data requested from the NYC Police Department.</a:t>
            </a:r>
            <a:endParaRPr lang="en-US" dirty="0"/>
          </a:p>
        </p:txBody>
      </p:sp>
      <p:sp>
        <p:nvSpPr>
          <p:cNvPr id="4" name="Slide Number Placeholder 3"/>
          <p:cNvSpPr>
            <a:spLocks noGrp="1"/>
          </p:cNvSpPr>
          <p:nvPr>
            <p:ph type="sldNum" sz="quarter" idx="10"/>
          </p:nvPr>
        </p:nvSpPr>
        <p:spPr/>
        <p:txBody>
          <a:bodyPr/>
          <a:lstStyle/>
          <a:p>
            <a:fld id="{85D289DC-50DE-4279-AF14-4A437E455763}" type="slidenum">
              <a:rPr lang="en-US" smtClean="0"/>
              <a:pPr/>
              <a:t>14</a:t>
            </a:fld>
            <a:endParaRPr lang="en-US"/>
          </a:p>
        </p:txBody>
      </p:sp>
    </p:spTree>
    <p:extLst>
      <p:ext uri="{BB962C8B-B14F-4D97-AF65-F5344CB8AC3E}">
        <p14:creationId xmlns:p14="http://schemas.microsoft.com/office/powerpoint/2010/main" val="3405108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49463" y="288925"/>
            <a:ext cx="2759075" cy="2070100"/>
          </a:xfrm>
          <a:prstGeom prst="rect">
            <a:avLst/>
          </a:prstGeom>
        </p:spPr>
      </p:sp>
      <p:sp>
        <p:nvSpPr>
          <p:cNvPr id="3" name="Notes Placeholder 2"/>
          <p:cNvSpPr>
            <a:spLocks noGrp="1"/>
          </p:cNvSpPr>
          <p:nvPr>
            <p:ph type="body" idx="1"/>
          </p:nvPr>
        </p:nvSpPr>
        <p:spPr>
          <a:xfrm>
            <a:off x="273163" y="3069221"/>
            <a:ext cx="6467886" cy="5410008"/>
          </a:xfrm>
          <a:prstGeom prst="rect">
            <a:avLst/>
          </a:prstGeom>
        </p:spPr>
        <p:txBody>
          <a:bodyPr>
            <a:normAutofit/>
          </a:bodyPr>
          <a:lstStyle/>
          <a:p>
            <a:r>
              <a:rPr lang="en-US" dirty="0" smtClean="0"/>
              <a:t>Most of the</a:t>
            </a:r>
            <a:r>
              <a:rPr lang="en-US" baseline="0" dirty="0" smtClean="0"/>
              <a:t> research on the health effects of the criminal justice system focuses on the bottom panel in red</a:t>
            </a:r>
            <a:r>
              <a:rPr lang="is-IS" baseline="0" dirty="0" smtClean="0"/>
              <a:t>…what happens after conviction...our data focuses on the top two panels.</a:t>
            </a:r>
            <a:endParaRPr lang="en-US" dirty="0"/>
          </a:p>
        </p:txBody>
      </p:sp>
      <p:sp>
        <p:nvSpPr>
          <p:cNvPr id="4" name="Slide Number Placeholder 3"/>
          <p:cNvSpPr>
            <a:spLocks noGrp="1"/>
          </p:cNvSpPr>
          <p:nvPr>
            <p:ph type="sldNum" sz="quarter" idx="10"/>
          </p:nvPr>
        </p:nvSpPr>
        <p:spPr/>
        <p:txBody>
          <a:bodyPr/>
          <a:lstStyle/>
          <a:p>
            <a:fld id="{85D289DC-50DE-4279-AF14-4A437E455763}"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I’ll focus on invasiveness</a:t>
            </a:r>
            <a:r>
              <a:rPr lang="en-US" baseline="0" dirty="0" smtClean="0"/>
              <a:t> in the remainder of the presentation, highlighting a particularly strong measure of invasiveness that has produced quite robust findings – that is the use of force. </a:t>
            </a:r>
            <a:r>
              <a:rPr lang="en-US" dirty="0" smtClean="0"/>
              <a:t>There</a:t>
            </a:r>
            <a:r>
              <a:rPr lang="en-US" baseline="0" dirty="0" smtClean="0"/>
              <a:t> are nine types of use of force by police, varying in severity from use of the officer’s hands to use of pepper spray and drawing the officer’s weapon.</a:t>
            </a:r>
            <a:endParaRPr lang="en-US" dirty="0"/>
          </a:p>
        </p:txBody>
      </p:sp>
      <p:sp>
        <p:nvSpPr>
          <p:cNvPr id="4" name="Slide Number Placeholder 3"/>
          <p:cNvSpPr>
            <a:spLocks noGrp="1"/>
          </p:cNvSpPr>
          <p:nvPr>
            <p:ph type="sldNum" sz="quarter" idx="10"/>
          </p:nvPr>
        </p:nvSpPr>
        <p:spPr/>
        <p:txBody>
          <a:bodyPr/>
          <a:lstStyle/>
          <a:p>
            <a:fld id="{E879532B-854A-AA44-B25A-9489F56A44B3}" type="slidenum">
              <a:rPr lang="en-US" smtClean="0"/>
              <a:t>16</a:t>
            </a:fld>
            <a:endParaRPr lang="en-US"/>
          </a:p>
        </p:txBody>
      </p:sp>
    </p:spTree>
    <p:extLst>
      <p:ext uri="{BB962C8B-B14F-4D97-AF65-F5344CB8AC3E}">
        <p14:creationId xmlns:p14="http://schemas.microsoft.com/office/powerpoint/2010/main" val="21911467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rates normalized by non-institutionalized</a:t>
            </a:r>
            <a:r>
              <a:rPr lang="en-US" baseline="0" dirty="0" smtClean="0"/>
              <a:t> population counts, we use the stops themselves as denominators and create risk and ratio indicators at the neighborhood level to capture racial, gender, and race-gender characterizations by place in addition to the standard risk/likelihood measures.</a:t>
            </a:r>
            <a:endParaRPr lang="en-US" dirty="0"/>
          </a:p>
        </p:txBody>
      </p:sp>
      <p:sp>
        <p:nvSpPr>
          <p:cNvPr id="4" name="Slide Number Placeholder 3"/>
          <p:cNvSpPr>
            <a:spLocks noGrp="1"/>
          </p:cNvSpPr>
          <p:nvPr>
            <p:ph type="sldNum" sz="quarter" idx="10"/>
          </p:nvPr>
        </p:nvSpPr>
        <p:spPr/>
        <p:txBody>
          <a:bodyPr/>
          <a:lstStyle/>
          <a:p>
            <a:fld id="{E879532B-854A-AA44-B25A-9489F56A44B3}" type="slidenum">
              <a:rPr lang="en-US" smtClean="0"/>
              <a:t>17</a:t>
            </a:fld>
            <a:endParaRPr lang="en-US"/>
          </a:p>
        </p:txBody>
      </p:sp>
    </p:spTree>
    <p:extLst>
      <p:ext uri="{BB962C8B-B14F-4D97-AF65-F5344CB8AC3E}">
        <p14:creationId xmlns:p14="http://schemas.microsoft.com/office/powerpoint/2010/main" val="8423306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 move to this ecological,</a:t>
            </a:r>
            <a:r>
              <a:rPr lang="en-US" baseline="0" dirty="0" smtClean="0"/>
              <a:t> the measures behave like any neighborhood measure. To date I’ve focused on ranking neighborhoods according to the means, but there is ample room to use other metrics of spread and distribution.</a:t>
            </a:r>
            <a:endParaRPr lang="en-US" dirty="0"/>
          </a:p>
        </p:txBody>
      </p:sp>
      <p:sp>
        <p:nvSpPr>
          <p:cNvPr id="4" name="Slide Number Placeholder 3"/>
          <p:cNvSpPr>
            <a:spLocks noGrp="1"/>
          </p:cNvSpPr>
          <p:nvPr>
            <p:ph type="sldNum" sz="quarter" idx="10"/>
          </p:nvPr>
        </p:nvSpPr>
        <p:spPr/>
        <p:txBody>
          <a:bodyPr/>
          <a:lstStyle/>
          <a:p>
            <a:fld id="{E879532B-854A-AA44-B25A-9489F56A44B3}" type="slidenum">
              <a:rPr lang="en-US" smtClean="0"/>
              <a:t>18</a:t>
            </a:fld>
            <a:endParaRPr lang="en-US"/>
          </a:p>
        </p:txBody>
      </p:sp>
    </p:spTree>
    <p:extLst>
      <p:ext uri="{BB962C8B-B14F-4D97-AF65-F5344CB8AC3E}">
        <p14:creationId xmlns:p14="http://schemas.microsoft.com/office/powerpoint/2010/main" val="4002350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find in general</a:t>
            </a:r>
            <a:r>
              <a:rPr lang="en-US" baseline="0" dirty="0" smtClean="0"/>
              <a:t> quite high correlation between frisk risk and any use of force risk</a:t>
            </a:r>
            <a:r>
              <a:rPr lang="is-IS" baseline="0" dirty="0" smtClean="0"/>
              <a:t>…but look correlation among risk and different kinds of ratios, as well low to moderate correlation with salient neighborhood demographics, such as crime behavior, ethnoracial composition, and poverty rates.</a:t>
            </a:r>
            <a:endParaRPr lang="en-US" dirty="0"/>
          </a:p>
        </p:txBody>
      </p:sp>
      <p:sp>
        <p:nvSpPr>
          <p:cNvPr id="4" name="Slide Number Placeholder 3"/>
          <p:cNvSpPr>
            <a:spLocks noGrp="1"/>
          </p:cNvSpPr>
          <p:nvPr>
            <p:ph type="sldNum" sz="quarter" idx="10"/>
          </p:nvPr>
        </p:nvSpPr>
        <p:spPr/>
        <p:txBody>
          <a:bodyPr/>
          <a:lstStyle/>
          <a:p>
            <a:fld id="{E879532B-854A-AA44-B25A-9489F56A44B3}" type="slidenum">
              <a:rPr lang="en-US" smtClean="0"/>
              <a:t>19</a:t>
            </a:fld>
            <a:endParaRPr lang="en-US"/>
          </a:p>
        </p:txBody>
      </p:sp>
    </p:spTree>
    <p:extLst>
      <p:ext uri="{BB962C8B-B14F-4D97-AF65-F5344CB8AC3E}">
        <p14:creationId xmlns:p14="http://schemas.microsoft.com/office/powerpoint/2010/main" val="772052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8650">
              <a:defRPr/>
            </a:pPr>
            <a:r>
              <a:rPr lang="en-US" dirty="0" smtClean="0"/>
              <a:t>The approach I take provides a singular strategy for quantifying structural racism that is applicable across a</a:t>
            </a:r>
            <a:r>
              <a:rPr lang="en-US" baseline="0" dirty="0" smtClean="0"/>
              <a:t> wide array of domains. This approach draws on place-based models and methods and, accordingly, place variation in institutional gatekeeping practices to identify the ways that racism is embedded and manifested in the everyday lives of individuals with or without their explicit knowledge or acknowledgment. </a:t>
            </a:r>
            <a:endParaRPr lang="en-US" dirty="0"/>
          </a:p>
        </p:txBody>
      </p:sp>
      <p:sp>
        <p:nvSpPr>
          <p:cNvPr id="4" name="Slide Number Placeholder 3"/>
          <p:cNvSpPr>
            <a:spLocks noGrp="1"/>
          </p:cNvSpPr>
          <p:nvPr>
            <p:ph type="sldNum" sz="quarter" idx="10"/>
          </p:nvPr>
        </p:nvSpPr>
        <p:spPr/>
        <p:txBody>
          <a:bodyPr/>
          <a:lstStyle/>
          <a:p>
            <a:fld id="{6D60D6BB-72F1-9A47-BF95-E19D66CB9AA1}" type="slidenum">
              <a:rPr lang="en-US" smtClean="0"/>
              <a:t>2</a:t>
            </a:fld>
            <a:endParaRPr lang="en-US"/>
          </a:p>
        </p:txBody>
      </p:sp>
    </p:spTree>
    <p:extLst>
      <p:ext uri="{BB962C8B-B14F-4D97-AF65-F5344CB8AC3E}">
        <p14:creationId xmlns:p14="http://schemas.microsoft.com/office/powerpoint/2010/main" val="1890351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49463" y="288925"/>
            <a:ext cx="2759075" cy="2070100"/>
          </a:xfrm>
          <a:prstGeom prst="rect">
            <a:avLst/>
          </a:prstGeom>
        </p:spPr>
      </p:sp>
      <p:sp>
        <p:nvSpPr>
          <p:cNvPr id="3" name="Notes Placeholder 2"/>
          <p:cNvSpPr>
            <a:spLocks noGrp="1"/>
          </p:cNvSpPr>
          <p:nvPr>
            <p:ph type="body" idx="1"/>
          </p:nvPr>
        </p:nvSpPr>
        <p:spPr>
          <a:xfrm>
            <a:off x="273163" y="3069221"/>
            <a:ext cx="6467886" cy="5410008"/>
          </a:xfrm>
          <a:prstGeom prst="rect">
            <a:avLst/>
          </a:prstGeom>
        </p:spPr>
        <p:txBody>
          <a:bodyPr/>
          <a:lstStyle/>
          <a:p>
            <a:r>
              <a:rPr lang="en-US" dirty="0"/>
              <a:t>For</a:t>
            </a:r>
            <a:r>
              <a:rPr lang="en-US" baseline="0" dirty="0"/>
              <a:t> the main set of analyses, </a:t>
            </a:r>
            <a:r>
              <a:rPr lang="en-US" dirty="0"/>
              <a:t>I use hierarchical generalized linear </a:t>
            </a:r>
            <a:r>
              <a:rPr lang="en-US" dirty="0" smtClean="0"/>
              <a:t>models</a:t>
            </a:r>
            <a:r>
              <a:rPr lang="en-US" baseline="0" dirty="0" smtClean="0"/>
              <a:t> to estimate the extent to which illness varies by neighborhood,</a:t>
            </a:r>
            <a:r>
              <a:rPr lang="en-US" dirty="0" smtClean="0"/>
              <a:t> which allow for you to account for the interdependence of people who live in the same neighborhood</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85D289DC-50DE-4279-AF14-4A437E455763}" type="slidenum">
              <a:rPr lang="en-US" smtClean="0"/>
              <a:pPr/>
              <a:t>20</a:t>
            </a:fld>
            <a:endParaRPr lang="en-US"/>
          </a:p>
        </p:txBody>
      </p:sp>
    </p:spTree>
    <p:extLst>
      <p:ext uri="{BB962C8B-B14F-4D97-AF65-F5344CB8AC3E}">
        <p14:creationId xmlns:p14="http://schemas.microsoft.com/office/powerpoint/2010/main" val="384970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most consistent measure of physical illness is actually frisking likelihoods across neighborhoods.</a:t>
            </a:r>
            <a:endParaRPr lang="en-US" dirty="0"/>
          </a:p>
        </p:txBody>
      </p:sp>
      <p:sp>
        <p:nvSpPr>
          <p:cNvPr id="4" name="Slide Number Placeholder 3"/>
          <p:cNvSpPr>
            <a:spLocks noGrp="1"/>
          </p:cNvSpPr>
          <p:nvPr>
            <p:ph type="sldNum" sz="quarter" idx="10"/>
          </p:nvPr>
        </p:nvSpPr>
        <p:spPr/>
        <p:txBody>
          <a:bodyPr/>
          <a:lstStyle/>
          <a:p>
            <a:fld id="{E879532B-854A-AA44-B25A-9489F56A44B3}" type="slidenum">
              <a:rPr lang="en-US" smtClean="0"/>
              <a:t>21</a:t>
            </a:fld>
            <a:endParaRPr lang="en-US"/>
          </a:p>
        </p:txBody>
      </p:sp>
    </p:spTree>
    <p:extLst>
      <p:ext uri="{BB962C8B-B14F-4D97-AF65-F5344CB8AC3E}">
        <p14:creationId xmlns:p14="http://schemas.microsoft.com/office/powerpoint/2010/main" val="16965307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For some outcomes (e.g., high blood pressure), </a:t>
            </a:r>
            <a:r>
              <a:rPr lang="en-US" i="1" dirty="0" smtClean="0"/>
              <a:t>minority</a:t>
            </a:r>
            <a:r>
              <a:rPr lang="en-US" dirty="0" smtClean="0"/>
              <a:t> residents suffer more from living in highly and inequitably </a:t>
            </a:r>
            <a:r>
              <a:rPr lang="en-US" dirty="0" err="1" smtClean="0"/>
              <a:t>surveilled</a:t>
            </a:r>
            <a:r>
              <a:rPr lang="en-US" dirty="0" smtClean="0"/>
              <a:t> neighborhoods But</a:t>
            </a:r>
            <a:r>
              <a:rPr lang="en-US" baseline="0" dirty="0" smtClean="0"/>
              <a:t> not all.</a:t>
            </a:r>
            <a:endParaRPr lang="en-US" dirty="0" smtClean="0"/>
          </a:p>
          <a:p>
            <a:endParaRPr lang="en-US" dirty="0"/>
          </a:p>
        </p:txBody>
      </p:sp>
      <p:sp>
        <p:nvSpPr>
          <p:cNvPr id="4" name="Slide Number Placeholder 3"/>
          <p:cNvSpPr>
            <a:spLocks noGrp="1"/>
          </p:cNvSpPr>
          <p:nvPr>
            <p:ph type="sldNum" sz="quarter" idx="10"/>
          </p:nvPr>
        </p:nvSpPr>
        <p:spPr/>
        <p:txBody>
          <a:bodyPr/>
          <a:lstStyle/>
          <a:p>
            <a:fld id="{58AC7C62-14EF-774E-B80F-B6E9EB09F373}" type="slidenum">
              <a:rPr lang="en-US" smtClean="0"/>
              <a:t>22</a:t>
            </a:fld>
            <a:endParaRPr lang="en-US"/>
          </a:p>
        </p:txBody>
      </p:sp>
    </p:spTree>
    <p:extLst>
      <p:ext uri="{BB962C8B-B14F-4D97-AF65-F5344CB8AC3E}">
        <p14:creationId xmlns:p14="http://schemas.microsoft.com/office/powerpoint/2010/main" val="33888685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study also showed gender variation in vulnerability to frisking and use of force</a:t>
            </a:r>
            <a:r>
              <a:rPr lang="is-IS" baseline="0" dirty="0" smtClean="0"/>
              <a:t>…I show the gendered use of force risks here.</a:t>
            </a:r>
            <a:endParaRPr lang="en-US" dirty="0"/>
          </a:p>
        </p:txBody>
      </p:sp>
      <p:sp>
        <p:nvSpPr>
          <p:cNvPr id="4" name="Slide Number Placeholder 3"/>
          <p:cNvSpPr>
            <a:spLocks noGrp="1"/>
          </p:cNvSpPr>
          <p:nvPr>
            <p:ph type="sldNum" sz="quarter" idx="10"/>
          </p:nvPr>
        </p:nvSpPr>
        <p:spPr/>
        <p:txBody>
          <a:bodyPr/>
          <a:lstStyle/>
          <a:p>
            <a:fld id="{E879532B-854A-AA44-B25A-9489F56A44B3}" type="slidenum">
              <a:rPr lang="en-US" smtClean="0"/>
              <a:t>23</a:t>
            </a:fld>
            <a:endParaRPr lang="en-US"/>
          </a:p>
        </p:txBody>
      </p:sp>
    </p:spTree>
    <p:extLst>
      <p:ext uri="{BB962C8B-B14F-4D97-AF65-F5344CB8AC3E}">
        <p14:creationId xmlns:p14="http://schemas.microsoft.com/office/powerpoint/2010/main" val="7013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Amplifier</a:t>
            </a:r>
            <a:r>
              <a:rPr lang="is-IS" dirty="0" smtClean="0"/>
              <a:t>…minority</a:t>
            </a:r>
            <a:r>
              <a:rPr lang="is-IS" baseline="0" dirty="0" smtClean="0"/>
              <a:t> compoisiton.. </a:t>
            </a:r>
            <a:r>
              <a:rPr lang="en-US" baseline="0" dirty="0" smtClean="0"/>
              <a:t>P</a:t>
            </a:r>
            <a:r>
              <a:rPr lang="is-IS" baseline="0" dirty="0" smtClean="0"/>
              <a:t>roportion black or brown amplifies the illness risk of use of force likeihoods across place</a:t>
            </a:r>
            <a:endParaRPr lang="en-US" dirty="0"/>
          </a:p>
        </p:txBody>
      </p:sp>
      <p:sp>
        <p:nvSpPr>
          <p:cNvPr id="4" name="Slide Number Placeholder 3"/>
          <p:cNvSpPr>
            <a:spLocks noGrp="1"/>
          </p:cNvSpPr>
          <p:nvPr>
            <p:ph type="sldNum" sz="quarter" idx="10"/>
          </p:nvPr>
        </p:nvSpPr>
        <p:spPr/>
        <p:txBody>
          <a:bodyPr/>
          <a:lstStyle/>
          <a:p>
            <a:fld id="{E879532B-854A-AA44-B25A-9489F56A44B3}" type="slidenum">
              <a:rPr lang="en-US" smtClean="0"/>
              <a:t>24</a:t>
            </a:fld>
            <a:endParaRPr lang="en-US"/>
          </a:p>
        </p:txBody>
      </p:sp>
    </p:spTree>
    <p:extLst>
      <p:ext uri="{BB962C8B-B14F-4D97-AF65-F5344CB8AC3E}">
        <p14:creationId xmlns:p14="http://schemas.microsoft.com/office/powerpoint/2010/main" val="39203795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buffer the illness risks of racial</a:t>
            </a:r>
            <a:r>
              <a:rPr lang="en-US" baseline="0" dirty="0" smtClean="0"/>
              <a:t> disparities in use of force</a:t>
            </a:r>
            <a:r>
              <a:rPr lang="is-IS" baseline="0" dirty="0" smtClean="0"/>
              <a:t>…highest levels of illness are in predominately black comms where surveillance is harsh and frequent and in predominately white comms where surveillance disparities indicate minorities are targeted for use of force</a:t>
            </a:r>
            <a:endParaRPr lang="en-US" dirty="0"/>
          </a:p>
        </p:txBody>
      </p:sp>
      <p:sp>
        <p:nvSpPr>
          <p:cNvPr id="4" name="Slide Number Placeholder 3"/>
          <p:cNvSpPr>
            <a:spLocks noGrp="1"/>
          </p:cNvSpPr>
          <p:nvPr>
            <p:ph type="sldNum" sz="quarter" idx="10"/>
          </p:nvPr>
        </p:nvSpPr>
        <p:spPr/>
        <p:txBody>
          <a:bodyPr/>
          <a:lstStyle/>
          <a:p>
            <a:fld id="{E879532B-854A-AA44-B25A-9489F56A44B3}" type="slidenum">
              <a:rPr lang="en-US" smtClean="0"/>
              <a:t>25</a:t>
            </a:fld>
            <a:endParaRPr lang="en-US"/>
          </a:p>
        </p:txBody>
      </p:sp>
    </p:spTree>
    <p:extLst>
      <p:ext uri="{BB962C8B-B14F-4D97-AF65-F5344CB8AC3E}">
        <p14:creationId xmlns:p14="http://schemas.microsoft.com/office/powerpoint/2010/main" val="24239383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intersectional</a:t>
            </a:r>
            <a:r>
              <a:rPr lang="en-US" baseline="0" dirty="0" smtClean="0"/>
              <a:t> ratio measure strongly predicts mental and physical health</a:t>
            </a:r>
            <a:r>
              <a:rPr lang="is-IS" baseline="0" dirty="0" smtClean="0"/>
              <a:t>…where mental health problems are heightened for all residents who live in comms where minority men are targeted for use of force over and beyond their white male and minority female counterparts.</a:t>
            </a:r>
            <a:endParaRPr lang="en-US" dirty="0"/>
          </a:p>
        </p:txBody>
      </p:sp>
      <p:sp>
        <p:nvSpPr>
          <p:cNvPr id="4" name="Slide Number Placeholder 3"/>
          <p:cNvSpPr>
            <a:spLocks noGrp="1"/>
          </p:cNvSpPr>
          <p:nvPr>
            <p:ph type="sldNum" sz="quarter" idx="10"/>
          </p:nvPr>
        </p:nvSpPr>
        <p:spPr/>
        <p:txBody>
          <a:bodyPr/>
          <a:lstStyle/>
          <a:p>
            <a:fld id="{E879532B-854A-AA44-B25A-9489F56A44B3}" type="slidenum">
              <a:rPr lang="en-US" smtClean="0"/>
              <a:t>26</a:t>
            </a:fld>
            <a:endParaRPr lang="en-US"/>
          </a:p>
        </p:txBody>
      </p:sp>
    </p:spTree>
    <p:extLst>
      <p:ext uri="{BB962C8B-B14F-4D97-AF65-F5344CB8AC3E}">
        <p14:creationId xmlns:p14="http://schemas.microsoft.com/office/powerpoint/2010/main" val="12225328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lastly, there is a </a:t>
            </a:r>
            <a:r>
              <a:rPr lang="en-US" dirty="0" err="1" smtClean="0"/>
              <a:t>comm</a:t>
            </a:r>
            <a:r>
              <a:rPr lang="en-US" dirty="0" smtClean="0"/>
              <a:t> health consequence of police killings</a:t>
            </a:r>
            <a:r>
              <a:rPr lang="is-IS" dirty="0" smtClean="0"/>
              <a:t>…the</a:t>
            </a:r>
            <a:r>
              <a:rPr lang="is-IS" baseline="0" dirty="0" smtClean="0"/>
              <a:t> consequence is much stronger for women who are in areas strongly concentrated with legal intervention deaths than for men in these same communities....a 45 percent increase in diabetes and obesity for women compared to men and a 30 percent increase in high blood pressure for these women.</a:t>
            </a:r>
            <a:endParaRPr lang="en-US" dirty="0"/>
          </a:p>
        </p:txBody>
      </p:sp>
      <p:sp>
        <p:nvSpPr>
          <p:cNvPr id="4" name="Slide Number Placeholder 3"/>
          <p:cNvSpPr>
            <a:spLocks noGrp="1"/>
          </p:cNvSpPr>
          <p:nvPr>
            <p:ph type="sldNum" sz="quarter" idx="10"/>
          </p:nvPr>
        </p:nvSpPr>
        <p:spPr/>
        <p:txBody>
          <a:bodyPr/>
          <a:lstStyle/>
          <a:p>
            <a:fld id="{E879532B-854A-AA44-B25A-9489F56A44B3}" type="slidenum">
              <a:rPr lang="en-US" smtClean="0"/>
              <a:t>27</a:t>
            </a:fld>
            <a:endParaRPr lang="en-US"/>
          </a:p>
        </p:txBody>
      </p:sp>
    </p:spTree>
    <p:extLst>
      <p:ext uri="{BB962C8B-B14F-4D97-AF65-F5344CB8AC3E}">
        <p14:creationId xmlns:p14="http://schemas.microsoft.com/office/powerpoint/2010/main" val="27646280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 important theoretical implication of applying this framework is an institutionally-grounded etiology of the illness effects of racism manifested in political-economic forces. </a:t>
            </a:r>
          </a:p>
          <a:p>
            <a:endParaRPr lang="en-US" dirty="0" smtClean="0"/>
          </a:p>
          <a:p>
            <a:r>
              <a:rPr lang="en-US" dirty="0" smtClean="0"/>
              <a:t>My research offers up the three </a:t>
            </a:r>
            <a:r>
              <a:rPr lang="en-US" dirty="0" err="1" smtClean="0"/>
              <a:t>Rs</a:t>
            </a:r>
            <a:r>
              <a:rPr lang="en-US" dirty="0" smtClean="0"/>
              <a:t> as viable metrics for measuring</a:t>
            </a:r>
            <a:r>
              <a:rPr lang="en-US" baseline="0" dirty="0" smtClean="0"/>
              <a:t> </a:t>
            </a:r>
            <a:r>
              <a:rPr lang="en-US" baseline="0" dirty="0" err="1" smtClean="0"/>
              <a:t>sturctural</a:t>
            </a:r>
            <a:r>
              <a:rPr lang="en-US" baseline="0" dirty="0" smtClean="0"/>
              <a:t> racism</a:t>
            </a:r>
            <a:r>
              <a:rPr lang="is-IS" baseline="0" dirty="0" smtClean="0"/>
              <a:t>…rates, risks, and ratios...identifies the importance of exploring effect moderation by social status and ecological context, and highlights the potential of multilevel models...</a:t>
            </a:r>
            <a:endParaRPr lang="en-US" dirty="0"/>
          </a:p>
        </p:txBody>
      </p:sp>
      <p:sp>
        <p:nvSpPr>
          <p:cNvPr id="4" name="Slide Number Placeholder 3"/>
          <p:cNvSpPr>
            <a:spLocks noGrp="1"/>
          </p:cNvSpPr>
          <p:nvPr>
            <p:ph type="sldNum" sz="quarter" idx="10"/>
          </p:nvPr>
        </p:nvSpPr>
        <p:spPr/>
        <p:txBody>
          <a:bodyPr/>
          <a:lstStyle/>
          <a:p>
            <a:fld id="{E879532B-854A-AA44-B25A-9489F56A44B3}" type="slidenum">
              <a:rPr lang="en-US" smtClean="0"/>
              <a:t>28</a:t>
            </a:fld>
            <a:endParaRPr lang="en-US"/>
          </a:p>
        </p:txBody>
      </p:sp>
    </p:spTree>
    <p:extLst>
      <p:ext uri="{BB962C8B-B14F-4D97-AF65-F5344CB8AC3E}">
        <p14:creationId xmlns:p14="http://schemas.microsoft.com/office/powerpoint/2010/main" val="8860154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future,</a:t>
            </a:r>
            <a:r>
              <a:rPr lang="en-US" baseline="0" dirty="0" smtClean="0"/>
              <a:t> I am attending to pathways linking these distal patterns to illness risk, including incarceration itself, measuring immigration as a status- and context- amplifier of surveillance practices, and identifying healthcare and medical consequences in regards to service utilization or health care beliefs.</a:t>
            </a:r>
          </a:p>
          <a:p>
            <a:endParaRPr lang="en-US" baseline="0" dirty="0" smtClean="0"/>
          </a:p>
          <a:p>
            <a:r>
              <a:rPr lang="en-US" baseline="0" dirty="0" smtClean="0"/>
              <a:t>Methodologically, there is so much more to do in this body of research</a:t>
            </a:r>
            <a:r>
              <a:rPr lang="is-IS" baseline="0" dirty="0" smtClean="0"/>
              <a:t>…I am focusing my immediate attention to clarifying the egocentrificity of surveillance (the spatial proximity of administrative practices and their relationship to one’s immediate activity spaces). This dataset is really prime to examine the racial segregation of policing and its health consequences...given that all stops are geocoded...this is also the case in the recently released Philadelphia Pedestrian/Driver Dataset. And, there is some movement at applying agent-based models to capturing the systematicity of policing and its interrelationship with other modes of oppression, including mortgage discrimination, economic marginalization, and wealth compression.</a:t>
            </a:r>
            <a:endParaRPr lang="en-US" dirty="0"/>
          </a:p>
        </p:txBody>
      </p:sp>
      <p:sp>
        <p:nvSpPr>
          <p:cNvPr id="4" name="Slide Number Placeholder 3"/>
          <p:cNvSpPr>
            <a:spLocks noGrp="1"/>
          </p:cNvSpPr>
          <p:nvPr>
            <p:ph type="sldNum" sz="quarter" idx="10"/>
          </p:nvPr>
        </p:nvSpPr>
        <p:spPr/>
        <p:txBody>
          <a:bodyPr/>
          <a:lstStyle/>
          <a:p>
            <a:fld id="{E879532B-854A-AA44-B25A-9489F56A44B3}" type="slidenum">
              <a:rPr lang="en-US" smtClean="0"/>
              <a:t>29</a:t>
            </a:fld>
            <a:endParaRPr lang="en-US"/>
          </a:p>
        </p:txBody>
      </p:sp>
    </p:spTree>
    <p:extLst>
      <p:ext uri="{BB962C8B-B14F-4D97-AF65-F5344CB8AC3E}">
        <p14:creationId xmlns:p14="http://schemas.microsoft.com/office/powerpoint/2010/main" val="2404014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Unlike prior studies of place-based racial health disparities,</a:t>
            </a:r>
            <a:r>
              <a:rPr lang="en-US" baseline="0" dirty="0" smtClean="0"/>
              <a:t> however, the approach I take privileges the actions of people in power, such as lenders – or, in this case, police officers – in setting forth a causal chain of events I refer to as the racism-race reification process (or, R-cubed-p). </a:t>
            </a:r>
            <a:r>
              <a:rPr lang="en-US" dirty="0" smtClean="0"/>
              <a:t>Racial </a:t>
            </a:r>
            <a:r>
              <a:rPr lang="en-US" dirty="0"/>
              <a:t>disparities in illness, </a:t>
            </a:r>
            <a:r>
              <a:rPr lang="en-US" dirty="0" smtClean="0"/>
              <a:t>as shown here, become </a:t>
            </a:r>
            <a:r>
              <a:rPr lang="en-US" dirty="0"/>
              <a:t>an artifact of the clustering phenomenon emanating from </a:t>
            </a:r>
            <a:r>
              <a:rPr lang="en-US" dirty="0" smtClean="0"/>
              <a:t>institutionalized relational structures.</a:t>
            </a:r>
            <a:endParaRPr lang="en-US" dirty="0"/>
          </a:p>
        </p:txBody>
      </p:sp>
      <p:sp>
        <p:nvSpPr>
          <p:cNvPr id="4" name="Slide Number Placeholder 3"/>
          <p:cNvSpPr>
            <a:spLocks noGrp="1"/>
          </p:cNvSpPr>
          <p:nvPr>
            <p:ph type="sldNum" sz="quarter" idx="10"/>
          </p:nvPr>
        </p:nvSpPr>
        <p:spPr/>
        <p:txBody>
          <a:bodyPr/>
          <a:lstStyle/>
          <a:p>
            <a:fld id="{7B3678E8-C265-476F-A8E1-EF700239284C}" type="slidenum">
              <a:rPr lang="en-US" smtClean="0"/>
              <a:t>3</a:t>
            </a:fld>
            <a:endParaRPr lang="en-US"/>
          </a:p>
        </p:txBody>
      </p:sp>
    </p:spTree>
    <p:extLst>
      <p:ext uri="{BB962C8B-B14F-4D97-AF65-F5344CB8AC3E}">
        <p14:creationId xmlns:p14="http://schemas.microsoft.com/office/powerpoint/2010/main" val="37583363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Thank</a:t>
            </a:r>
            <a:r>
              <a:rPr lang="en-US" baseline="0" smtClean="0"/>
              <a:t> you.</a:t>
            </a:r>
            <a:endParaRPr lang="en-US"/>
          </a:p>
        </p:txBody>
      </p:sp>
      <p:sp>
        <p:nvSpPr>
          <p:cNvPr id="4" name="Slide Number Placeholder 3"/>
          <p:cNvSpPr>
            <a:spLocks noGrp="1"/>
          </p:cNvSpPr>
          <p:nvPr>
            <p:ph type="sldNum" sz="quarter" idx="10"/>
          </p:nvPr>
        </p:nvSpPr>
        <p:spPr/>
        <p:txBody>
          <a:bodyPr/>
          <a:lstStyle/>
          <a:p>
            <a:fld id="{E879532B-854A-AA44-B25A-9489F56A44B3}" type="slidenum">
              <a:rPr lang="en-US" smtClean="0"/>
              <a:t>30</a:t>
            </a:fld>
            <a:endParaRPr lang="en-US"/>
          </a:p>
        </p:txBody>
      </p:sp>
    </p:spTree>
    <p:extLst>
      <p:ext uri="{BB962C8B-B14F-4D97-AF65-F5344CB8AC3E}">
        <p14:creationId xmlns:p14="http://schemas.microsoft.com/office/powerpoint/2010/main" val="15216565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79532B-854A-AA44-B25A-9489F56A44B3}" type="slidenum">
              <a:rPr lang="en-US" smtClean="0"/>
              <a:t>31</a:t>
            </a:fld>
            <a:endParaRPr lang="en-US"/>
          </a:p>
        </p:txBody>
      </p:sp>
    </p:spTree>
    <p:extLst>
      <p:ext uri="{BB962C8B-B14F-4D97-AF65-F5344CB8AC3E}">
        <p14:creationId xmlns:p14="http://schemas.microsoft.com/office/powerpoint/2010/main" val="27224327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79532B-854A-AA44-B25A-9489F56A44B3}" type="slidenum">
              <a:rPr lang="en-US" smtClean="0"/>
              <a:t>32</a:t>
            </a:fld>
            <a:endParaRPr lang="en-US"/>
          </a:p>
        </p:txBody>
      </p:sp>
    </p:spTree>
    <p:extLst>
      <p:ext uri="{BB962C8B-B14F-4D97-AF65-F5344CB8AC3E}">
        <p14:creationId xmlns:p14="http://schemas.microsoft.com/office/powerpoint/2010/main" val="35957342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79532B-854A-AA44-B25A-9489F56A44B3}" type="slidenum">
              <a:rPr lang="en-US" smtClean="0"/>
              <a:t>33</a:t>
            </a:fld>
            <a:endParaRPr lang="en-US"/>
          </a:p>
        </p:txBody>
      </p:sp>
    </p:spTree>
    <p:extLst>
      <p:ext uri="{BB962C8B-B14F-4D97-AF65-F5344CB8AC3E}">
        <p14:creationId xmlns:p14="http://schemas.microsoft.com/office/powerpoint/2010/main" val="29102854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79532B-854A-AA44-B25A-9489F56A44B3}" type="slidenum">
              <a:rPr lang="en-US" smtClean="0"/>
              <a:t>34</a:t>
            </a:fld>
            <a:endParaRPr lang="en-US"/>
          </a:p>
        </p:txBody>
      </p:sp>
    </p:spTree>
    <p:extLst>
      <p:ext uri="{BB962C8B-B14F-4D97-AF65-F5344CB8AC3E}">
        <p14:creationId xmlns:p14="http://schemas.microsoft.com/office/powerpoint/2010/main" val="35813658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79532B-854A-AA44-B25A-9489F56A44B3}" type="slidenum">
              <a:rPr lang="en-US" smtClean="0"/>
              <a:t>35</a:t>
            </a:fld>
            <a:endParaRPr lang="en-US"/>
          </a:p>
        </p:txBody>
      </p:sp>
    </p:spTree>
    <p:extLst>
      <p:ext uri="{BB962C8B-B14F-4D97-AF65-F5344CB8AC3E}">
        <p14:creationId xmlns:p14="http://schemas.microsoft.com/office/powerpoint/2010/main" val="3639104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79532B-854A-AA44-B25A-9489F56A44B3}" type="slidenum">
              <a:rPr lang="en-US" smtClean="0"/>
              <a:t>36</a:t>
            </a:fld>
            <a:endParaRPr lang="en-US"/>
          </a:p>
        </p:txBody>
      </p:sp>
    </p:spTree>
    <p:extLst>
      <p:ext uri="{BB962C8B-B14F-4D97-AF65-F5344CB8AC3E}">
        <p14:creationId xmlns:p14="http://schemas.microsoft.com/office/powerpoint/2010/main" val="6336581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79532B-854A-AA44-B25A-9489F56A44B3}" type="slidenum">
              <a:rPr lang="en-US" smtClean="0"/>
              <a:t>37</a:t>
            </a:fld>
            <a:endParaRPr lang="en-US"/>
          </a:p>
        </p:txBody>
      </p:sp>
    </p:spTree>
    <p:extLst>
      <p:ext uri="{BB962C8B-B14F-4D97-AF65-F5344CB8AC3E}">
        <p14:creationId xmlns:p14="http://schemas.microsoft.com/office/powerpoint/2010/main" val="41565847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79532B-854A-AA44-B25A-9489F56A44B3}" type="slidenum">
              <a:rPr lang="en-US" smtClean="0"/>
              <a:t>38</a:t>
            </a:fld>
            <a:endParaRPr lang="en-US"/>
          </a:p>
        </p:txBody>
      </p:sp>
    </p:spTree>
    <p:extLst>
      <p:ext uri="{BB962C8B-B14F-4D97-AF65-F5344CB8AC3E}">
        <p14:creationId xmlns:p14="http://schemas.microsoft.com/office/powerpoint/2010/main" val="35652432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79532B-854A-AA44-B25A-9489F56A44B3}" type="slidenum">
              <a:rPr lang="en-US" smtClean="0"/>
              <a:t>39</a:t>
            </a:fld>
            <a:endParaRPr lang="en-US"/>
          </a:p>
        </p:txBody>
      </p:sp>
    </p:spTree>
    <p:extLst>
      <p:ext uri="{BB962C8B-B14F-4D97-AF65-F5344CB8AC3E}">
        <p14:creationId xmlns:p14="http://schemas.microsoft.com/office/powerpoint/2010/main" val="3023277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renewed</a:t>
            </a:r>
            <a:r>
              <a:rPr lang="en-US" baseline="0" dirty="0" smtClean="0"/>
              <a:t> media attention to black and brown people’s deaths at the hand of police has honed the concern of the public health community, primarily because legal intervention deaths are not systematically recorded or reported. Nancy Krieger and colleagues highlight the irony of such gaps, as a UK media outlet – The Guardian – provided the first national, comprehensive and systematic data on police killings in the U.S. that is publicly accessible. </a:t>
            </a:r>
            <a:endParaRPr lang="en-US" dirty="0"/>
          </a:p>
        </p:txBody>
      </p:sp>
      <p:sp>
        <p:nvSpPr>
          <p:cNvPr id="4" name="Slide Number Placeholder 3"/>
          <p:cNvSpPr>
            <a:spLocks noGrp="1"/>
          </p:cNvSpPr>
          <p:nvPr>
            <p:ph type="sldNum" sz="quarter" idx="10"/>
          </p:nvPr>
        </p:nvSpPr>
        <p:spPr/>
        <p:txBody>
          <a:bodyPr/>
          <a:lstStyle/>
          <a:p>
            <a:fld id="{E879532B-854A-AA44-B25A-9489F56A44B3}" type="slidenum">
              <a:rPr lang="en-US" smtClean="0"/>
              <a:t>4</a:t>
            </a:fld>
            <a:endParaRPr lang="en-US"/>
          </a:p>
        </p:txBody>
      </p:sp>
    </p:spTree>
    <p:extLst>
      <p:ext uri="{BB962C8B-B14F-4D97-AF65-F5344CB8AC3E}">
        <p14:creationId xmlns:p14="http://schemas.microsoft.com/office/powerpoint/2010/main" val="32130239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79532B-854A-AA44-B25A-9489F56A44B3}" type="slidenum">
              <a:rPr lang="en-US" smtClean="0"/>
              <a:t>40</a:t>
            </a:fld>
            <a:endParaRPr lang="en-US"/>
          </a:p>
        </p:txBody>
      </p:sp>
    </p:spTree>
    <p:extLst>
      <p:ext uri="{BB962C8B-B14F-4D97-AF65-F5344CB8AC3E}">
        <p14:creationId xmlns:p14="http://schemas.microsoft.com/office/powerpoint/2010/main" val="41108279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79532B-854A-AA44-B25A-9489F56A44B3}" type="slidenum">
              <a:rPr lang="en-US" smtClean="0"/>
              <a:t>41</a:t>
            </a:fld>
            <a:endParaRPr lang="en-US"/>
          </a:p>
        </p:txBody>
      </p:sp>
    </p:spTree>
    <p:extLst>
      <p:ext uri="{BB962C8B-B14F-4D97-AF65-F5344CB8AC3E}">
        <p14:creationId xmlns:p14="http://schemas.microsoft.com/office/powerpoint/2010/main" val="636220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Initially,</a:t>
            </a:r>
            <a:r>
              <a:rPr lang="en-US" baseline="0" dirty="0" smtClean="0"/>
              <a:t> I applied this way of thinking and knowing to understanding the connection between the regulation of mortgage lenders and the distribution of illness in minority communities in Chicago. More recently, I have focused on the conundrum of the impunity of police when participating in lethal violence – or, the official term used “legal intervention deaths”. In our current legal system, police officers have the right to engage and escalate interactions with persons they believe our dangers to society and, wholly, are exempt from punishment if a loss or impairment of life occurs during such encounters. This has been a rallying cry for members in marginalized communities for quite some time now. In fact, without the resistance of minority communities to such practices, we would not have the type of administrative data that I focus on today to examine the ramifications of police surveillance. Nonetheless, my approach and concern go far beyond those who are the targets of police violence, to consider those who are left behind when a life is taken from this world, or even more mundanely, off the street.</a:t>
            </a:r>
            <a:endParaRPr lang="en-US" dirty="0"/>
          </a:p>
        </p:txBody>
      </p:sp>
      <p:sp>
        <p:nvSpPr>
          <p:cNvPr id="4" name="Slide Number Placeholder 3"/>
          <p:cNvSpPr>
            <a:spLocks noGrp="1"/>
          </p:cNvSpPr>
          <p:nvPr>
            <p:ph type="sldNum" sz="quarter" idx="10"/>
          </p:nvPr>
        </p:nvSpPr>
        <p:spPr/>
        <p:txBody>
          <a:bodyPr/>
          <a:lstStyle/>
          <a:p>
            <a:fld id="{E879532B-854A-AA44-B25A-9489F56A44B3}" type="slidenum">
              <a:rPr lang="en-US" smtClean="0"/>
              <a:t>5</a:t>
            </a:fld>
            <a:endParaRPr lang="en-US"/>
          </a:p>
        </p:txBody>
      </p:sp>
    </p:spTree>
    <p:extLst>
      <p:ext uri="{BB962C8B-B14F-4D97-AF65-F5344CB8AC3E}">
        <p14:creationId xmlns:p14="http://schemas.microsoft.com/office/powerpoint/2010/main" val="727139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such, I turned to a different source</a:t>
            </a:r>
            <a:r>
              <a:rPr lang="en-US" baseline="0" dirty="0" smtClean="0"/>
              <a:t> of data. Rather than examine the community health consequences of police killings, I focused on the community health consequences of post-stop police behavior. Does the extent to which police escalate the aggressiveness of Terry stops place community members at risk for illness? Here, we get a far more encouraging story – as the sheer volume of stops in one municipality – New York City-- far exceeds the lethal consequences of such police surveillance.</a:t>
            </a:r>
            <a:endParaRPr lang="en-US" dirty="0"/>
          </a:p>
        </p:txBody>
      </p:sp>
      <p:sp>
        <p:nvSpPr>
          <p:cNvPr id="4" name="Slide Number Placeholder 3"/>
          <p:cNvSpPr>
            <a:spLocks noGrp="1"/>
          </p:cNvSpPr>
          <p:nvPr>
            <p:ph type="sldNum" sz="quarter" idx="10"/>
          </p:nvPr>
        </p:nvSpPr>
        <p:spPr/>
        <p:txBody>
          <a:bodyPr/>
          <a:lstStyle/>
          <a:p>
            <a:fld id="{E879532B-854A-AA44-B25A-9489F56A44B3}" type="slidenum">
              <a:rPr lang="en-US" smtClean="0"/>
              <a:t>6</a:t>
            </a:fld>
            <a:endParaRPr lang="en-US"/>
          </a:p>
        </p:txBody>
      </p:sp>
    </p:spTree>
    <p:extLst>
      <p:ext uri="{BB962C8B-B14F-4D97-AF65-F5344CB8AC3E}">
        <p14:creationId xmlns:p14="http://schemas.microsoft.com/office/powerpoint/2010/main" val="2689808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instance, in 2002 at the beginning</a:t>
            </a:r>
            <a:r>
              <a:rPr lang="en-US" baseline="0" dirty="0" smtClean="0"/>
              <a:t> of public data on SQF, there were nearly 100, 000 stops in New York City</a:t>
            </a:r>
            <a:r>
              <a:rPr lang="is-IS" baseline="0" dirty="0" smtClean="0"/>
              <a:t>….At the height, there were nearly 700,000 stops. Altogether, the SQF datasets contains over 7 Million records for the 2002-2012 period. This comfortably provides us with the benefits of “big data” variation, while also removing us from the inferential constraints of survey methods. We have basically an estimate of the universe of stops for all locales in New York City.</a:t>
            </a:r>
            <a:endParaRPr lang="en-US" dirty="0"/>
          </a:p>
        </p:txBody>
      </p:sp>
      <p:sp>
        <p:nvSpPr>
          <p:cNvPr id="4" name="Slide Number Placeholder 3"/>
          <p:cNvSpPr>
            <a:spLocks noGrp="1"/>
          </p:cNvSpPr>
          <p:nvPr>
            <p:ph type="sldNum" sz="quarter" idx="10"/>
          </p:nvPr>
        </p:nvSpPr>
        <p:spPr/>
        <p:txBody>
          <a:bodyPr/>
          <a:lstStyle/>
          <a:p>
            <a:fld id="{E879532B-854A-AA44-B25A-9489F56A44B3}" type="slidenum">
              <a:rPr lang="en-US" smtClean="0"/>
              <a:t>7</a:t>
            </a:fld>
            <a:endParaRPr lang="en-US"/>
          </a:p>
        </p:txBody>
      </p:sp>
    </p:spTree>
    <p:extLst>
      <p:ext uri="{BB962C8B-B14F-4D97-AF65-F5344CB8AC3E}">
        <p14:creationId xmlns:p14="http://schemas.microsoft.com/office/powerpoint/2010/main" val="776858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79532B-854A-AA44-B25A-9489F56A44B3}" type="slidenum">
              <a:rPr lang="en-US" smtClean="0"/>
              <a:t>8</a:t>
            </a:fld>
            <a:endParaRPr lang="en-US"/>
          </a:p>
        </p:txBody>
      </p:sp>
    </p:spTree>
    <p:extLst>
      <p:ext uri="{BB962C8B-B14F-4D97-AF65-F5344CB8AC3E}">
        <p14:creationId xmlns:p14="http://schemas.microsoft.com/office/powerpoint/2010/main" val="2662220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Nor really, have</a:t>
            </a:r>
            <a:r>
              <a:rPr lang="en-US" baseline="0" dirty="0" smtClean="0"/>
              <a:t> racial disparities in the criminalization of pedestrians as measured via different metrics of the hit rate: the distribution of summonses and misdemeanors.</a:t>
            </a:r>
            <a:endParaRPr lang="en-US" dirty="0" smtClean="0"/>
          </a:p>
          <a:p>
            <a:endParaRPr lang="en-US" dirty="0" smtClean="0"/>
          </a:p>
          <a:p>
            <a:r>
              <a:rPr lang="en-US" dirty="0" smtClean="0"/>
              <a:t>1.5 M</a:t>
            </a:r>
            <a:r>
              <a:rPr lang="en-US" baseline="0" dirty="0" smtClean="0"/>
              <a:t> Alcohol Consumption Offenses</a:t>
            </a:r>
          </a:p>
          <a:p>
            <a:r>
              <a:rPr lang="en-US" baseline="0" dirty="0" smtClean="0"/>
              <a:t>1 M Disorderly Conduct Offenses</a:t>
            </a:r>
            <a:endParaRPr lang="en-US" dirty="0"/>
          </a:p>
        </p:txBody>
      </p:sp>
      <p:sp>
        <p:nvSpPr>
          <p:cNvPr id="4" name="Slide Number Placeholder 3"/>
          <p:cNvSpPr>
            <a:spLocks noGrp="1"/>
          </p:cNvSpPr>
          <p:nvPr>
            <p:ph type="sldNum" sz="quarter" idx="10"/>
          </p:nvPr>
        </p:nvSpPr>
        <p:spPr/>
        <p:txBody>
          <a:bodyPr/>
          <a:lstStyle/>
          <a:p>
            <a:fld id="{E879532B-854A-AA44-B25A-9489F56A44B3}" type="slidenum">
              <a:rPr lang="en-US" smtClean="0"/>
              <a:t>9</a:t>
            </a:fld>
            <a:endParaRPr lang="en-US"/>
          </a:p>
        </p:txBody>
      </p:sp>
    </p:spTree>
    <p:extLst>
      <p:ext uri="{BB962C8B-B14F-4D97-AF65-F5344CB8AC3E}">
        <p14:creationId xmlns:p14="http://schemas.microsoft.com/office/powerpoint/2010/main" val="126636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ACDEC3-EBCF-BD4C-A10B-A45087280607}" type="datetime1">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6629B7-85B9-C74E-BC8E-732E14A0FBF4}" type="slidenum">
              <a:rPr lang="en-US" smtClean="0"/>
              <a:t>‹#›</a:t>
            </a:fld>
            <a:endParaRPr lang="en-US"/>
          </a:p>
        </p:txBody>
      </p:sp>
    </p:spTree>
    <p:extLst>
      <p:ext uri="{BB962C8B-B14F-4D97-AF65-F5344CB8AC3E}">
        <p14:creationId xmlns:p14="http://schemas.microsoft.com/office/powerpoint/2010/main" val="1004222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78AA9F-59A9-EA48-874E-32541BDF1D9D}" type="datetime1">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6629B7-85B9-C74E-BC8E-732E14A0FBF4}" type="slidenum">
              <a:rPr lang="en-US" smtClean="0"/>
              <a:t>‹#›</a:t>
            </a:fld>
            <a:endParaRPr lang="en-US"/>
          </a:p>
        </p:txBody>
      </p:sp>
    </p:spTree>
    <p:extLst>
      <p:ext uri="{BB962C8B-B14F-4D97-AF65-F5344CB8AC3E}">
        <p14:creationId xmlns:p14="http://schemas.microsoft.com/office/powerpoint/2010/main" val="3954274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37C215-D8E4-B445-BF06-38549BEE948C}" type="datetime1">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6629B7-85B9-C74E-BC8E-732E14A0FBF4}" type="slidenum">
              <a:rPr lang="en-US" smtClean="0"/>
              <a:t>‹#›</a:t>
            </a:fld>
            <a:endParaRPr lang="en-US"/>
          </a:p>
        </p:txBody>
      </p:sp>
    </p:spTree>
    <p:extLst>
      <p:ext uri="{BB962C8B-B14F-4D97-AF65-F5344CB8AC3E}">
        <p14:creationId xmlns:p14="http://schemas.microsoft.com/office/powerpoint/2010/main" val="2839711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236659-04B7-E44A-9919-D04A67843360}" type="datetime1">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6629B7-85B9-C74E-BC8E-732E14A0FBF4}" type="slidenum">
              <a:rPr lang="en-US" smtClean="0"/>
              <a:t>‹#›</a:t>
            </a:fld>
            <a:endParaRPr lang="en-US"/>
          </a:p>
        </p:txBody>
      </p:sp>
    </p:spTree>
    <p:extLst>
      <p:ext uri="{BB962C8B-B14F-4D97-AF65-F5344CB8AC3E}">
        <p14:creationId xmlns:p14="http://schemas.microsoft.com/office/powerpoint/2010/main" val="3981377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9D03BE-3A2B-3746-A0CF-8CEEAD662A5C}" type="datetime1">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6629B7-85B9-C74E-BC8E-732E14A0FBF4}" type="slidenum">
              <a:rPr lang="en-US" smtClean="0"/>
              <a:t>‹#›</a:t>
            </a:fld>
            <a:endParaRPr lang="en-US"/>
          </a:p>
        </p:txBody>
      </p:sp>
    </p:spTree>
    <p:extLst>
      <p:ext uri="{BB962C8B-B14F-4D97-AF65-F5344CB8AC3E}">
        <p14:creationId xmlns:p14="http://schemas.microsoft.com/office/powerpoint/2010/main" val="3375917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CC7326-21AD-AA4F-9D25-7E298FD34993}" type="datetime1">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6629B7-85B9-C74E-BC8E-732E14A0FBF4}" type="slidenum">
              <a:rPr lang="en-US" smtClean="0"/>
              <a:t>‹#›</a:t>
            </a:fld>
            <a:endParaRPr lang="en-US"/>
          </a:p>
        </p:txBody>
      </p:sp>
    </p:spTree>
    <p:extLst>
      <p:ext uri="{BB962C8B-B14F-4D97-AF65-F5344CB8AC3E}">
        <p14:creationId xmlns:p14="http://schemas.microsoft.com/office/powerpoint/2010/main" val="4232399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1A0262-01CA-D144-BF16-9E9E8E4C9797}" type="datetime1">
              <a:rPr lang="en-US" smtClean="0"/>
              <a:t>5/15/2019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6629B7-85B9-C74E-BC8E-732E14A0FBF4}" type="slidenum">
              <a:rPr lang="en-US" smtClean="0"/>
              <a:t>‹#›</a:t>
            </a:fld>
            <a:endParaRPr lang="en-US"/>
          </a:p>
        </p:txBody>
      </p:sp>
    </p:spTree>
    <p:extLst>
      <p:ext uri="{BB962C8B-B14F-4D97-AF65-F5344CB8AC3E}">
        <p14:creationId xmlns:p14="http://schemas.microsoft.com/office/powerpoint/2010/main" val="3140101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9D8B09-B489-4042-817B-9D92E8AFD312}" type="datetime1">
              <a:rPr lang="en-US" smtClean="0"/>
              <a:t>5/15/2019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6629B7-85B9-C74E-BC8E-732E14A0FBF4}" type="slidenum">
              <a:rPr lang="en-US" smtClean="0"/>
              <a:t>‹#›</a:t>
            </a:fld>
            <a:endParaRPr lang="en-US"/>
          </a:p>
        </p:txBody>
      </p:sp>
    </p:spTree>
    <p:extLst>
      <p:ext uri="{BB962C8B-B14F-4D97-AF65-F5344CB8AC3E}">
        <p14:creationId xmlns:p14="http://schemas.microsoft.com/office/powerpoint/2010/main" val="64513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336239-E31A-E948-A44D-0BE0E49450D5}" type="datetime1">
              <a:rPr lang="en-US" smtClean="0"/>
              <a:t>5/15/2019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6629B7-85B9-C74E-BC8E-732E14A0FBF4}" type="slidenum">
              <a:rPr lang="en-US" smtClean="0"/>
              <a:t>‹#›</a:t>
            </a:fld>
            <a:endParaRPr lang="en-US"/>
          </a:p>
        </p:txBody>
      </p:sp>
    </p:spTree>
    <p:extLst>
      <p:ext uri="{BB962C8B-B14F-4D97-AF65-F5344CB8AC3E}">
        <p14:creationId xmlns:p14="http://schemas.microsoft.com/office/powerpoint/2010/main" val="3657208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CF7E2E-DB60-2745-AD33-AA448E01F777}" type="datetime1">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6629B7-85B9-C74E-BC8E-732E14A0FBF4}" type="slidenum">
              <a:rPr lang="en-US" smtClean="0"/>
              <a:t>‹#›</a:t>
            </a:fld>
            <a:endParaRPr lang="en-US"/>
          </a:p>
        </p:txBody>
      </p:sp>
    </p:spTree>
    <p:extLst>
      <p:ext uri="{BB962C8B-B14F-4D97-AF65-F5344CB8AC3E}">
        <p14:creationId xmlns:p14="http://schemas.microsoft.com/office/powerpoint/2010/main" val="298560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749FC9-33F0-D64B-A72C-D9DF8D733948}" type="datetime1">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6629B7-85B9-C74E-BC8E-732E14A0FBF4}" type="slidenum">
              <a:rPr lang="en-US" smtClean="0"/>
              <a:t>‹#›</a:t>
            </a:fld>
            <a:endParaRPr lang="en-US"/>
          </a:p>
        </p:txBody>
      </p:sp>
    </p:spTree>
    <p:extLst>
      <p:ext uri="{BB962C8B-B14F-4D97-AF65-F5344CB8AC3E}">
        <p14:creationId xmlns:p14="http://schemas.microsoft.com/office/powerpoint/2010/main" val="1704624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623315-6384-644C-943A-E867CD336A05}" type="datetime1">
              <a:rPr lang="en-US" smtClean="0"/>
              <a:t>5/15/2019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6629B7-85B9-C74E-BC8E-732E14A0FBF4}" type="slidenum">
              <a:rPr lang="en-US" smtClean="0"/>
              <a:t>‹#›</a:t>
            </a:fld>
            <a:endParaRPr lang="en-US"/>
          </a:p>
        </p:txBody>
      </p:sp>
    </p:spTree>
    <p:extLst>
      <p:ext uri="{BB962C8B-B14F-4D97-AF65-F5344CB8AC3E}">
        <p14:creationId xmlns:p14="http://schemas.microsoft.com/office/powerpoint/2010/main" val="3042521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package" Target="../embeddings/Microsoft_Word_Document1.docx"/><Relationship Id="rId5" Type="http://schemas.openxmlformats.org/officeDocument/2006/relationships/image" Target="../media/image9.png"/><Relationship Id="rId4" Type="http://schemas.openxmlformats.org/officeDocument/2006/relationships/package" Target="../embeddings/Microsoft_Word_Document.docx"/></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t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t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jpg"/></Relationships>
</file>

<file path=ppt/slides/_rels/slide30.xml.rels><?xml version="1.0" encoding="UTF-8" standalone="yes"?>
<Relationships xmlns="http://schemas.openxmlformats.org/package/2006/relationships"><Relationship Id="rId3" Type="http://schemas.openxmlformats.org/officeDocument/2006/relationships/hyperlink" Target="http://www.abigailasewell.com"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47321"/>
            <a:ext cx="7772400" cy="2653130"/>
          </a:xfrm>
        </p:spPr>
        <p:txBody>
          <a:bodyPr>
            <a:noAutofit/>
          </a:bodyPr>
          <a:lstStyle/>
          <a:p>
            <a:r>
              <a:rPr lang="en-US" sz="3200" i="1" dirty="0" smtClean="0"/>
              <a:t>Measuring Institutionalized Power</a:t>
            </a:r>
            <a:br>
              <a:rPr lang="en-US" sz="3200" i="1" dirty="0" smtClean="0"/>
            </a:br>
            <a:r>
              <a:rPr lang="en-US" sz="3200" dirty="0" smtClean="0"/>
              <a:t>The Illness Risks of Structural Discrimination Operationalized with  `Stop and Frisk’ Administrative Datasets</a:t>
            </a:r>
            <a:endParaRPr lang="en-US" sz="3200" dirty="0"/>
          </a:p>
        </p:txBody>
      </p:sp>
      <p:sp>
        <p:nvSpPr>
          <p:cNvPr id="4" name="TextBox 3"/>
          <p:cNvSpPr txBox="1"/>
          <p:nvPr/>
        </p:nvSpPr>
        <p:spPr>
          <a:xfrm>
            <a:off x="440993" y="264617"/>
            <a:ext cx="184666" cy="369332"/>
          </a:xfrm>
          <a:prstGeom prst="rect">
            <a:avLst/>
          </a:prstGeom>
          <a:noFill/>
        </p:spPr>
        <p:txBody>
          <a:bodyPr wrap="none" rtlCol="0">
            <a:spAutoFit/>
          </a:bodyPr>
          <a:lstStyle/>
          <a:p>
            <a:endParaRPr lang="en-US" dirty="0"/>
          </a:p>
        </p:txBody>
      </p:sp>
      <p:sp>
        <p:nvSpPr>
          <p:cNvPr id="7" name="Subtitle 1"/>
          <p:cNvSpPr>
            <a:spLocks noGrp="1"/>
          </p:cNvSpPr>
          <p:nvPr>
            <p:ph type="subTitle" idx="1"/>
          </p:nvPr>
        </p:nvSpPr>
        <p:spPr>
          <a:xfrm>
            <a:off x="1371600" y="3715607"/>
            <a:ext cx="6400800" cy="1405467"/>
          </a:xfrm>
        </p:spPr>
        <p:txBody>
          <a:bodyPr>
            <a:noAutofit/>
          </a:bodyPr>
          <a:lstStyle/>
          <a:p>
            <a:r>
              <a:rPr lang="en-US" sz="2400" dirty="0" smtClean="0"/>
              <a:t>Abigail A. Sewell, Ph.D.</a:t>
            </a:r>
          </a:p>
          <a:p>
            <a:r>
              <a:rPr lang="en-US" sz="2400" dirty="0" smtClean="0"/>
              <a:t>Assistant Professor of Sociology</a:t>
            </a:r>
          </a:p>
          <a:p>
            <a:r>
              <a:rPr lang="en-US" sz="2400" dirty="0" smtClean="0"/>
              <a:t>Emory University</a:t>
            </a:r>
          </a:p>
        </p:txBody>
      </p:sp>
      <p:sp>
        <p:nvSpPr>
          <p:cNvPr id="8" name="TextBox 7"/>
          <p:cNvSpPr txBox="1"/>
          <p:nvPr/>
        </p:nvSpPr>
        <p:spPr>
          <a:xfrm>
            <a:off x="2325549" y="5334372"/>
            <a:ext cx="4492936" cy="584776"/>
          </a:xfrm>
          <a:prstGeom prst="rect">
            <a:avLst/>
          </a:prstGeom>
          <a:noFill/>
        </p:spPr>
        <p:txBody>
          <a:bodyPr wrap="none" rtlCol="0">
            <a:spAutoFit/>
          </a:bodyPr>
          <a:lstStyle/>
          <a:p>
            <a:pPr algn="ctr"/>
            <a:r>
              <a:rPr lang="en-US" sz="1600" dirty="0" smtClean="0"/>
              <a:t>May 21, 2017</a:t>
            </a:r>
          </a:p>
          <a:p>
            <a:pPr algn="ctr"/>
            <a:r>
              <a:rPr lang="en-US" sz="1600" dirty="0" smtClean="0"/>
              <a:t>NIMHD Structural Racism/Discrimination Workshop</a:t>
            </a:r>
            <a:endParaRPr lang="en-US" sz="1600" dirty="0"/>
          </a:p>
        </p:txBody>
      </p:sp>
      <p:sp>
        <p:nvSpPr>
          <p:cNvPr id="3" name="Slide Number Placeholder 2"/>
          <p:cNvSpPr>
            <a:spLocks noGrp="1"/>
          </p:cNvSpPr>
          <p:nvPr>
            <p:ph type="sldNum" sz="quarter" idx="12"/>
          </p:nvPr>
        </p:nvSpPr>
        <p:spPr/>
        <p:txBody>
          <a:bodyPr/>
          <a:lstStyle/>
          <a:p>
            <a:fld id="{A36629B7-85B9-C74E-BC8E-732E14A0FBF4}" type="slidenum">
              <a:rPr lang="en-US" smtClean="0"/>
              <a:t>1</a:t>
            </a:fld>
            <a:endParaRPr lang="en-US"/>
          </a:p>
        </p:txBody>
      </p:sp>
    </p:spTree>
    <p:extLst>
      <p:ext uri="{BB962C8B-B14F-4D97-AF65-F5344CB8AC3E}">
        <p14:creationId xmlns:p14="http://schemas.microsoft.com/office/powerpoint/2010/main" val="12279749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dirty="0" smtClean="0"/>
              <a:t>Surveillance Stress</a:t>
            </a:r>
            <a:endParaRPr lang="en-US" sz="4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79606047"/>
              </p:ext>
            </p:extLst>
          </p:nvPr>
        </p:nvGraphicFramePr>
        <p:xfrm>
          <a:off x="457200" y="1600200"/>
          <a:ext cx="8229600" cy="47345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930713" y="6334780"/>
            <a:ext cx="7282575" cy="523220"/>
          </a:xfrm>
          <a:prstGeom prst="rect">
            <a:avLst/>
          </a:prstGeom>
        </p:spPr>
        <p:txBody>
          <a:bodyPr wrap="square">
            <a:spAutoFit/>
          </a:bodyPr>
          <a:lstStyle/>
          <a:p>
            <a:r>
              <a:rPr lang="en-US" sz="1400" i="1" dirty="0" smtClean="0"/>
              <a:t>Source</a:t>
            </a:r>
            <a:r>
              <a:rPr lang="en-US" sz="1400" dirty="0" smtClean="0"/>
              <a:t>: Sewell, Abigail A. </a:t>
            </a:r>
            <a:r>
              <a:rPr lang="en-US" sz="1400" dirty="0"/>
              <a:t>and </a:t>
            </a:r>
            <a:r>
              <a:rPr lang="en-US" sz="1400" dirty="0" smtClean="0"/>
              <a:t>Kevin A. Jefferson </a:t>
            </a:r>
            <a:r>
              <a:rPr lang="en-US" sz="1400" dirty="0"/>
              <a:t>(2016) </a:t>
            </a:r>
            <a:r>
              <a:rPr lang="en-US" sz="1400" dirty="0" smtClean="0"/>
              <a:t>“Collateral Damage: The Health Effects of Invasive Police Encounters in New York City.” </a:t>
            </a:r>
            <a:r>
              <a:rPr lang="en-US" sz="1400" i="1" dirty="0" smtClean="0"/>
              <a:t>Journal </a:t>
            </a:r>
            <a:r>
              <a:rPr lang="en-US" sz="1400" i="1" dirty="0"/>
              <a:t>of Urban </a:t>
            </a:r>
            <a:r>
              <a:rPr lang="en-US" sz="1400" i="1" dirty="0" smtClean="0"/>
              <a:t>Health </a:t>
            </a:r>
            <a:r>
              <a:rPr lang="en-US" sz="1400" dirty="0"/>
              <a:t>93</a:t>
            </a:r>
            <a:r>
              <a:rPr lang="en-US" sz="1400" dirty="0" smtClean="0"/>
              <a:t>(S1</a:t>
            </a:r>
            <a:r>
              <a:rPr lang="en-US" sz="1400" dirty="0"/>
              <a:t>):42-67</a:t>
            </a:r>
            <a:endParaRPr lang="en-US" sz="1400" i="1" dirty="0"/>
          </a:p>
        </p:txBody>
      </p:sp>
      <p:sp>
        <p:nvSpPr>
          <p:cNvPr id="3" name="Slide Number Placeholder 2"/>
          <p:cNvSpPr>
            <a:spLocks noGrp="1"/>
          </p:cNvSpPr>
          <p:nvPr>
            <p:ph type="sldNum" sz="quarter" idx="12"/>
          </p:nvPr>
        </p:nvSpPr>
        <p:spPr/>
        <p:txBody>
          <a:bodyPr/>
          <a:lstStyle/>
          <a:p>
            <a:fld id="{A36629B7-85B9-C74E-BC8E-732E14A0FBF4}" type="slidenum">
              <a:rPr lang="en-US" smtClean="0"/>
              <a:t>10</a:t>
            </a:fld>
            <a:endParaRPr lang="en-US"/>
          </a:p>
        </p:txBody>
      </p:sp>
    </p:spTree>
    <p:extLst>
      <p:ext uri="{BB962C8B-B14F-4D97-AF65-F5344CB8AC3E}">
        <p14:creationId xmlns:p14="http://schemas.microsoft.com/office/powerpoint/2010/main" val="24193530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Neighborhood Surveillance Tactics</a:t>
            </a:r>
            <a:endParaRPr lang="en-US" dirty="0"/>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2095499956"/>
              </p:ext>
            </p:extLst>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8"/>
          <p:cNvGraphicFramePr>
            <a:graphicFrameLocks noGrp="1"/>
          </p:cNvGraphicFramePr>
          <p:nvPr>
            <p:ph sz="half" idx="2"/>
            <p:extLst>
              <p:ext uri="{D42A27DB-BD31-4B8C-83A1-F6EECF244321}">
                <p14:modId xmlns:p14="http://schemas.microsoft.com/office/powerpoint/2010/main" val="2573465740"/>
              </p:ext>
            </p:extLst>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373529" y="6200588"/>
            <a:ext cx="8498353" cy="369332"/>
          </a:xfrm>
          <a:prstGeom prst="rect">
            <a:avLst/>
          </a:prstGeom>
          <a:noFill/>
        </p:spPr>
        <p:txBody>
          <a:bodyPr wrap="none" rtlCol="0">
            <a:spAutoFit/>
          </a:bodyPr>
          <a:lstStyle/>
          <a:p>
            <a:r>
              <a:rPr lang="en-US" dirty="0" smtClean="0"/>
              <a:t>Source: Author’s own calculation, 2009-2012 New York Police Department SQF Database.</a:t>
            </a:r>
            <a:endParaRPr lang="en-US" dirty="0"/>
          </a:p>
        </p:txBody>
      </p:sp>
      <p:sp>
        <p:nvSpPr>
          <p:cNvPr id="2" name="Slide Number Placeholder 1"/>
          <p:cNvSpPr>
            <a:spLocks noGrp="1"/>
          </p:cNvSpPr>
          <p:nvPr>
            <p:ph type="sldNum" sz="quarter" idx="12"/>
          </p:nvPr>
        </p:nvSpPr>
        <p:spPr/>
        <p:txBody>
          <a:bodyPr/>
          <a:lstStyle/>
          <a:p>
            <a:fld id="{A36629B7-85B9-C74E-BC8E-732E14A0FBF4}" type="slidenum">
              <a:rPr lang="en-US" smtClean="0"/>
              <a:t>11</a:t>
            </a:fld>
            <a:endParaRPr lang="en-US"/>
          </a:p>
        </p:txBody>
      </p:sp>
    </p:spTree>
    <p:extLst>
      <p:ext uri="{BB962C8B-B14F-4D97-AF65-F5344CB8AC3E}">
        <p14:creationId xmlns:p14="http://schemas.microsoft.com/office/powerpoint/2010/main" val="4191670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US" dirty="0" smtClean="0"/>
              <a:t>Relational Systems of Power </a:t>
            </a:r>
            <a:endParaRPr lang="en-US" dirty="0"/>
          </a:p>
        </p:txBody>
      </p:sp>
      <p:grpSp>
        <p:nvGrpSpPr>
          <p:cNvPr id="115" name="Group 114"/>
          <p:cNvGrpSpPr/>
          <p:nvPr/>
        </p:nvGrpSpPr>
        <p:grpSpPr>
          <a:xfrm>
            <a:off x="3214098" y="1741893"/>
            <a:ext cx="2175170" cy="2189410"/>
            <a:chOff x="3245327" y="1762847"/>
            <a:chExt cx="1971887" cy="1971962"/>
          </a:xfrm>
        </p:grpSpPr>
        <p:sp>
          <p:nvSpPr>
            <p:cNvPr id="4" name="Oval 3"/>
            <p:cNvSpPr/>
            <p:nvPr/>
          </p:nvSpPr>
          <p:spPr>
            <a:xfrm>
              <a:off x="3245327" y="1762847"/>
              <a:ext cx="1971887" cy="197196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16" name="Group 15"/>
            <p:cNvGrpSpPr/>
            <p:nvPr/>
          </p:nvGrpSpPr>
          <p:grpSpPr>
            <a:xfrm>
              <a:off x="3619044" y="2280365"/>
              <a:ext cx="1241497" cy="910779"/>
              <a:chOff x="1232727" y="4988396"/>
              <a:chExt cx="1505793" cy="910779"/>
            </a:xfrm>
          </p:grpSpPr>
          <p:sp>
            <p:nvSpPr>
              <p:cNvPr id="17" name="Oval 16"/>
              <p:cNvSpPr/>
              <p:nvPr/>
            </p:nvSpPr>
            <p:spPr>
              <a:xfrm>
                <a:off x="1232727" y="4988396"/>
                <a:ext cx="1102304" cy="910779"/>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endParaRPr lang="en-US" dirty="0">
                  <a:solidFill>
                    <a:schemeClr val="tx1"/>
                  </a:solidFill>
                </a:endParaRPr>
              </a:p>
            </p:txBody>
          </p:sp>
          <p:sp>
            <p:nvSpPr>
              <p:cNvPr id="18" name="Oval 17"/>
              <p:cNvSpPr/>
              <p:nvPr/>
            </p:nvSpPr>
            <p:spPr>
              <a:xfrm>
                <a:off x="1629247" y="4988396"/>
                <a:ext cx="1109273" cy="910779"/>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1"/>
                  </a:solidFill>
                </a:endParaRPr>
              </a:p>
            </p:txBody>
          </p:sp>
          <p:sp>
            <p:nvSpPr>
              <p:cNvPr id="19" name="TextBox 18"/>
              <p:cNvSpPr txBox="1"/>
              <p:nvPr/>
            </p:nvSpPr>
            <p:spPr>
              <a:xfrm>
                <a:off x="2363333" y="5233576"/>
                <a:ext cx="346886" cy="369332"/>
              </a:xfrm>
              <a:prstGeom prst="rect">
                <a:avLst/>
              </a:prstGeom>
              <a:noFill/>
            </p:spPr>
            <p:txBody>
              <a:bodyPr wrap="square" rtlCol="0">
                <a:spAutoFit/>
              </a:bodyPr>
              <a:lstStyle/>
              <a:p>
                <a:r>
                  <a:rPr lang="en-US" dirty="0" smtClean="0"/>
                  <a:t>G</a:t>
                </a:r>
                <a:endParaRPr lang="en-US" dirty="0"/>
              </a:p>
            </p:txBody>
          </p:sp>
          <p:sp>
            <p:nvSpPr>
              <p:cNvPr id="20" name="TextBox 19"/>
              <p:cNvSpPr txBox="1"/>
              <p:nvPr/>
            </p:nvSpPr>
            <p:spPr>
              <a:xfrm>
                <a:off x="1261029" y="5230996"/>
                <a:ext cx="339918" cy="369332"/>
              </a:xfrm>
              <a:prstGeom prst="rect">
                <a:avLst/>
              </a:prstGeom>
              <a:noFill/>
            </p:spPr>
            <p:txBody>
              <a:bodyPr wrap="square" rtlCol="0">
                <a:spAutoFit/>
              </a:bodyPr>
              <a:lstStyle/>
              <a:p>
                <a:r>
                  <a:rPr lang="en-US" dirty="0" smtClean="0"/>
                  <a:t>R</a:t>
                </a:r>
                <a:endParaRPr lang="en-US" dirty="0"/>
              </a:p>
            </p:txBody>
          </p:sp>
          <p:sp>
            <p:nvSpPr>
              <p:cNvPr id="21" name="TextBox 20"/>
              <p:cNvSpPr txBox="1"/>
              <p:nvPr/>
            </p:nvSpPr>
            <p:spPr>
              <a:xfrm>
                <a:off x="1539012" y="5234035"/>
                <a:ext cx="883024" cy="369332"/>
              </a:xfrm>
              <a:prstGeom prst="rect">
                <a:avLst/>
              </a:prstGeom>
              <a:noFill/>
            </p:spPr>
            <p:txBody>
              <a:bodyPr wrap="square" rtlCol="0">
                <a:spAutoFit/>
              </a:bodyPr>
              <a:lstStyle/>
              <a:p>
                <a:pPr algn="ctr"/>
                <a:r>
                  <a:rPr lang="en-US" dirty="0" smtClean="0"/>
                  <a:t>R &amp; G</a:t>
                </a:r>
                <a:endParaRPr lang="en-US" dirty="0"/>
              </a:p>
            </p:txBody>
          </p:sp>
        </p:grpSp>
      </p:grpSp>
      <p:cxnSp>
        <p:nvCxnSpPr>
          <p:cNvPr id="24" name="Straight Arrow Connector 23"/>
          <p:cNvCxnSpPr>
            <a:stCxn id="5" idx="0"/>
            <a:endCxn id="4" idx="2"/>
          </p:cNvCxnSpPr>
          <p:nvPr/>
        </p:nvCxnSpPr>
        <p:spPr>
          <a:xfrm rot="5400000" flipH="1" flipV="1">
            <a:off x="1117863" y="2708330"/>
            <a:ext cx="1967966" cy="2224503"/>
          </a:xfrm>
          <a:prstGeom prst="curvedConnector2">
            <a:avLst/>
          </a:prstGeom>
          <a:ln>
            <a:tailEnd type="arrow"/>
          </a:ln>
        </p:spPr>
        <p:style>
          <a:lnRef idx="2">
            <a:schemeClr val="dk1"/>
          </a:lnRef>
          <a:fillRef idx="0">
            <a:schemeClr val="dk1"/>
          </a:fillRef>
          <a:effectRef idx="1">
            <a:schemeClr val="dk1"/>
          </a:effectRef>
          <a:fontRef idx="minor">
            <a:schemeClr val="tx1"/>
          </a:fontRef>
        </p:style>
      </p:cxnSp>
      <p:cxnSp>
        <p:nvCxnSpPr>
          <p:cNvPr id="25" name="Straight Arrow Connector 23"/>
          <p:cNvCxnSpPr>
            <a:stCxn id="6" idx="0"/>
            <a:endCxn id="4" idx="2"/>
          </p:cNvCxnSpPr>
          <p:nvPr/>
        </p:nvCxnSpPr>
        <p:spPr>
          <a:xfrm rot="5400000" flipH="1" flipV="1">
            <a:off x="1575063" y="3165530"/>
            <a:ext cx="1967966" cy="1310103"/>
          </a:xfrm>
          <a:prstGeom prst="curvedConnector2">
            <a:avLst/>
          </a:prstGeom>
          <a:ln>
            <a:tailEnd type="arrow"/>
          </a:ln>
        </p:spPr>
        <p:style>
          <a:lnRef idx="2">
            <a:schemeClr val="dk1"/>
          </a:lnRef>
          <a:fillRef idx="0">
            <a:schemeClr val="dk1"/>
          </a:fillRef>
          <a:effectRef idx="1">
            <a:schemeClr val="dk1"/>
          </a:effectRef>
          <a:fontRef idx="minor">
            <a:schemeClr val="tx1"/>
          </a:fontRef>
        </p:style>
      </p:cxnSp>
      <p:cxnSp>
        <p:nvCxnSpPr>
          <p:cNvPr id="28" name="Straight Arrow Connector 23"/>
          <p:cNvCxnSpPr>
            <a:stCxn id="121" idx="0"/>
            <a:endCxn id="4" idx="2"/>
          </p:cNvCxnSpPr>
          <p:nvPr/>
        </p:nvCxnSpPr>
        <p:spPr>
          <a:xfrm rot="5400000" flipH="1" flipV="1">
            <a:off x="1315466" y="2966906"/>
            <a:ext cx="2028939" cy="1768325"/>
          </a:xfrm>
          <a:prstGeom prst="curvedConnector2">
            <a:avLst/>
          </a:prstGeom>
          <a:ln>
            <a:tailEnd type="arrow"/>
          </a:ln>
        </p:spPr>
        <p:style>
          <a:lnRef idx="2">
            <a:schemeClr val="dk1"/>
          </a:lnRef>
          <a:fillRef idx="0">
            <a:schemeClr val="dk1"/>
          </a:fillRef>
          <a:effectRef idx="1">
            <a:schemeClr val="dk1"/>
          </a:effectRef>
          <a:fontRef idx="minor">
            <a:schemeClr val="tx1"/>
          </a:fontRef>
        </p:style>
      </p:cxnSp>
      <p:cxnSp>
        <p:nvCxnSpPr>
          <p:cNvPr id="35" name="Straight Arrow Connector 23"/>
          <p:cNvCxnSpPr>
            <a:stCxn id="4" idx="4"/>
            <a:endCxn id="7" idx="1"/>
          </p:cNvCxnSpPr>
          <p:nvPr/>
        </p:nvCxnSpPr>
        <p:spPr>
          <a:xfrm rot="16200000" flipH="1">
            <a:off x="4811821" y="3421164"/>
            <a:ext cx="67308" cy="1087585"/>
          </a:xfrm>
          <a:prstGeom prst="curvedConnector2">
            <a:avLst/>
          </a:prstGeom>
          <a:ln>
            <a:tailEnd type="arrow"/>
          </a:ln>
        </p:spPr>
        <p:style>
          <a:lnRef idx="2">
            <a:schemeClr val="dk1"/>
          </a:lnRef>
          <a:fillRef idx="0">
            <a:schemeClr val="dk1"/>
          </a:fillRef>
          <a:effectRef idx="1">
            <a:schemeClr val="dk1"/>
          </a:effectRef>
          <a:fontRef idx="minor">
            <a:schemeClr val="tx1"/>
          </a:fontRef>
        </p:style>
      </p:cxnSp>
      <p:cxnSp>
        <p:nvCxnSpPr>
          <p:cNvPr id="38" name="Straight Arrow Connector 23"/>
          <p:cNvCxnSpPr>
            <a:stCxn id="4" idx="4"/>
            <a:endCxn id="13" idx="1"/>
          </p:cNvCxnSpPr>
          <p:nvPr/>
        </p:nvCxnSpPr>
        <p:spPr>
          <a:xfrm rot="16200000" flipH="1">
            <a:off x="5011702" y="3221283"/>
            <a:ext cx="887443" cy="2307481"/>
          </a:xfrm>
          <a:prstGeom prst="curvedConnector2">
            <a:avLst/>
          </a:prstGeom>
          <a:ln>
            <a:tailEnd type="arrow"/>
          </a:ln>
        </p:spPr>
        <p:style>
          <a:lnRef idx="2">
            <a:schemeClr val="dk1"/>
          </a:lnRef>
          <a:fillRef idx="0">
            <a:schemeClr val="dk1"/>
          </a:fillRef>
          <a:effectRef idx="1">
            <a:schemeClr val="dk1"/>
          </a:effectRef>
          <a:fontRef idx="minor">
            <a:schemeClr val="tx1"/>
          </a:fontRef>
        </p:style>
      </p:cxnSp>
      <p:cxnSp>
        <p:nvCxnSpPr>
          <p:cNvPr id="41" name="Straight Arrow Connector 23"/>
          <p:cNvCxnSpPr>
            <a:stCxn id="4" idx="4"/>
            <a:endCxn id="15" idx="1"/>
          </p:cNvCxnSpPr>
          <p:nvPr/>
        </p:nvCxnSpPr>
        <p:spPr>
          <a:xfrm rot="16200000" flipH="1">
            <a:off x="5439078" y="2793907"/>
            <a:ext cx="1545030" cy="3819821"/>
          </a:xfrm>
          <a:prstGeom prst="curvedConnector2">
            <a:avLst/>
          </a:prstGeom>
          <a:ln>
            <a:tailEnd type="arrow"/>
          </a:ln>
        </p:spPr>
        <p:style>
          <a:lnRef idx="2">
            <a:schemeClr val="dk1"/>
          </a:lnRef>
          <a:fillRef idx="0">
            <a:schemeClr val="dk1"/>
          </a:fillRef>
          <a:effectRef idx="1">
            <a:schemeClr val="dk1"/>
          </a:effectRef>
          <a:fontRef idx="minor">
            <a:schemeClr val="tx1"/>
          </a:fontRef>
        </p:style>
      </p:cxnSp>
      <p:cxnSp>
        <p:nvCxnSpPr>
          <p:cNvPr id="44" name="Straight Arrow Connector 23"/>
          <p:cNvCxnSpPr>
            <a:stCxn id="7" idx="3"/>
            <a:endCxn id="15" idx="0"/>
          </p:cNvCxnSpPr>
          <p:nvPr/>
        </p:nvCxnSpPr>
        <p:spPr>
          <a:xfrm>
            <a:off x="6294524" y="3998611"/>
            <a:ext cx="2308420" cy="1135135"/>
          </a:xfrm>
          <a:prstGeom prst="curvedConnector2">
            <a:avLst/>
          </a:prstGeom>
          <a:ln>
            <a:tailEnd type="arrow"/>
          </a:ln>
        </p:spPr>
        <p:style>
          <a:lnRef idx="2">
            <a:schemeClr val="dk1"/>
          </a:lnRef>
          <a:fillRef idx="0">
            <a:schemeClr val="dk1"/>
          </a:fillRef>
          <a:effectRef idx="1">
            <a:schemeClr val="dk1"/>
          </a:effectRef>
          <a:fontRef idx="minor">
            <a:schemeClr val="tx1"/>
          </a:fontRef>
        </p:style>
      </p:cxnSp>
      <p:cxnSp>
        <p:nvCxnSpPr>
          <p:cNvPr id="47" name="Straight Arrow Connector 23"/>
          <p:cNvCxnSpPr>
            <a:stCxn id="13" idx="3"/>
            <a:endCxn id="15" idx="0"/>
          </p:cNvCxnSpPr>
          <p:nvPr/>
        </p:nvCxnSpPr>
        <p:spPr>
          <a:xfrm>
            <a:off x="7508681" y="4818746"/>
            <a:ext cx="1094263" cy="315000"/>
          </a:xfrm>
          <a:prstGeom prst="curvedConnector2">
            <a:avLst/>
          </a:prstGeom>
          <a:ln>
            <a:tailEnd type="arrow"/>
          </a:ln>
        </p:spPr>
        <p:style>
          <a:lnRef idx="2">
            <a:schemeClr val="dk1"/>
          </a:lnRef>
          <a:fillRef idx="0">
            <a:schemeClr val="dk1"/>
          </a:fillRef>
          <a:effectRef idx="1">
            <a:schemeClr val="dk1"/>
          </a:effectRef>
          <a:fontRef idx="minor">
            <a:schemeClr val="tx1"/>
          </a:fontRef>
        </p:style>
      </p:cxnSp>
      <p:cxnSp>
        <p:nvCxnSpPr>
          <p:cNvPr id="50" name="Straight Arrow Connector 23"/>
          <p:cNvCxnSpPr>
            <a:stCxn id="7" idx="3"/>
            <a:endCxn id="54" idx="0"/>
          </p:cNvCxnSpPr>
          <p:nvPr/>
        </p:nvCxnSpPr>
        <p:spPr>
          <a:xfrm>
            <a:off x="6294524" y="3998611"/>
            <a:ext cx="1714179" cy="845202"/>
          </a:xfrm>
          <a:prstGeom prst="curvedConnector2">
            <a:avLst/>
          </a:prstGeom>
          <a:ln>
            <a:tailEnd type="none"/>
          </a:ln>
        </p:spPr>
        <p:style>
          <a:lnRef idx="2">
            <a:schemeClr val="dk1"/>
          </a:lnRef>
          <a:fillRef idx="0">
            <a:schemeClr val="dk1"/>
          </a:fillRef>
          <a:effectRef idx="1">
            <a:schemeClr val="dk1"/>
          </a:effectRef>
          <a:fontRef idx="minor">
            <a:schemeClr val="tx1"/>
          </a:fontRef>
        </p:style>
      </p:cxnSp>
      <p:grpSp>
        <p:nvGrpSpPr>
          <p:cNvPr id="91" name="Group 90"/>
          <p:cNvGrpSpPr/>
          <p:nvPr/>
        </p:nvGrpSpPr>
        <p:grpSpPr>
          <a:xfrm>
            <a:off x="5389268" y="3751723"/>
            <a:ext cx="3695116" cy="2067196"/>
            <a:chOff x="5389268" y="3935555"/>
            <a:chExt cx="3695116" cy="2067196"/>
          </a:xfrm>
        </p:grpSpPr>
        <p:sp>
          <p:nvSpPr>
            <p:cNvPr id="7" name="Rectangle 6"/>
            <p:cNvSpPr/>
            <p:nvPr/>
          </p:nvSpPr>
          <p:spPr>
            <a:xfrm>
              <a:off x="5389268" y="3935555"/>
              <a:ext cx="905256" cy="493776"/>
            </a:xfrm>
            <a:prstGeom prst="rect">
              <a:avLst/>
            </a:prstGeom>
            <a:noFill/>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tx1"/>
                  </a:solidFill>
                </a:rPr>
                <a:t>Race</a:t>
              </a:r>
              <a:endParaRPr lang="en-US" dirty="0">
                <a:solidFill>
                  <a:schemeClr val="tx1"/>
                </a:solidFill>
              </a:endParaRPr>
            </a:p>
          </p:txBody>
        </p:sp>
        <p:sp>
          <p:nvSpPr>
            <p:cNvPr id="13" name="Rectangle 12"/>
            <p:cNvSpPr/>
            <p:nvPr/>
          </p:nvSpPr>
          <p:spPr>
            <a:xfrm>
              <a:off x="6609164" y="4757743"/>
              <a:ext cx="899517" cy="489669"/>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tx1"/>
                  </a:solidFill>
                </a:rPr>
                <a:t>Gender</a:t>
              </a:r>
              <a:endParaRPr lang="en-US" dirty="0">
                <a:solidFill>
                  <a:schemeClr val="tx1"/>
                </a:solidFill>
              </a:endParaRPr>
            </a:p>
          </p:txBody>
        </p:sp>
        <p:sp>
          <p:nvSpPr>
            <p:cNvPr id="15" name="Rectangle 14"/>
            <p:cNvSpPr/>
            <p:nvPr/>
          </p:nvSpPr>
          <p:spPr>
            <a:xfrm>
              <a:off x="8121504" y="5317578"/>
              <a:ext cx="962880" cy="685173"/>
            </a:xfrm>
            <a:prstGeom prst="rect">
              <a:avLst/>
            </a:prstGeom>
            <a:noFill/>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tx1"/>
                  </a:solidFill>
                </a:rPr>
                <a:t>Mental Health</a:t>
              </a:r>
              <a:endParaRPr lang="en-US" dirty="0">
                <a:solidFill>
                  <a:schemeClr val="tx1"/>
                </a:solidFill>
              </a:endParaRPr>
            </a:p>
          </p:txBody>
        </p:sp>
        <p:sp>
          <p:nvSpPr>
            <p:cNvPr id="54" name="Rectangle 53"/>
            <p:cNvSpPr/>
            <p:nvPr/>
          </p:nvSpPr>
          <p:spPr>
            <a:xfrm>
              <a:off x="7620174" y="5027645"/>
              <a:ext cx="777057" cy="28993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1"/>
                </a:solidFill>
              </a:endParaRPr>
            </a:p>
          </p:txBody>
        </p:sp>
      </p:grpSp>
      <p:cxnSp>
        <p:nvCxnSpPr>
          <p:cNvPr id="62" name="Straight Arrow Connector 23"/>
          <p:cNvCxnSpPr>
            <a:stCxn id="7" idx="3"/>
            <a:endCxn id="13" idx="0"/>
          </p:cNvCxnSpPr>
          <p:nvPr/>
        </p:nvCxnSpPr>
        <p:spPr>
          <a:xfrm>
            <a:off x="6294524" y="3998611"/>
            <a:ext cx="764399" cy="575300"/>
          </a:xfrm>
          <a:prstGeom prst="curvedConnector2">
            <a:avLst/>
          </a:prstGeom>
          <a:ln>
            <a:tailEnd type="none"/>
          </a:ln>
        </p:spPr>
        <p:style>
          <a:lnRef idx="2">
            <a:schemeClr val="dk1"/>
          </a:lnRef>
          <a:fillRef idx="0">
            <a:schemeClr val="dk1"/>
          </a:fillRef>
          <a:effectRef idx="1">
            <a:schemeClr val="dk1"/>
          </a:effectRef>
          <a:fontRef idx="minor">
            <a:schemeClr val="tx1"/>
          </a:fontRef>
        </p:style>
      </p:cxnSp>
      <p:sp>
        <p:nvSpPr>
          <p:cNvPr id="92" name="Rectangle 91"/>
          <p:cNvSpPr/>
          <p:nvPr/>
        </p:nvSpPr>
        <p:spPr>
          <a:xfrm>
            <a:off x="464005" y="6225050"/>
            <a:ext cx="1996953" cy="51805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i="1" dirty="0" smtClean="0"/>
              <a:t>Administrative Data on Pedestrian Stops</a:t>
            </a:r>
            <a:endParaRPr lang="en-US" sz="1400" i="1" dirty="0"/>
          </a:p>
        </p:txBody>
      </p:sp>
      <p:sp>
        <p:nvSpPr>
          <p:cNvPr id="93" name="Rectangle 92"/>
          <p:cNvSpPr/>
          <p:nvPr/>
        </p:nvSpPr>
        <p:spPr>
          <a:xfrm>
            <a:off x="3245328" y="6239672"/>
            <a:ext cx="1996953" cy="51805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i="1" dirty="0" smtClean="0"/>
              <a:t>Aggregated Post-Stop Outcomes Data</a:t>
            </a:r>
            <a:endParaRPr lang="en-US" sz="1400" i="1" dirty="0"/>
          </a:p>
        </p:txBody>
      </p:sp>
      <p:sp>
        <p:nvSpPr>
          <p:cNvPr id="94" name="Rectangle 93"/>
          <p:cNvSpPr/>
          <p:nvPr/>
        </p:nvSpPr>
        <p:spPr>
          <a:xfrm>
            <a:off x="6166326" y="6225050"/>
            <a:ext cx="1996953" cy="51805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i="1" dirty="0" smtClean="0"/>
              <a:t>Social and Health Data for Individuals</a:t>
            </a:r>
            <a:endParaRPr lang="en-US" sz="1400" i="1" dirty="0"/>
          </a:p>
        </p:txBody>
      </p:sp>
      <p:grpSp>
        <p:nvGrpSpPr>
          <p:cNvPr id="123" name="Group 122"/>
          <p:cNvGrpSpPr/>
          <p:nvPr/>
        </p:nvGrpSpPr>
        <p:grpSpPr>
          <a:xfrm>
            <a:off x="75195" y="4804564"/>
            <a:ext cx="2743200" cy="910779"/>
            <a:chOff x="75195" y="4804564"/>
            <a:chExt cx="2743200" cy="910779"/>
          </a:xfrm>
        </p:grpSpPr>
        <p:grpSp>
          <p:nvGrpSpPr>
            <p:cNvPr id="14" name="Group 13"/>
            <p:cNvGrpSpPr/>
            <p:nvPr/>
          </p:nvGrpSpPr>
          <p:grpSpPr>
            <a:xfrm>
              <a:off x="75195" y="4804564"/>
              <a:ext cx="2743200" cy="910779"/>
              <a:chOff x="593236" y="4988396"/>
              <a:chExt cx="2743200" cy="910779"/>
            </a:xfrm>
          </p:grpSpPr>
          <p:sp>
            <p:nvSpPr>
              <p:cNvPr id="12" name="TextBox 11"/>
              <p:cNvSpPr txBox="1"/>
              <p:nvPr/>
            </p:nvSpPr>
            <p:spPr>
              <a:xfrm>
                <a:off x="1530657" y="5234035"/>
                <a:ext cx="883024" cy="369332"/>
              </a:xfrm>
              <a:prstGeom prst="rect">
                <a:avLst/>
              </a:prstGeom>
              <a:noFill/>
            </p:spPr>
            <p:txBody>
              <a:bodyPr wrap="square" rtlCol="0">
                <a:spAutoFit/>
              </a:bodyPr>
              <a:lstStyle/>
              <a:p>
                <a:pPr algn="ctr"/>
                <a:r>
                  <a:rPr lang="en-US" dirty="0" smtClean="0"/>
                  <a:t>R &amp; G</a:t>
                </a:r>
                <a:endParaRPr lang="en-US" dirty="0"/>
              </a:p>
            </p:txBody>
          </p:sp>
          <p:sp>
            <p:nvSpPr>
              <p:cNvPr id="5" name="Oval 4"/>
              <p:cNvSpPr/>
              <p:nvPr/>
            </p:nvSpPr>
            <p:spPr>
              <a:xfrm>
                <a:off x="593236" y="4988396"/>
                <a:ext cx="1828800" cy="910779"/>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endParaRPr lang="en-US" dirty="0">
                  <a:solidFill>
                    <a:schemeClr val="tx1"/>
                  </a:solidFill>
                </a:endParaRPr>
              </a:p>
            </p:txBody>
          </p:sp>
          <p:sp>
            <p:nvSpPr>
              <p:cNvPr id="6" name="Oval 5"/>
              <p:cNvSpPr/>
              <p:nvPr/>
            </p:nvSpPr>
            <p:spPr>
              <a:xfrm>
                <a:off x="1507636" y="4988396"/>
                <a:ext cx="1828800" cy="910779"/>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1"/>
                  </a:solidFill>
                </a:endParaRPr>
              </a:p>
            </p:txBody>
          </p:sp>
          <p:sp>
            <p:nvSpPr>
              <p:cNvPr id="10" name="TextBox 9"/>
              <p:cNvSpPr txBox="1"/>
              <p:nvPr/>
            </p:nvSpPr>
            <p:spPr>
              <a:xfrm>
                <a:off x="2422036" y="5244069"/>
                <a:ext cx="883024" cy="369332"/>
              </a:xfrm>
              <a:prstGeom prst="rect">
                <a:avLst/>
              </a:prstGeom>
              <a:noFill/>
            </p:spPr>
            <p:txBody>
              <a:bodyPr wrap="square" rtlCol="0">
                <a:spAutoFit/>
              </a:bodyPr>
              <a:lstStyle/>
              <a:p>
                <a:r>
                  <a:rPr lang="en-US" dirty="0" smtClean="0"/>
                  <a:t>Gender</a:t>
                </a:r>
                <a:endParaRPr lang="en-US" dirty="0"/>
              </a:p>
            </p:txBody>
          </p:sp>
          <p:sp>
            <p:nvSpPr>
              <p:cNvPr id="11" name="TextBox 10"/>
              <p:cNvSpPr txBox="1"/>
              <p:nvPr/>
            </p:nvSpPr>
            <p:spPr>
              <a:xfrm>
                <a:off x="818649" y="5244069"/>
                <a:ext cx="883024" cy="369332"/>
              </a:xfrm>
              <a:prstGeom prst="rect">
                <a:avLst/>
              </a:prstGeom>
              <a:noFill/>
            </p:spPr>
            <p:txBody>
              <a:bodyPr wrap="square" rtlCol="0">
                <a:spAutoFit/>
              </a:bodyPr>
              <a:lstStyle/>
              <a:p>
                <a:r>
                  <a:rPr lang="en-US" dirty="0" smtClean="0"/>
                  <a:t>Race</a:t>
                </a:r>
                <a:endParaRPr lang="en-US" dirty="0"/>
              </a:p>
            </p:txBody>
          </p:sp>
        </p:grpSp>
        <p:sp>
          <p:nvSpPr>
            <p:cNvPr id="121" name="TextBox 120"/>
            <p:cNvSpPr txBox="1"/>
            <p:nvPr/>
          </p:nvSpPr>
          <p:spPr>
            <a:xfrm>
              <a:off x="1004261" y="4865537"/>
              <a:ext cx="883024" cy="369332"/>
            </a:xfrm>
            <a:prstGeom prst="rect">
              <a:avLst/>
            </a:prstGeom>
            <a:noFill/>
          </p:spPr>
          <p:txBody>
            <a:bodyPr wrap="square" rtlCol="0">
              <a:spAutoFit/>
            </a:bodyPr>
            <a:lstStyle/>
            <a:p>
              <a:pPr algn="ctr"/>
              <a:endParaRPr lang="en-US" dirty="0"/>
            </a:p>
          </p:txBody>
        </p:sp>
      </p:grpSp>
      <p:sp>
        <p:nvSpPr>
          <p:cNvPr id="3" name="TextBox 2"/>
          <p:cNvSpPr txBox="1"/>
          <p:nvPr/>
        </p:nvSpPr>
        <p:spPr>
          <a:xfrm>
            <a:off x="2346085" y="476311"/>
            <a:ext cx="184666" cy="369332"/>
          </a:xfrm>
          <a:prstGeom prst="rect">
            <a:avLst/>
          </a:prstGeom>
          <a:noFill/>
        </p:spPr>
        <p:txBody>
          <a:bodyPr wrap="none" rtlCol="0">
            <a:spAutoFit/>
          </a:bodyPr>
          <a:lstStyle/>
          <a:p>
            <a:endParaRPr lang="en-US" dirty="0"/>
          </a:p>
        </p:txBody>
      </p:sp>
      <p:sp>
        <p:nvSpPr>
          <p:cNvPr id="8" name="Slide Number Placeholder 7"/>
          <p:cNvSpPr>
            <a:spLocks noGrp="1"/>
          </p:cNvSpPr>
          <p:nvPr>
            <p:ph type="sldNum" sz="quarter" idx="12"/>
          </p:nvPr>
        </p:nvSpPr>
        <p:spPr/>
        <p:txBody>
          <a:bodyPr/>
          <a:lstStyle/>
          <a:p>
            <a:fld id="{A36629B7-85B9-C74E-BC8E-732E14A0FBF4}" type="slidenum">
              <a:rPr lang="en-US" smtClean="0"/>
              <a:t>12</a:t>
            </a:fld>
            <a:endParaRPr lang="en-US" dirty="0"/>
          </a:p>
        </p:txBody>
      </p:sp>
    </p:spTree>
    <p:extLst>
      <p:ext uri="{BB962C8B-B14F-4D97-AF65-F5344CB8AC3E}">
        <p14:creationId xmlns:p14="http://schemas.microsoft.com/office/powerpoint/2010/main" val="23887825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3" name="Content Placeholder 2"/>
          <p:cNvSpPr>
            <a:spLocks noGrp="1"/>
          </p:cNvSpPr>
          <p:nvPr>
            <p:ph sz="half" idx="1"/>
          </p:nvPr>
        </p:nvSpPr>
        <p:spPr/>
        <p:txBody>
          <a:bodyPr>
            <a:normAutofit/>
          </a:bodyPr>
          <a:lstStyle/>
          <a:p>
            <a:r>
              <a:rPr lang="en-US" dirty="0" smtClean="0"/>
              <a:t>Individual (</a:t>
            </a:r>
            <a:r>
              <a:rPr lang="en-US" i="1" dirty="0" err="1" smtClean="0"/>
              <a:t>i</a:t>
            </a:r>
            <a:r>
              <a:rPr lang="en-US" dirty="0" smtClean="0"/>
              <a:t>)</a:t>
            </a:r>
          </a:p>
          <a:p>
            <a:pPr lvl="1"/>
            <a:r>
              <a:rPr lang="en-US" dirty="0" smtClean="0"/>
              <a:t>New York City Community Health Survey (NYC-CHS)</a:t>
            </a:r>
          </a:p>
          <a:p>
            <a:pPr lvl="1"/>
            <a:r>
              <a:rPr lang="en-US" dirty="0" smtClean="0"/>
              <a:t>2012-2013</a:t>
            </a:r>
          </a:p>
          <a:p>
            <a:pPr lvl="2"/>
            <a:r>
              <a:rPr lang="en-US" dirty="0" smtClean="0"/>
              <a:t>Annual</a:t>
            </a:r>
          </a:p>
          <a:p>
            <a:pPr lvl="2"/>
            <a:r>
              <a:rPr lang="en-US" dirty="0" smtClean="0"/>
              <a:t>Pooled</a:t>
            </a:r>
          </a:p>
          <a:p>
            <a:pPr lvl="1"/>
            <a:r>
              <a:rPr lang="en-US" dirty="0"/>
              <a:t>Ages 18-59</a:t>
            </a:r>
          </a:p>
        </p:txBody>
      </p:sp>
      <p:sp>
        <p:nvSpPr>
          <p:cNvPr id="5" name="Content Placeholder 4"/>
          <p:cNvSpPr>
            <a:spLocks noGrp="1"/>
          </p:cNvSpPr>
          <p:nvPr>
            <p:ph sz="half" idx="2"/>
          </p:nvPr>
        </p:nvSpPr>
        <p:spPr/>
        <p:txBody>
          <a:bodyPr>
            <a:normAutofit/>
          </a:bodyPr>
          <a:lstStyle/>
          <a:p>
            <a:r>
              <a:rPr lang="en-US" dirty="0" smtClean="0"/>
              <a:t>Contextual (j)</a:t>
            </a:r>
            <a:endParaRPr lang="en-US" dirty="0"/>
          </a:p>
          <a:p>
            <a:pPr lvl="1"/>
            <a:r>
              <a:rPr lang="en-US" dirty="0"/>
              <a:t>New York City Stop, Question, and Frisk Database (NYC-SQF)</a:t>
            </a:r>
          </a:p>
          <a:p>
            <a:pPr lvl="1"/>
            <a:r>
              <a:rPr lang="en-US" dirty="0"/>
              <a:t>2009</a:t>
            </a:r>
            <a:r>
              <a:rPr lang="en-US" dirty="0" smtClean="0"/>
              <a:t>-2011</a:t>
            </a:r>
            <a:endParaRPr lang="en-US" dirty="0"/>
          </a:p>
          <a:p>
            <a:pPr lvl="2"/>
            <a:r>
              <a:rPr lang="en-US" dirty="0"/>
              <a:t>Annual</a:t>
            </a:r>
          </a:p>
          <a:p>
            <a:pPr lvl="2"/>
            <a:r>
              <a:rPr lang="en-US" dirty="0"/>
              <a:t>Pooled</a:t>
            </a:r>
          </a:p>
          <a:p>
            <a:pPr lvl="2"/>
            <a:r>
              <a:rPr lang="en-US" dirty="0" smtClean="0"/>
              <a:t>Aggregated</a:t>
            </a:r>
            <a:endParaRPr lang="en-US" dirty="0"/>
          </a:p>
        </p:txBody>
      </p:sp>
      <p:sp>
        <p:nvSpPr>
          <p:cNvPr id="11" name="Rectangle 10"/>
          <p:cNvSpPr/>
          <p:nvPr/>
        </p:nvSpPr>
        <p:spPr>
          <a:xfrm>
            <a:off x="2062313" y="5133575"/>
            <a:ext cx="409706" cy="574317"/>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A</a:t>
            </a:r>
            <a:endParaRPr lang="en-US" dirty="0"/>
          </a:p>
        </p:txBody>
      </p:sp>
      <p:sp>
        <p:nvSpPr>
          <p:cNvPr id="17" name="Rectangle 16"/>
          <p:cNvSpPr/>
          <p:nvPr/>
        </p:nvSpPr>
        <p:spPr>
          <a:xfrm>
            <a:off x="3722418" y="5133575"/>
            <a:ext cx="405712" cy="59195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B</a:t>
            </a:r>
            <a:endParaRPr lang="en-US" dirty="0"/>
          </a:p>
        </p:txBody>
      </p:sp>
      <p:sp>
        <p:nvSpPr>
          <p:cNvPr id="18" name="Rectangle 17"/>
          <p:cNvSpPr/>
          <p:nvPr/>
        </p:nvSpPr>
        <p:spPr>
          <a:xfrm>
            <a:off x="5873620" y="5133575"/>
            <a:ext cx="405714" cy="59196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C</a:t>
            </a:r>
            <a:endParaRPr lang="en-US" dirty="0"/>
          </a:p>
        </p:txBody>
      </p:sp>
      <p:cxnSp>
        <p:nvCxnSpPr>
          <p:cNvPr id="20" name="Straight Connector 19"/>
          <p:cNvCxnSpPr>
            <a:stCxn id="11" idx="2"/>
            <a:endCxn id="4" idx="0"/>
          </p:cNvCxnSpPr>
          <p:nvPr/>
        </p:nvCxnSpPr>
        <p:spPr>
          <a:xfrm flipH="1">
            <a:off x="1996776" y="5707892"/>
            <a:ext cx="270390" cy="290101"/>
          </a:xfrm>
          <a:prstGeom prst="line">
            <a:avLst/>
          </a:prstGeom>
        </p:spPr>
        <p:style>
          <a:lnRef idx="2">
            <a:schemeClr val="dk1"/>
          </a:lnRef>
          <a:fillRef idx="0">
            <a:schemeClr val="dk1"/>
          </a:fillRef>
          <a:effectRef idx="1">
            <a:schemeClr val="dk1"/>
          </a:effectRef>
          <a:fontRef idx="minor">
            <a:schemeClr val="tx1"/>
          </a:fontRef>
        </p:style>
      </p:cxnSp>
      <p:cxnSp>
        <p:nvCxnSpPr>
          <p:cNvPr id="23" name="Straight Connector 22"/>
          <p:cNvCxnSpPr>
            <a:stCxn id="11" idx="2"/>
            <a:endCxn id="8" idx="0"/>
          </p:cNvCxnSpPr>
          <p:nvPr/>
        </p:nvCxnSpPr>
        <p:spPr>
          <a:xfrm>
            <a:off x="2267166" y="5707892"/>
            <a:ext cx="275413" cy="290101"/>
          </a:xfrm>
          <a:prstGeom prst="line">
            <a:avLst/>
          </a:prstGeom>
        </p:spPr>
        <p:style>
          <a:lnRef idx="2">
            <a:schemeClr val="dk1"/>
          </a:lnRef>
          <a:fillRef idx="0">
            <a:schemeClr val="dk1"/>
          </a:fillRef>
          <a:effectRef idx="1">
            <a:schemeClr val="dk1"/>
          </a:effectRef>
          <a:fontRef idx="minor">
            <a:schemeClr val="tx1"/>
          </a:fontRef>
        </p:style>
      </p:cxnSp>
      <p:cxnSp>
        <p:nvCxnSpPr>
          <p:cNvPr id="24" name="Straight Connector 23"/>
          <p:cNvCxnSpPr>
            <a:endCxn id="16" idx="0"/>
          </p:cNvCxnSpPr>
          <p:nvPr/>
        </p:nvCxnSpPr>
        <p:spPr>
          <a:xfrm>
            <a:off x="3925277" y="5725535"/>
            <a:ext cx="568678" cy="272458"/>
          </a:xfrm>
          <a:prstGeom prst="line">
            <a:avLst/>
          </a:prstGeom>
        </p:spPr>
        <p:style>
          <a:lnRef idx="2">
            <a:schemeClr val="dk1"/>
          </a:lnRef>
          <a:fillRef idx="0">
            <a:schemeClr val="dk1"/>
          </a:fillRef>
          <a:effectRef idx="1">
            <a:schemeClr val="dk1"/>
          </a:effectRef>
          <a:fontRef idx="minor">
            <a:schemeClr val="tx1"/>
          </a:fontRef>
        </p:style>
      </p:cxnSp>
      <p:cxnSp>
        <p:nvCxnSpPr>
          <p:cNvPr id="25" name="Straight Connector 24"/>
          <p:cNvCxnSpPr>
            <a:stCxn id="17" idx="2"/>
            <a:endCxn id="9" idx="0"/>
          </p:cNvCxnSpPr>
          <p:nvPr/>
        </p:nvCxnSpPr>
        <p:spPr>
          <a:xfrm>
            <a:off x="3925274" y="5725534"/>
            <a:ext cx="4926" cy="272459"/>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p:cNvCxnSpPr>
            <a:stCxn id="17" idx="2"/>
            <a:endCxn id="10" idx="0"/>
          </p:cNvCxnSpPr>
          <p:nvPr/>
        </p:nvCxnSpPr>
        <p:spPr>
          <a:xfrm flipH="1">
            <a:off x="3367750" y="5725534"/>
            <a:ext cx="557524" cy="272459"/>
          </a:xfrm>
          <a:prstGeom prst="line">
            <a:avLst/>
          </a:prstGeom>
        </p:spPr>
        <p:style>
          <a:lnRef idx="2">
            <a:schemeClr val="dk1"/>
          </a:lnRef>
          <a:fillRef idx="0">
            <a:schemeClr val="dk1"/>
          </a:fillRef>
          <a:effectRef idx="1">
            <a:schemeClr val="dk1"/>
          </a:effectRef>
          <a:fontRef idx="minor">
            <a:schemeClr val="tx1"/>
          </a:fontRef>
        </p:style>
      </p:cxnSp>
      <p:cxnSp>
        <p:nvCxnSpPr>
          <p:cNvPr id="27" name="Straight Connector 26"/>
          <p:cNvCxnSpPr>
            <a:stCxn id="18" idx="2"/>
            <a:endCxn id="12" idx="0"/>
          </p:cNvCxnSpPr>
          <p:nvPr/>
        </p:nvCxnSpPr>
        <p:spPr>
          <a:xfrm>
            <a:off x="6076477" y="5725535"/>
            <a:ext cx="938802" cy="272458"/>
          </a:xfrm>
          <a:prstGeom prst="line">
            <a:avLst/>
          </a:prstGeom>
        </p:spPr>
        <p:style>
          <a:lnRef idx="2">
            <a:schemeClr val="dk1"/>
          </a:lnRef>
          <a:fillRef idx="0">
            <a:schemeClr val="dk1"/>
          </a:fillRef>
          <a:effectRef idx="1">
            <a:schemeClr val="dk1"/>
          </a:effectRef>
          <a:fontRef idx="minor">
            <a:schemeClr val="tx1"/>
          </a:fontRef>
        </p:style>
      </p:cxnSp>
      <p:cxnSp>
        <p:nvCxnSpPr>
          <p:cNvPr id="28" name="Straight Connector 27"/>
          <p:cNvCxnSpPr>
            <a:stCxn id="18" idx="2"/>
            <a:endCxn id="13" idx="0"/>
          </p:cNvCxnSpPr>
          <p:nvPr/>
        </p:nvCxnSpPr>
        <p:spPr>
          <a:xfrm>
            <a:off x="6076477" y="5725535"/>
            <a:ext cx="350332" cy="272458"/>
          </a:xfrm>
          <a:prstGeom prst="line">
            <a:avLst/>
          </a:prstGeom>
        </p:spPr>
        <p:style>
          <a:lnRef idx="2">
            <a:schemeClr val="dk1"/>
          </a:lnRef>
          <a:fillRef idx="0">
            <a:schemeClr val="dk1"/>
          </a:fillRef>
          <a:effectRef idx="1">
            <a:schemeClr val="dk1"/>
          </a:effectRef>
          <a:fontRef idx="minor">
            <a:schemeClr val="tx1"/>
          </a:fontRef>
        </p:style>
      </p:cxnSp>
      <p:cxnSp>
        <p:nvCxnSpPr>
          <p:cNvPr id="29" name="Straight Connector 28"/>
          <p:cNvCxnSpPr>
            <a:stCxn id="18" idx="2"/>
            <a:endCxn id="14" idx="0"/>
          </p:cNvCxnSpPr>
          <p:nvPr/>
        </p:nvCxnSpPr>
        <p:spPr>
          <a:xfrm flipH="1">
            <a:off x="5873620" y="5725535"/>
            <a:ext cx="202857" cy="272458"/>
          </a:xfrm>
          <a:prstGeom prst="line">
            <a:avLst/>
          </a:prstGeom>
        </p:spPr>
        <p:style>
          <a:lnRef idx="2">
            <a:schemeClr val="dk1"/>
          </a:lnRef>
          <a:fillRef idx="0">
            <a:schemeClr val="dk1"/>
          </a:fillRef>
          <a:effectRef idx="1">
            <a:schemeClr val="dk1"/>
          </a:effectRef>
          <a:fontRef idx="minor">
            <a:schemeClr val="tx1"/>
          </a:fontRef>
        </p:style>
      </p:cxnSp>
      <p:cxnSp>
        <p:nvCxnSpPr>
          <p:cNvPr id="30" name="Straight Connector 29"/>
          <p:cNvCxnSpPr>
            <a:stCxn id="18" idx="2"/>
            <a:endCxn id="15" idx="0"/>
          </p:cNvCxnSpPr>
          <p:nvPr/>
        </p:nvCxnSpPr>
        <p:spPr>
          <a:xfrm flipH="1">
            <a:off x="5302792" y="5725535"/>
            <a:ext cx="773685" cy="272458"/>
          </a:xfrm>
          <a:prstGeom prst="line">
            <a:avLst/>
          </a:prstGeom>
        </p:spPr>
        <p:style>
          <a:lnRef idx="2">
            <a:schemeClr val="dk1"/>
          </a:lnRef>
          <a:fillRef idx="0">
            <a:schemeClr val="dk1"/>
          </a:fillRef>
          <a:effectRef idx="1">
            <a:schemeClr val="dk1"/>
          </a:effectRef>
          <a:fontRef idx="minor">
            <a:schemeClr val="tx1"/>
          </a:fontRef>
        </p:style>
      </p:cxnSp>
      <p:sp>
        <p:nvSpPr>
          <p:cNvPr id="50" name="TextBox 49"/>
          <p:cNvSpPr txBox="1"/>
          <p:nvPr/>
        </p:nvSpPr>
        <p:spPr>
          <a:xfrm>
            <a:off x="7705702" y="5133577"/>
            <a:ext cx="733707" cy="369332"/>
          </a:xfrm>
          <a:prstGeom prst="rect">
            <a:avLst/>
          </a:prstGeom>
          <a:noFill/>
        </p:spPr>
        <p:txBody>
          <a:bodyPr wrap="none" rtlCol="0">
            <a:spAutoFit/>
          </a:bodyPr>
          <a:lstStyle/>
          <a:p>
            <a:r>
              <a:rPr lang="en-US" dirty="0" smtClean="0"/>
              <a:t>UHF </a:t>
            </a:r>
            <a:r>
              <a:rPr lang="en-US" i="1" dirty="0" smtClean="0"/>
              <a:t>j</a:t>
            </a:r>
            <a:endParaRPr lang="en-US" i="1" dirty="0"/>
          </a:p>
        </p:txBody>
      </p:sp>
      <p:cxnSp>
        <p:nvCxnSpPr>
          <p:cNvPr id="52" name="Straight Arrow Connector 51"/>
          <p:cNvCxnSpPr>
            <a:stCxn id="50" idx="1"/>
          </p:cNvCxnSpPr>
          <p:nvPr/>
        </p:nvCxnSpPr>
        <p:spPr>
          <a:xfrm flipH="1">
            <a:off x="7381826" y="5318243"/>
            <a:ext cx="32387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6" name="TextBox 55"/>
          <p:cNvSpPr txBox="1"/>
          <p:nvPr/>
        </p:nvSpPr>
        <p:spPr>
          <a:xfrm>
            <a:off x="7705702" y="6141421"/>
            <a:ext cx="1462948" cy="369332"/>
          </a:xfrm>
          <a:prstGeom prst="rect">
            <a:avLst/>
          </a:prstGeom>
          <a:noFill/>
        </p:spPr>
        <p:txBody>
          <a:bodyPr wrap="none" rtlCol="0">
            <a:spAutoFit/>
          </a:bodyPr>
          <a:lstStyle/>
          <a:p>
            <a:r>
              <a:rPr lang="en-US" dirty="0" smtClean="0"/>
              <a:t>Respondent </a:t>
            </a:r>
            <a:r>
              <a:rPr lang="en-US" i="1" dirty="0" err="1" smtClean="0"/>
              <a:t>i</a:t>
            </a:r>
            <a:endParaRPr lang="en-US" i="1" dirty="0"/>
          </a:p>
        </p:txBody>
      </p:sp>
      <p:cxnSp>
        <p:nvCxnSpPr>
          <p:cNvPr id="57" name="Straight Arrow Connector 56"/>
          <p:cNvCxnSpPr>
            <a:stCxn id="56" idx="1"/>
          </p:cNvCxnSpPr>
          <p:nvPr/>
        </p:nvCxnSpPr>
        <p:spPr>
          <a:xfrm flipH="1">
            <a:off x="7381826" y="6326087"/>
            <a:ext cx="32387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 name="Rectangle 3"/>
          <p:cNvSpPr/>
          <p:nvPr/>
        </p:nvSpPr>
        <p:spPr>
          <a:xfrm>
            <a:off x="1793919" y="5997993"/>
            <a:ext cx="405714" cy="7938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a:t>
            </a:r>
            <a:endParaRPr lang="en-US" dirty="0"/>
          </a:p>
        </p:txBody>
      </p:sp>
      <p:sp>
        <p:nvSpPr>
          <p:cNvPr id="8" name="Rectangle 7"/>
          <p:cNvSpPr/>
          <p:nvPr/>
        </p:nvSpPr>
        <p:spPr>
          <a:xfrm>
            <a:off x="2339722" y="5997993"/>
            <a:ext cx="405714" cy="7938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a:t>
            </a:r>
            <a:endParaRPr lang="en-US" dirty="0"/>
          </a:p>
        </p:txBody>
      </p:sp>
      <p:sp>
        <p:nvSpPr>
          <p:cNvPr id="9" name="Rectangle 8"/>
          <p:cNvSpPr/>
          <p:nvPr/>
        </p:nvSpPr>
        <p:spPr>
          <a:xfrm>
            <a:off x="3727343" y="5997993"/>
            <a:ext cx="405714" cy="7938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4</a:t>
            </a:r>
          </a:p>
        </p:txBody>
      </p:sp>
      <p:sp>
        <p:nvSpPr>
          <p:cNvPr id="10" name="Rectangle 9"/>
          <p:cNvSpPr/>
          <p:nvPr/>
        </p:nvSpPr>
        <p:spPr>
          <a:xfrm>
            <a:off x="3164893" y="5997993"/>
            <a:ext cx="405714" cy="7938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3</a:t>
            </a:r>
            <a:endParaRPr lang="en-US" dirty="0"/>
          </a:p>
        </p:txBody>
      </p:sp>
      <p:sp>
        <p:nvSpPr>
          <p:cNvPr id="12" name="Rectangle 11"/>
          <p:cNvSpPr/>
          <p:nvPr/>
        </p:nvSpPr>
        <p:spPr>
          <a:xfrm>
            <a:off x="6812422" y="5997993"/>
            <a:ext cx="405714" cy="7938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9</a:t>
            </a:r>
            <a:endParaRPr lang="en-US" dirty="0"/>
          </a:p>
        </p:txBody>
      </p:sp>
      <p:sp>
        <p:nvSpPr>
          <p:cNvPr id="13" name="Rectangle 12"/>
          <p:cNvSpPr/>
          <p:nvPr/>
        </p:nvSpPr>
        <p:spPr>
          <a:xfrm>
            <a:off x="6223952" y="5997993"/>
            <a:ext cx="405714" cy="7938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8</a:t>
            </a:r>
            <a:endParaRPr lang="en-US" dirty="0"/>
          </a:p>
        </p:txBody>
      </p:sp>
      <p:sp>
        <p:nvSpPr>
          <p:cNvPr id="14" name="Rectangle 13"/>
          <p:cNvSpPr/>
          <p:nvPr/>
        </p:nvSpPr>
        <p:spPr>
          <a:xfrm>
            <a:off x="5670763" y="5997993"/>
            <a:ext cx="405714" cy="7938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7</a:t>
            </a:r>
            <a:endParaRPr lang="en-US" dirty="0"/>
          </a:p>
        </p:txBody>
      </p:sp>
      <p:sp>
        <p:nvSpPr>
          <p:cNvPr id="15" name="Rectangle 14"/>
          <p:cNvSpPr/>
          <p:nvPr/>
        </p:nvSpPr>
        <p:spPr>
          <a:xfrm>
            <a:off x="5099935" y="5997993"/>
            <a:ext cx="405714" cy="7938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6</a:t>
            </a:r>
            <a:endParaRPr lang="en-US" dirty="0"/>
          </a:p>
        </p:txBody>
      </p:sp>
      <p:sp>
        <p:nvSpPr>
          <p:cNvPr id="16" name="Rectangle 15"/>
          <p:cNvSpPr/>
          <p:nvPr/>
        </p:nvSpPr>
        <p:spPr>
          <a:xfrm>
            <a:off x="4291098" y="5997993"/>
            <a:ext cx="405714" cy="7938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5</a:t>
            </a:r>
            <a:endParaRPr lang="en-US" dirty="0"/>
          </a:p>
        </p:txBody>
      </p:sp>
      <p:sp>
        <p:nvSpPr>
          <p:cNvPr id="6" name="Slide Number Placeholder 5"/>
          <p:cNvSpPr>
            <a:spLocks noGrp="1"/>
          </p:cNvSpPr>
          <p:nvPr>
            <p:ph type="sldNum" sz="quarter" idx="12"/>
          </p:nvPr>
        </p:nvSpPr>
        <p:spPr/>
        <p:txBody>
          <a:bodyPr/>
          <a:lstStyle/>
          <a:p>
            <a:fld id="{A36629B7-85B9-C74E-BC8E-732E14A0FBF4}" type="slidenum">
              <a:rPr lang="en-US" smtClean="0"/>
              <a:t>13</a:t>
            </a:fld>
            <a:endParaRPr lang="en-US"/>
          </a:p>
        </p:txBody>
      </p:sp>
    </p:spTree>
    <p:extLst>
      <p:ext uri="{BB962C8B-B14F-4D97-AF65-F5344CB8AC3E}">
        <p14:creationId xmlns:p14="http://schemas.microsoft.com/office/powerpoint/2010/main" val="32766052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Data </a:t>
            </a:r>
          </a:p>
        </p:txBody>
      </p:sp>
      <p:sp>
        <p:nvSpPr>
          <p:cNvPr id="11" name="Rectangle 10"/>
          <p:cNvSpPr/>
          <p:nvPr/>
        </p:nvSpPr>
        <p:spPr>
          <a:xfrm>
            <a:off x="138049" y="1680268"/>
            <a:ext cx="1524000" cy="2092109"/>
          </a:xfrm>
          <a:prstGeom prst="rect">
            <a:avLst/>
          </a:prstGeom>
          <a:ln w="6350"/>
          <a:effectLst>
            <a:innerShdw blurRad="114300">
              <a:prstClr val="black"/>
            </a:innerShdw>
          </a:effectLst>
        </p:spPr>
        <p:style>
          <a:lnRef idx="2">
            <a:schemeClr val="dk1"/>
          </a:lnRef>
          <a:fillRef idx="1">
            <a:schemeClr val="lt1"/>
          </a:fillRef>
          <a:effectRef idx="0">
            <a:schemeClr val="dk1"/>
          </a:effectRef>
          <a:fontRef idx="minor">
            <a:schemeClr val="dk1"/>
          </a:fontRef>
        </p:style>
        <p:txBody>
          <a:bodyPr rtlCol="0" anchor="t"/>
          <a:lstStyle/>
          <a:p>
            <a:r>
              <a:rPr lang="en-US" sz="1200" b="1" dirty="0" smtClean="0">
                <a:solidFill>
                  <a:srgbClr val="960000"/>
                </a:solidFill>
              </a:rPr>
              <a:t>United Hospital Fund Neighborhoods</a:t>
            </a:r>
            <a:endParaRPr lang="en-US" sz="1200" b="1" dirty="0">
              <a:solidFill>
                <a:srgbClr val="960000"/>
              </a:solidFill>
            </a:endParaRPr>
          </a:p>
          <a:p>
            <a:pPr marL="171450" indent="-171450">
              <a:buFont typeface="Wingdings" pitchFamily="2" charset="2"/>
              <a:buChar char="§"/>
            </a:pPr>
            <a:r>
              <a:rPr lang="en-US" sz="1200" dirty="0" smtClean="0"/>
              <a:t>Administratively-defined for UHF</a:t>
            </a:r>
          </a:p>
          <a:p>
            <a:pPr marL="171450" indent="-171450">
              <a:buFont typeface="Wingdings" pitchFamily="2" charset="2"/>
              <a:buChar char="§"/>
            </a:pPr>
            <a:r>
              <a:rPr lang="en-US" sz="1200" dirty="0" smtClean="0"/>
              <a:t>Approximate to hospital service areas</a:t>
            </a:r>
          </a:p>
          <a:p>
            <a:pPr marL="171450" indent="-171450">
              <a:buFont typeface="Wingdings" pitchFamily="2" charset="2"/>
              <a:buChar char="§"/>
            </a:pPr>
            <a:r>
              <a:rPr lang="en-US" sz="1200" dirty="0" smtClean="0"/>
              <a:t>Linked </a:t>
            </a:r>
            <a:r>
              <a:rPr lang="en-US" sz="1200" dirty="0"/>
              <a:t>to </a:t>
            </a:r>
            <a:r>
              <a:rPr lang="en-US" sz="1200" dirty="0" smtClean="0"/>
              <a:t>Zip Codes of NYC</a:t>
            </a:r>
            <a:endParaRPr lang="en-US" sz="1200" dirty="0"/>
          </a:p>
        </p:txBody>
      </p:sp>
      <p:cxnSp>
        <p:nvCxnSpPr>
          <p:cNvPr id="13" name="Straight Arrow Connector 12"/>
          <p:cNvCxnSpPr>
            <a:stCxn id="11" idx="3"/>
            <a:endCxn id="25" idx="1"/>
          </p:cNvCxnSpPr>
          <p:nvPr/>
        </p:nvCxnSpPr>
        <p:spPr>
          <a:xfrm flipV="1">
            <a:off x="1662049" y="1735723"/>
            <a:ext cx="928751" cy="990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1" name="Rectangle 20"/>
          <p:cNvSpPr/>
          <p:nvPr/>
        </p:nvSpPr>
        <p:spPr>
          <a:xfrm>
            <a:off x="2697480" y="4797794"/>
            <a:ext cx="6248400" cy="1374406"/>
          </a:xfrm>
          <a:prstGeom prst="rect">
            <a:avLst/>
          </a:prstGeom>
          <a:ln w="6350"/>
          <a:effectLst>
            <a:innerShdw blurRad="114300">
              <a:prstClr val="black"/>
            </a:innerShdw>
          </a:effectLst>
        </p:spPr>
        <p:style>
          <a:lnRef idx="2">
            <a:schemeClr val="dk1"/>
          </a:lnRef>
          <a:fillRef idx="1">
            <a:schemeClr val="lt1"/>
          </a:fillRef>
          <a:effectRef idx="0">
            <a:schemeClr val="dk1"/>
          </a:effectRef>
          <a:fontRef idx="minor">
            <a:schemeClr val="dk1"/>
          </a:fontRef>
        </p:style>
        <p:txBody>
          <a:bodyPr rtlCol="0" anchor="t"/>
          <a:lstStyle/>
          <a:p>
            <a:r>
              <a:rPr lang="en-US" sz="1200" b="1" dirty="0" smtClean="0">
                <a:solidFill>
                  <a:srgbClr val="960000"/>
                </a:solidFill>
              </a:rPr>
              <a:t>New York City Community Health Survey</a:t>
            </a:r>
            <a:endParaRPr lang="en-US" sz="1200" b="1" dirty="0">
              <a:solidFill>
                <a:srgbClr val="960000"/>
              </a:solidFill>
            </a:endParaRPr>
          </a:p>
          <a:p>
            <a:pPr marL="171450" indent="-171450">
              <a:buFont typeface="Wingdings" pitchFamily="2" charset="2"/>
              <a:buChar char="§"/>
            </a:pPr>
            <a:r>
              <a:rPr lang="en-US" sz="1200" dirty="0"/>
              <a:t>Stratified probability sample </a:t>
            </a:r>
            <a:r>
              <a:rPr lang="en-US" sz="1200" dirty="0" smtClean="0"/>
              <a:t>of New York City</a:t>
            </a:r>
          </a:p>
          <a:p>
            <a:pPr marL="171450" indent="-171450">
              <a:buFont typeface="Wingdings" pitchFamily="2" charset="2"/>
              <a:buChar char="§"/>
            </a:pPr>
            <a:r>
              <a:rPr lang="en-US" sz="1200" dirty="0" smtClean="0"/>
              <a:t>Pooled 2012 (n = 5,038) and 2013 (n = 5,334)</a:t>
            </a:r>
            <a:endParaRPr lang="en-US" sz="1200" dirty="0"/>
          </a:p>
          <a:p>
            <a:pPr marL="171450" indent="-171450">
              <a:buFont typeface="Wingdings" pitchFamily="2" charset="2"/>
              <a:buChar char="§"/>
            </a:pPr>
            <a:r>
              <a:rPr lang="en-US" sz="1200" dirty="0"/>
              <a:t>Neighborhood residence </a:t>
            </a:r>
            <a:r>
              <a:rPr lang="en-US" sz="1200" dirty="0" smtClean="0"/>
              <a:t>(UHF </a:t>
            </a:r>
            <a:r>
              <a:rPr lang="en-US" sz="1200" dirty="0"/>
              <a:t>identifier) indicated at each </a:t>
            </a:r>
            <a:r>
              <a:rPr lang="en-US" sz="1200" dirty="0" smtClean="0"/>
              <a:t>panel </a:t>
            </a:r>
            <a:r>
              <a:rPr lang="en-US" sz="1200" dirty="0"/>
              <a:t>of data </a:t>
            </a:r>
            <a:r>
              <a:rPr lang="en-US" sz="1200" dirty="0" smtClean="0"/>
              <a:t>collection</a:t>
            </a:r>
          </a:p>
          <a:p>
            <a:pPr marL="171450" indent="-171450">
              <a:buFont typeface="Wingdings" pitchFamily="2" charset="2"/>
              <a:buChar char="§"/>
            </a:pPr>
            <a:r>
              <a:rPr lang="en-US" sz="1200" dirty="0" smtClean="0"/>
              <a:t>Supplemental analysis indicates temporal consistency in the effect of key covariates across time</a:t>
            </a:r>
          </a:p>
          <a:p>
            <a:pPr marL="171450" indent="-171450">
              <a:buFont typeface="Wingdings" pitchFamily="2" charset="2"/>
              <a:buChar char="§"/>
            </a:pPr>
            <a:r>
              <a:rPr lang="en-US" sz="1200" dirty="0" smtClean="0"/>
              <a:t>Diverse array of general, mental, physical, and behavioral health indicators</a:t>
            </a:r>
            <a:endParaRPr lang="en-US" sz="1200" dirty="0"/>
          </a:p>
        </p:txBody>
      </p:sp>
      <p:sp>
        <p:nvSpPr>
          <p:cNvPr id="24" name="TextBox 23"/>
          <p:cNvSpPr txBox="1"/>
          <p:nvPr/>
        </p:nvSpPr>
        <p:spPr>
          <a:xfrm>
            <a:off x="2590800" y="4343400"/>
            <a:ext cx="3230880" cy="338554"/>
          </a:xfrm>
          <a:prstGeom prst="rect">
            <a:avLst/>
          </a:prstGeom>
          <a:noFill/>
        </p:spPr>
        <p:txBody>
          <a:bodyPr wrap="square" rtlCol="0">
            <a:spAutoFit/>
          </a:bodyPr>
          <a:lstStyle/>
          <a:p>
            <a:r>
              <a:rPr lang="en-US" sz="1600" b="1" dirty="0">
                <a:solidFill>
                  <a:srgbClr val="960000"/>
                </a:solidFill>
              </a:rPr>
              <a:t>Individual-Level (</a:t>
            </a:r>
            <a:r>
              <a:rPr lang="en-US" sz="1600" b="1" i="1" dirty="0" err="1">
                <a:solidFill>
                  <a:srgbClr val="960000"/>
                </a:solidFill>
              </a:rPr>
              <a:t>n</a:t>
            </a:r>
            <a:r>
              <a:rPr lang="en-US" sz="1600" b="1" i="1" baseline="-25000" dirty="0" err="1">
                <a:solidFill>
                  <a:srgbClr val="960000"/>
                </a:solidFill>
              </a:rPr>
              <a:t>i</a:t>
            </a:r>
            <a:r>
              <a:rPr lang="en-US" sz="1600" b="1" i="1" dirty="0">
                <a:solidFill>
                  <a:srgbClr val="960000"/>
                </a:solidFill>
              </a:rPr>
              <a:t> </a:t>
            </a:r>
            <a:r>
              <a:rPr lang="en-US" sz="1600" b="1" dirty="0">
                <a:solidFill>
                  <a:srgbClr val="960000"/>
                </a:solidFill>
              </a:rPr>
              <a:t>= </a:t>
            </a:r>
            <a:r>
              <a:rPr lang="en-US" sz="1600" b="1" dirty="0" smtClean="0">
                <a:solidFill>
                  <a:srgbClr val="960000"/>
                </a:solidFill>
              </a:rPr>
              <a:t>10,372)</a:t>
            </a:r>
            <a:endParaRPr lang="en-US" sz="1600" b="1" dirty="0">
              <a:solidFill>
                <a:srgbClr val="960000"/>
              </a:solidFill>
            </a:endParaRPr>
          </a:p>
        </p:txBody>
      </p:sp>
      <p:sp>
        <p:nvSpPr>
          <p:cNvPr id="25" name="TextBox 24"/>
          <p:cNvSpPr txBox="1"/>
          <p:nvPr/>
        </p:nvSpPr>
        <p:spPr>
          <a:xfrm>
            <a:off x="2590800" y="1566446"/>
            <a:ext cx="3886200" cy="338554"/>
          </a:xfrm>
          <a:prstGeom prst="rect">
            <a:avLst/>
          </a:prstGeom>
          <a:noFill/>
        </p:spPr>
        <p:txBody>
          <a:bodyPr wrap="square" rtlCol="0">
            <a:spAutoFit/>
          </a:bodyPr>
          <a:lstStyle/>
          <a:p>
            <a:r>
              <a:rPr lang="en-US" sz="1600" b="1" dirty="0">
                <a:solidFill>
                  <a:srgbClr val="960000"/>
                </a:solidFill>
              </a:rPr>
              <a:t>Neighborhood-Level (</a:t>
            </a:r>
            <a:r>
              <a:rPr lang="en-US" sz="1600" b="1" i="1" dirty="0" err="1">
                <a:solidFill>
                  <a:srgbClr val="960000"/>
                </a:solidFill>
              </a:rPr>
              <a:t>n</a:t>
            </a:r>
            <a:r>
              <a:rPr lang="en-US" sz="1600" b="1" i="1" baseline="-25000" dirty="0" err="1">
                <a:solidFill>
                  <a:srgbClr val="960000"/>
                </a:solidFill>
              </a:rPr>
              <a:t>j</a:t>
            </a:r>
            <a:r>
              <a:rPr lang="en-US" sz="1600" b="1" dirty="0">
                <a:solidFill>
                  <a:srgbClr val="960000"/>
                </a:solidFill>
              </a:rPr>
              <a:t> = </a:t>
            </a:r>
            <a:r>
              <a:rPr lang="en-US" sz="1600" b="1" dirty="0" smtClean="0">
                <a:solidFill>
                  <a:srgbClr val="960000"/>
                </a:solidFill>
              </a:rPr>
              <a:t>34)</a:t>
            </a:r>
            <a:endParaRPr lang="en-US" sz="1600" b="1" dirty="0">
              <a:solidFill>
                <a:srgbClr val="960000"/>
              </a:solidFill>
            </a:endParaRPr>
          </a:p>
        </p:txBody>
      </p:sp>
      <p:sp>
        <p:nvSpPr>
          <p:cNvPr id="32" name="Rectangle 31"/>
          <p:cNvSpPr/>
          <p:nvPr/>
        </p:nvSpPr>
        <p:spPr>
          <a:xfrm>
            <a:off x="4953000" y="1981200"/>
            <a:ext cx="1828800" cy="2133600"/>
          </a:xfrm>
          <a:prstGeom prst="rect">
            <a:avLst/>
          </a:prstGeom>
          <a:ln w="6350"/>
          <a:effectLst>
            <a:innerShdw blurRad="114300">
              <a:prstClr val="black"/>
            </a:innerShdw>
          </a:effectLst>
        </p:spPr>
        <p:style>
          <a:lnRef idx="2">
            <a:schemeClr val="dk1"/>
          </a:lnRef>
          <a:fillRef idx="1">
            <a:schemeClr val="lt1"/>
          </a:fillRef>
          <a:effectRef idx="0">
            <a:schemeClr val="dk1"/>
          </a:effectRef>
          <a:fontRef idx="minor">
            <a:schemeClr val="dk1"/>
          </a:fontRef>
        </p:style>
        <p:txBody>
          <a:bodyPr rtlCol="0" anchor="t"/>
          <a:lstStyle/>
          <a:p>
            <a:r>
              <a:rPr lang="en-US" sz="1200" b="1" dirty="0" smtClean="0">
                <a:solidFill>
                  <a:srgbClr val="960000"/>
                </a:solidFill>
              </a:rPr>
              <a:t>U.S. Census</a:t>
            </a:r>
          </a:p>
          <a:p>
            <a:pPr marL="171450" indent="-171450">
              <a:buFont typeface="Wingdings" pitchFamily="2" charset="2"/>
              <a:buChar char="§"/>
            </a:pPr>
            <a:r>
              <a:rPr lang="en-US" sz="1200" dirty="0" smtClean="0"/>
              <a:t>2010 Counts</a:t>
            </a:r>
          </a:p>
          <a:p>
            <a:pPr marL="171450" indent="-171450">
              <a:buFont typeface="Wingdings" pitchFamily="2" charset="2"/>
              <a:buChar char="§"/>
            </a:pPr>
            <a:r>
              <a:rPr lang="en-US" sz="1200" dirty="0" smtClean="0"/>
              <a:t>Minority (Black and Latino) composition</a:t>
            </a:r>
            <a:endParaRPr lang="en-US" sz="1200" dirty="0"/>
          </a:p>
          <a:p>
            <a:pPr marL="171450" indent="-171450">
              <a:buFont typeface="Wingdings" pitchFamily="2" charset="2"/>
              <a:buChar char="§"/>
            </a:pPr>
            <a:r>
              <a:rPr lang="en-US" sz="1200" dirty="0" smtClean="0"/>
              <a:t>Family poverty rate</a:t>
            </a:r>
          </a:p>
        </p:txBody>
      </p:sp>
      <p:sp>
        <p:nvSpPr>
          <p:cNvPr id="75" name="Rectangle 74"/>
          <p:cNvSpPr/>
          <p:nvPr/>
        </p:nvSpPr>
        <p:spPr>
          <a:xfrm>
            <a:off x="2697480" y="1981200"/>
            <a:ext cx="2103120" cy="2133600"/>
          </a:xfrm>
          <a:prstGeom prst="rect">
            <a:avLst/>
          </a:prstGeom>
          <a:solidFill>
            <a:schemeClr val="bg2">
              <a:lumMod val="50000"/>
              <a:alpha val="25000"/>
            </a:schemeClr>
          </a:solidFill>
          <a:ln w="6350"/>
          <a:effectLst>
            <a:innerShdw blurRad="114300">
              <a:prstClr val="black"/>
            </a:innerShdw>
          </a:effectLst>
        </p:spPr>
        <p:style>
          <a:lnRef idx="2">
            <a:schemeClr val="dk1"/>
          </a:lnRef>
          <a:fillRef idx="1">
            <a:schemeClr val="lt1"/>
          </a:fillRef>
          <a:effectRef idx="0">
            <a:schemeClr val="dk1"/>
          </a:effectRef>
          <a:fontRef idx="minor">
            <a:schemeClr val="dk1"/>
          </a:fontRef>
        </p:style>
        <p:txBody>
          <a:bodyPr rtlCol="0" anchor="t"/>
          <a:lstStyle/>
          <a:p>
            <a:r>
              <a:rPr lang="en-US" sz="1200" b="1" dirty="0" smtClean="0">
                <a:solidFill>
                  <a:srgbClr val="960000"/>
                </a:solidFill>
              </a:rPr>
              <a:t>New York City Stop, Question, and Frisk Database</a:t>
            </a:r>
            <a:endParaRPr lang="en-US" sz="1200" b="1" dirty="0">
              <a:solidFill>
                <a:srgbClr val="960000"/>
              </a:solidFill>
            </a:endParaRPr>
          </a:p>
          <a:p>
            <a:pPr marL="171450" indent="-171450">
              <a:buFont typeface="Wingdings" pitchFamily="2" charset="2"/>
              <a:buChar char="§"/>
            </a:pPr>
            <a:r>
              <a:rPr lang="en-US" sz="1200" dirty="0"/>
              <a:t>1994 Panel</a:t>
            </a:r>
          </a:p>
          <a:p>
            <a:pPr marL="171450" indent="-171450">
              <a:buFont typeface="Wingdings" pitchFamily="2" charset="2"/>
              <a:buChar char="§"/>
            </a:pPr>
            <a:r>
              <a:rPr lang="en-US" sz="1200" dirty="0" smtClean="0"/>
              <a:t>UF-250</a:t>
            </a:r>
          </a:p>
          <a:p>
            <a:pPr marL="171450" indent="-171450">
              <a:buFont typeface="Wingdings" pitchFamily="2" charset="2"/>
              <a:buChar char="§"/>
            </a:pPr>
            <a:r>
              <a:rPr lang="en-US" sz="1200" dirty="0" err="1" smtClean="0"/>
              <a:t>Systematicized</a:t>
            </a:r>
            <a:r>
              <a:rPr lang="en-US" sz="1200" dirty="0" smtClean="0"/>
              <a:t> record of rationale for stop, post-</a:t>
            </a:r>
            <a:r>
              <a:rPr lang="en-US" sz="1200" dirty="0" err="1" smtClean="0"/>
              <a:t>sto</a:t>
            </a:r>
            <a:r>
              <a:rPr lang="en-US" sz="1200" dirty="0" smtClean="0"/>
              <a:t> characteristics, and demographics of suspect</a:t>
            </a:r>
            <a:endParaRPr lang="en-US" sz="1200" dirty="0"/>
          </a:p>
        </p:txBody>
      </p:sp>
      <p:sp>
        <p:nvSpPr>
          <p:cNvPr id="76" name="Rectangle 75"/>
          <p:cNvSpPr/>
          <p:nvPr/>
        </p:nvSpPr>
        <p:spPr>
          <a:xfrm>
            <a:off x="6934200" y="1981200"/>
            <a:ext cx="2011680" cy="2133600"/>
          </a:xfrm>
          <a:prstGeom prst="rect">
            <a:avLst/>
          </a:prstGeom>
          <a:ln w="6350"/>
          <a:effectLst>
            <a:innerShdw blurRad="114300">
              <a:prstClr val="black"/>
            </a:innerShdw>
          </a:effectLst>
        </p:spPr>
        <p:style>
          <a:lnRef idx="2">
            <a:schemeClr val="dk1"/>
          </a:lnRef>
          <a:fillRef idx="1">
            <a:schemeClr val="lt1"/>
          </a:fillRef>
          <a:effectRef idx="0">
            <a:schemeClr val="dk1"/>
          </a:effectRef>
          <a:fontRef idx="minor">
            <a:schemeClr val="dk1"/>
          </a:fontRef>
        </p:style>
        <p:txBody>
          <a:bodyPr rtlCol="0" anchor="t"/>
          <a:lstStyle/>
          <a:p>
            <a:r>
              <a:rPr lang="en-US" sz="1200" b="1" dirty="0" smtClean="0">
                <a:solidFill>
                  <a:srgbClr val="960000"/>
                </a:solidFill>
              </a:rPr>
              <a:t>New York City Police Department</a:t>
            </a:r>
            <a:endParaRPr lang="en-US" sz="1200" b="1" dirty="0">
              <a:solidFill>
                <a:srgbClr val="960000"/>
              </a:solidFill>
            </a:endParaRPr>
          </a:p>
          <a:p>
            <a:pPr marL="171450" indent="-171450">
              <a:buFont typeface="Wingdings" pitchFamily="2" charset="2"/>
              <a:buChar char="§"/>
            </a:pPr>
            <a:r>
              <a:rPr lang="en-US" sz="1200" dirty="0" smtClean="0"/>
              <a:t>2010-2012</a:t>
            </a:r>
            <a:endParaRPr lang="en-US" sz="1200" dirty="0"/>
          </a:p>
          <a:p>
            <a:pPr marL="171450" indent="-171450">
              <a:buFont typeface="Wingdings" pitchFamily="2" charset="2"/>
              <a:buChar char="§"/>
            </a:pPr>
            <a:r>
              <a:rPr lang="en-US" sz="1200" dirty="0" smtClean="0"/>
              <a:t>Crime reports for 7 major types of activities</a:t>
            </a:r>
          </a:p>
          <a:p>
            <a:pPr marL="171450" indent="-171450">
              <a:buFont typeface="Wingdings" pitchFamily="2" charset="2"/>
              <a:buChar char="§"/>
            </a:pPr>
            <a:r>
              <a:rPr lang="en-US" sz="1200" dirty="0" smtClean="0"/>
              <a:t>Reports of crime complaints for robbery</a:t>
            </a:r>
            <a:endParaRPr lang="en-US" sz="1200" dirty="0"/>
          </a:p>
        </p:txBody>
      </p:sp>
      <p:cxnSp>
        <p:nvCxnSpPr>
          <p:cNvPr id="77" name="Straight Arrow Connector 76"/>
          <p:cNvCxnSpPr>
            <a:stCxn id="11" idx="3"/>
            <a:endCxn id="24" idx="1"/>
          </p:cNvCxnSpPr>
          <p:nvPr/>
        </p:nvCxnSpPr>
        <p:spPr>
          <a:xfrm>
            <a:off x="1662049" y="2726323"/>
            <a:ext cx="928751" cy="178635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 name="Slide Number Placeholder 2"/>
          <p:cNvSpPr>
            <a:spLocks noGrp="1"/>
          </p:cNvSpPr>
          <p:nvPr>
            <p:ph type="sldNum" sz="quarter" idx="12"/>
          </p:nvPr>
        </p:nvSpPr>
        <p:spPr/>
        <p:txBody>
          <a:bodyPr/>
          <a:lstStyle/>
          <a:p>
            <a:fld id="{A3C75576-2913-4AD4-99FA-396D423DBDD7}" type="slidenum">
              <a:rPr lang="en-US" smtClean="0"/>
              <a:pPr/>
              <a:t>14</a:t>
            </a:fld>
            <a:endParaRPr lang="en-US"/>
          </a:p>
        </p:txBody>
      </p:sp>
    </p:spTree>
    <p:extLst>
      <p:ext uri="{BB962C8B-B14F-4D97-AF65-F5344CB8AC3E}">
        <p14:creationId xmlns:p14="http://schemas.microsoft.com/office/powerpoint/2010/main" val="1230562051"/>
      </p:ext>
    </p:extLst>
  </p:cSld>
  <p:clrMapOvr>
    <a:masterClrMapping/>
  </p:clrMapOvr>
  <mc:AlternateContent xmlns:mc="http://schemas.openxmlformats.org/markup-compatibility/2006" xmlns:p14="http://schemas.microsoft.com/office/powerpoint/2010/main">
    <mc:Choice Requires="p14">
      <p:transition spd="slow" p14:dur="2000" advTm="36219"/>
    </mc:Choice>
    <mc:Fallback xmlns="">
      <p:transition xmlns:p14="http://schemas.microsoft.com/office/powerpoint/2010/main" spd="slow" advTm="36219"/>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046842965"/>
              </p:ext>
            </p:extLst>
          </p:nvPr>
        </p:nvGraphicFramePr>
        <p:xfrm>
          <a:off x="91440" y="1584936"/>
          <a:ext cx="8961120" cy="4429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0" y="1371600"/>
            <a:ext cx="4572000" cy="137160"/>
          </a:xfrm>
          <a:prstGeom prst="rect">
            <a:avLst/>
          </a:prstGeom>
          <a:solidFill>
            <a:srgbClr val="960000"/>
          </a:solidFill>
          <a:ln>
            <a:solidFill>
              <a:srgbClr val="9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pic>
        <p:nvPicPr>
          <p:cNvPr id="28" name="Picture 27" descr="Sewell_Wordle-Pic_Dissertation_2012apr22.jpg"/>
          <p:cNvPicPr>
            <a:picLocks noChangeAspect="1"/>
          </p:cNvPicPr>
          <p:nvPr/>
        </p:nvPicPr>
        <p:blipFill>
          <a:blip r:embed="rId8" cstate="print"/>
          <a:stretch>
            <a:fillRect/>
          </a:stretch>
        </p:blipFill>
        <p:spPr>
          <a:xfrm>
            <a:off x="0" y="6096000"/>
            <a:ext cx="1192371" cy="762000"/>
          </a:xfrm>
          <a:prstGeom prst="rect">
            <a:avLst/>
          </a:prstGeom>
        </p:spPr>
      </p:pic>
      <p:sp>
        <p:nvSpPr>
          <p:cNvPr id="3" name="Slide Number Placeholder 2"/>
          <p:cNvSpPr>
            <a:spLocks noGrp="1"/>
          </p:cNvSpPr>
          <p:nvPr>
            <p:ph type="sldNum" sz="quarter" idx="12"/>
          </p:nvPr>
        </p:nvSpPr>
        <p:spPr/>
        <p:txBody>
          <a:bodyPr/>
          <a:lstStyle/>
          <a:p>
            <a:fld id="{A3C75576-2913-4AD4-99FA-396D423DBDD7}" type="slidenum">
              <a:rPr lang="en-US" smtClean="0"/>
              <a:pPr/>
              <a:t>15</a:t>
            </a:fld>
            <a:endParaRPr lang="en-US"/>
          </a:p>
        </p:txBody>
      </p:sp>
      <p:sp>
        <p:nvSpPr>
          <p:cNvPr id="18"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4000"/>
              </a:lnSpc>
            </a:pPr>
            <a:r>
              <a:rPr lang="en-US" sz="4000" dirty="0" smtClean="0"/>
              <a:t>The Power of </a:t>
            </a:r>
            <a:r>
              <a:rPr lang="en-US" sz="4000" smtClean="0"/>
              <a:t>Policing Behaviors</a:t>
            </a:r>
            <a:endParaRPr lang="en-US" sz="4000" dirty="0"/>
          </a:p>
        </p:txBody>
      </p:sp>
    </p:spTree>
    <p:extLst>
      <p:ext uri="{BB962C8B-B14F-4D97-AF65-F5344CB8AC3E}">
        <p14:creationId xmlns:p14="http://schemas.microsoft.com/office/powerpoint/2010/main" val="1506531828"/>
      </p:ext>
    </p:extLst>
  </p:cSld>
  <p:clrMapOvr>
    <a:masterClrMapping/>
  </p:clrMapOvr>
  <mc:AlternateContent xmlns:mc="http://schemas.openxmlformats.org/markup-compatibility/2006" xmlns:p14="http://schemas.microsoft.com/office/powerpoint/2010/main">
    <mc:Choice Requires="p14">
      <p:transition spd="slow" p14:dur="2000" advTm="14849"/>
    </mc:Choice>
    <mc:Fallback xmlns="">
      <p:transition xmlns:p14="http://schemas.microsoft.com/office/powerpoint/2010/main" spd="slow" advTm="14849"/>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Force by Police</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UF-250 administrative records</a:t>
            </a:r>
          </a:p>
          <a:p>
            <a:r>
              <a:rPr lang="en-US" dirty="0" smtClean="0"/>
              <a:t>Nine </a:t>
            </a:r>
            <a:r>
              <a:rPr lang="en-US" dirty="0"/>
              <a:t>types of physical force by the officer are </a:t>
            </a:r>
            <a:r>
              <a:rPr lang="en-US" dirty="0" smtClean="0"/>
              <a:t>reported </a:t>
            </a:r>
            <a:r>
              <a:rPr lang="en-US" dirty="0"/>
              <a:t>per stop by </a:t>
            </a:r>
            <a:r>
              <a:rPr lang="en-US" dirty="0" smtClean="0"/>
              <a:t>officers</a:t>
            </a:r>
          </a:p>
        </p:txBody>
      </p:sp>
      <p:sp>
        <p:nvSpPr>
          <p:cNvPr id="4" name="Content Placeholder 3"/>
          <p:cNvSpPr>
            <a:spLocks noGrp="1"/>
          </p:cNvSpPr>
          <p:nvPr>
            <p:ph sz="half" idx="2"/>
          </p:nvPr>
        </p:nvSpPr>
        <p:spPr/>
        <p:txBody>
          <a:bodyPr>
            <a:normAutofit fontScale="85000" lnSpcReduction="10000"/>
          </a:bodyPr>
          <a:lstStyle/>
          <a:p>
            <a:r>
              <a:rPr lang="en-US" dirty="0"/>
              <a:t>Includes:</a:t>
            </a:r>
          </a:p>
          <a:p>
            <a:pPr lvl="1"/>
            <a:r>
              <a:rPr lang="en-US" dirty="0"/>
              <a:t>the use of the officer’s hands, </a:t>
            </a:r>
            <a:endParaRPr lang="en-US" dirty="0" smtClean="0"/>
          </a:p>
          <a:p>
            <a:pPr lvl="1"/>
            <a:r>
              <a:rPr lang="en-US" dirty="0" smtClean="0"/>
              <a:t>placing </a:t>
            </a:r>
            <a:r>
              <a:rPr lang="en-US" dirty="0"/>
              <a:t>a suspect on the ground, </a:t>
            </a:r>
            <a:endParaRPr lang="en-US" dirty="0" smtClean="0"/>
          </a:p>
          <a:p>
            <a:pPr lvl="1"/>
            <a:r>
              <a:rPr lang="en-US" dirty="0" smtClean="0"/>
              <a:t>placing </a:t>
            </a:r>
            <a:r>
              <a:rPr lang="en-US" dirty="0"/>
              <a:t>a suspect against the wall, </a:t>
            </a:r>
            <a:endParaRPr lang="en-US" dirty="0" smtClean="0"/>
          </a:p>
          <a:p>
            <a:pPr lvl="1"/>
            <a:r>
              <a:rPr lang="en-US" dirty="0" smtClean="0"/>
              <a:t>drawing </a:t>
            </a:r>
            <a:r>
              <a:rPr lang="en-US" dirty="0"/>
              <a:t>the officer’s weapon, </a:t>
            </a:r>
            <a:endParaRPr lang="en-US" dirty="0" smtClean="0"/>
          </a:p>
          <a:p>
            <a:pPr lvl="1"/>
            <a:r>
              <a:rPr lang="en-US" dirty="0" smtClean="0"/>
              <a:t>pointing </a:t>
            </a:r>
            <a:r>
              <a:rPr lang="en-US" dirty="0"/>
              <a:t>the weapon at the suspect, </a:t>
            </a:r>
            <a:endParaRPr lang="en-US" dirty="0" smtClean="0"/>
          </a:p>
          <a:p>
            <a:pPr lvl="1"/>
            <a:r>
              <a:rPr lang="en-US" dirty="0" smtClean="0"/>
              <a:t>use </a:t>
            </a:r>
            <a:r>
              <a:rPr lang="en-US" dirty="0"/>
              <a:t>of baton, </a:t>
            </a:r>
            <a:endParaRPr lang="en-US" dirty="0" smtClean="0"/>
          </a:p>
          <a:p>
            <a:pPr lvl="1"/>
            <a:r>
              <a:rPr lang="en-US" dirty="0" smtClean="0"/>
              <a:t>Use of handcuffs</a:t>
            </a:r>
            <a:r>
              <a:rPr lang="en-US" dirty="0"/>
              <a:t>, </a:t>
            </a:r>
            <a:endParaRPr lang="en-US" dirty="0" smtClean="0"/>
          </a:p>
          <a:p>
            <a:pPr lvl="1"/>
            <a:r>
              <a:rPr lang="en-US" dirty="0" smtClean="0"/>
              <a:t>Use of pepper </a:t>
            </a:r>
            <a:r>
              <a:rPr lang="en-US" dirty="0"/>
              <a:t>spray, </a:t>
            </a:r>
            <a:endParaRPr lang="en-US" dirty="0" smtClean="0"/>
          </a:p>
          <a:p>
            <a:pPr lvl="1"/>
            <a:r>
              <a:rPr lang="en-US" dirty="0" smtClean="0"/>
              <a:t>Use of other </a:t>
            </a:r>
            <a:r>
              <a:rPr lang="en-US" dirty="0"/>
              <a:t>physical object. </a:t>
            </a:r>
          </a:p>
          <a:p>
            <a:endParaRPr lang="en-US" dirty="0"/>
          </a:p>
        </p:txBody>
      </p:sp>
      <p:sp>
        <p:nvSpPr>
          <p:cNvPr id="5" name="Slide Number Placeholder 4"/>
          <p:cNvSpPr>
            <a:spLocks noGrp="1"/>
          </p:cNvSpPr>
          <p:nvPr>
            <p:ph type="sldNum" sz="quarter" idx="12"/>
          </p:nvPr>
        </p:nvSpPr>
        <p:spPr/>
        <p:txBody>
          <a:bodyPr/>
          <a:lstStyle/>
          <a:p>
            <a:fld id="{A36629B7-85B9-C74E-BC8E-732E14A0FBF4}" type="slidenum">
              <a:rPr lang="en-US" smtClean="0"/>
              <a:t>16</a:t>
            </a:fld>
            <a:endParaRPr lang="en-US"/>
          </a:p>
        </p:txBody>
      </p:sp>
    </p:spTree>
    <p:extLst>
      <p:ext uri="{BB962C8B-B14F-4D97-AF65-F5344CB8AC3E}">
        <p14:creationId xmlns:p14="http://schemas.microsoft.com/office/powerpoint/2010/main" val="16081706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Neighborhood Use of Force Patterns</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889853487"/>
              </p:ext>
            </p:extLst>
          </p:nvPr>
        </p:nvGraphicFramePr>
        <p:xfrm>
          <a:off x="654731" y="1711197"/>
          <a:ext cx="7849072" cy="2381556"/>
        </p:xfrm>
        <a:graphic>
          <a:graphicData uri="http://schemas.openxmlformats.org/presentationml/2006/ole">
            <mc:AlternateContent xmlns:mc="http://schemas.openxmlformats.org/markup-compatibility/2006">
              <mc:Choice xmlns:v="urn:schemas-microsoft-com:vml" Requires="v">
                <p:oleObj spid="_x0000_s1131" name="Document" r:id="rId4" imgW="5943600" imgH="1803400" progId="Word.Document.12">
                  <p:embed/>
                </p:oleObj>
              </mc:Choice>
              <mc:Fallback>
                <p:oleObj name="Document" r:id="rId4" imgW="5943600" imgH="1803400" progId="Word.Document.12">
                  <p:embed/>
                  <p:pic>
                    <p:nvPicPr>
                      <p:cNvPr id="0" name=""/>
                      <p:cNvPicPr/>
                      <p:nvPr/>
                    </p:nvPicPr>
                    <p:blipFill>
                      <a:blip r:embed="rId5"/>
                      <a:stretch>
                        <a:fillRect/>
                      </a:stretch>
                    </p:blipFill>
                    <p:spPr>
                      <a:xfrm>
                        <a:off x="654731" y="1711197"/>
                        <a:ext cx="7849072" cy="2381556"/>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69804126"/>
              </p:ext>
            </p:extLst>
          </p:nvPr>
        </p:nvGraphicFramePr>
        <p:xfrm>
          <a:off x="654731" y="4330787"/>
          <a:ext cx="7849072" cy="2247384"/>
        </p:xfrm>
        <a:graphic>
          <a:graphicData uri="http://schemas.openxmlformats.org/presentationml/2006/ole">
            <mc:AlternateContent xmlns:mc="http://schemas.openxmlformats.org/markup-compatibility/2006">
              <mc:Choice xmlns:v="urn:schemas-microsoft-com:vml" Requires="v">
                <p:oleObj spid="_x0000_s1132" name="Document" r:id="rId6" imgW="5943600" imgH="1701800" progId="Word.Document.12">
                  <p:embed/>
                </p:oleObj>
              </mc:Choice>
              <mc:Fallback>
                <p:oleObj name="Document" r:id="rId6" imgW="5943600" imgH="1701800" progId="Word.Document.12">
                  <p:embed/>
                  <p:pic>
                    <p:nvPicPr>
                      <p:cNvPr id="0" name=""/>
                      <p:cNvPicPr/>
                      <p:nvPr/>
                    </p:nvPicPr>
                    <p:blipFill>
                      <a:blip r:embed="rId7"/>
                      <a:stretch>
                        <a:fillRect/>
                      </a:stretch>
                    </p:blipFill>
                    <p:spPr>
                      <a:xfrm>
                        <a:off x="654731" y="4330787"/>
                        <a:ext cx="7849072" cy="2247384"/>
                      </a:xfrm>
                      <a:prstGeom prst="rect">
                        <a:avLst/>
                      </a:prstGeom>
                    </p:spPr>
                  </p:pic>
                </p:oleObj>
              </mc:Fallback>
            </mc:AlternateContent>
          </a:graphicData>
        </a:graphic>
      </p:graphicFrame>
      <p:sp>
        <p:nvSpPr>
          <p:cNvPr id="3" name="Slide Number Placeholder 2"/>
          <p:cNvSpPr>
            <a:spLocks noGrp="1"/>
          </p:cNvSpPr>
          <p:nvPr>
            <p:ph type="sldNum" sz="quarter" idx="12"/>
          </p:nvPr>
        </p:nvSpPr>
        <p:spPr/>
        <p:txBody>
          <a:bodyPr/>
          <a:lstStyle/>
          <a:p>
            <a:fld id="{A36629B7-85B9-C74E-BC8E-732E14A0FBF4}" type="slidenum">
              <a:rPr lang="en-US" smtClean="0"/>
              <a:t>17</a:t>
            </a:fld>
            <a:endParaRPr lang="en-US"/>
          </a:p>
        </p:txBody>
      </p:sp>
    </p:spTree>
    <p:extLst>
      <p:ext uri="{BB962C8B-B14F-4D97-AF65-F5344CB8AC3E}">
        <p14:creationId xmlns:p14="http://schemas.microsoft.com/office/powerpoint/2010/main" val="26914763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Community-Level Covariates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8913982"/>
              </p:ext>
            </p:extLst>
          </p:nvPr>
        </p:nvGraphicFramePr>
        <p:xfrm>
          <a:off x="228599" y="1600200"/>
          <a:ext cx="8686802" cy="4617720"/>
        </p:xfrm>
        <a:graphic>
          <a:graphicData uri="http://schemas.openxmlformats.org/drawingml/2006/table">
            <a:tbl>
              <a:tblPr/>
              <a:tblGrid>
                <a:gridCol w="3300664">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681790">
                  <a:extLst>
                    <a:ext uri="{9D8B030D-6E8A-4147-A177-3AD203B41FA5}">
                      <a16:colId xmlns:a16="http://schemas.microsoft.com/office/drawing/2014/main" val="20004"/>
                    </a:ext>
                  </a:extLst>
                </a:gridCol>
                <a:gridCol w="815473">
                  <a:extLst>
                    <a:ext uri="{9D8B030D-6E8A-4147-A177-3AD203B41FA5}">
                      <a16:colId xmlns:a16="http://schemas.microsoft.com/office/drawing/2014/main" val="20005"/>
                    </a:ext>
                  </a:extLst>
                </a:gridCol>
                <a:gridCol w="1602875">
                  <a:extLst>
                    <a:ext uri="{9D8B030D-6E8A-4147-A177-3AD203B41FA5}">
                      <a16:colId xmlns:a16="http://schemas.microsoft.com/office/drawing/2014/main" val="20006"/>
                    </a:ext>
                  </a:extLst>
                </a:gridCol>
              </a:tblGrid>
              <a:tr h="190500">
                <a:tc gridSpan="7">
                  <a:txBody>
                    <a:bodyPr/>
                    <a:lstStyle/>
                    <a:p>
                      <a:pPr algn="l" fontAlgn="b"/>
                      <a:r>
                        <a:rPr lang="en-US" sz="1600" b="1" i="0" u="none" strike="noStrike" dirty="0">
                          <a:solidFill>
                            <a:srgbClr val="000000"/>
                          </a:solidFill>
                          <a:effectLst/>
                          <a:latin typeface="Times New Roman"/>
                        </a:rPr>
                        <a:t>Table 2. Descriptive Statistics for Neighborhood-Level Covariates (N=34).</a:t>
                      </a:r>
                    </a:p>
                  </a:txBody>
                  <a:tcPr marL="16073" marR="16073" marT="1270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0500">
                <a:tc>
                  <a:txBody>
                    <a:bodyPr/>
                    <a:lstStyle/>
                    <a:p>
                      <a:pPr algn="l" fontAlgn="b"/>
                      <a:r>
                        <a:rPr lang="sk-SK" sz="1600" b="0" i="0" u="none" strike="noStrike">
                          <a:solidFill>
                            <a:srgbClr val="000000"/>
                          </a:solidFill>
                          <a:effectLst/>
                          <a:latin typeface="Times New Roman"/>
                        </a:rPr>
                        <a:t> </a:t>
                      </a:r>
                    </a:p>
                  </a:txBody>
                  <a:tcPr marL="16073" marR="16073"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a:rPr>
                        <a:t>Mean</a:t>
                      </a:r>
                    </a:p>
                  </a:txBody>
                  <a:tcPr marL="16073" marR="16073"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a:rPr>
                        <a:t>Median</a:t>
                      </a:r>
                    </a:p>
                  </a:txBody>
                  <a:tcPr marL="16073" marR="16073"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a:rPr>
                        <a:t>SD</a:t>
                      </a:r>
                    </a:p>
                  </a:txBody>
                  <a:tcPr marL="16073" marR="16073"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a:rPr>
                        <a:t>Min</a:t>
                      </a:r>
                    </a:p>
                  </a:txBody>
                  <a:tcPr marL="16073" marR="16073"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a:rPr>
                        <a:t>Max</a:t>
                      </a:r>
                    </a:p>
                  </a:txBody>
                  <a:tcPr marL="16073" marR="16073"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a:rPr>
                        <a:t>Source</a:t>
                      </a:r>
                    </a:p>
                  </a:txBody>
                  <a:tcPr marL="16073" marR="16073"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0500">
                <a:tc>
                  <a:txBody>
                    <a:bodyPr/>
                    <a:lstStyle/>
                    <a:p>
                      <a:pPr algn="l" fontAlgn="b"/>
                      <a:r>
                        <a:rPr lang="en-US" sz="1600" b="1" i="1" u="none" strike="noStrike" dirty="0">
                          <a:solidFill>
                            <a:srgbClr val="000000"/>
                          </a:solidFill>
                          <a:effectLst/>
                          <a:latin typeface="Times New Roman"/>
                        </a:rPr>
                        <a:t>Neighborhood Use of Force Rate</a:t>
                      </a:r>
                    </a:p>
                  </a:txBody>
                  <a:tcPr marL="16073" marR="16073"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cs-CZ" sz="1600" b="1" i="0" u="none" strike="noStrike" dirty="0">
                          <a:solidFill>
                            <a:srgbClr val="000000"/>
                          </a:solidFill>
                          <a:effectLst/>
                          <a:latin typeface="Times New Roman"/>
                        </a:rPr>
                        <a:t>0.222</a:t>
                      </a:r>
                    </a:p>
                  </a:txBody>
                  <a:tcPr marL="16073" marR="16073"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nb-NO" sz="1600" b="1" i="0" u="none" strike="noStrike" dirty="0">
                          <a:solidFill>
                            <a:srgbClr val="000000"/>
                          </a:solidFill>
                          <a:effectLst/>
                          <a:latin typeface="Times New Roman"/>
                        </a:rPr>
                        <a:t>0.203</a:t>
                      </a:r>
                    </a:p>
                  </a:txBody>
                  <a:tcPr marL="16073" marR="16073"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hr-HR" sz="1600" b="1" i="0" u="none" strike="noStrike" dirty="0">
                          <a:solidFill>
                            <a:srgbClr val="000000"/>
                          </a:solidFill>
                          <a:effectLst/>
                          <a:latin typeface="Times New Roman"/>
                        </a:rPr>
                        <a:t>0.077</a:t>
                      </a:r>
                    </a:p>
                  </a:txBody>
                  <a:tcPr marL="16073" marR="16073"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pt-BR" sz="1600" b="1" i="0" u="none" strike="noStrike">
                          <a:solidFill>
                            <a:srgbClr val="000000"/>
                          </a:solidFill>
                          <a:effectLst/>
                          <a:latin typeface="Times New Roman"/>
                        </a:rPr>
                        <a:t>0.105</a:t>
                      </a:r>
                    </a:p>
                  </a:txBody>
                  <a:tcPr marL="16073" marR="16073"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nb-NO" sz="1600" b="1" i="0" u="none" strike="noStrike" dirty="0">
                          <a:solidFill>
                            <a:srgbClr val="000000"/>
                          </a:solidFill>
                          <a:effectLst/>
                          <a:latin typeface="Times New Roman"/>
                        </a:rPr>
                        <a:t>0.364</a:t>
                      </a:r>
                    </a:p>
                  </a:txBody>
                  <a:tcPr marL="16073" marR="16073"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600" b="1" i="0" u="none" strike="noStrike" dirty="0">
                          <a:solidFill>
                            <a:srgbClr val="000000"/>
                          </a:solidFill>
                          <a:effectLst/>
                          <a:latin typeface="Times New Roman"/>
                        </a:rPr>
                        <a:t>NYC SQF</a:t>
                      </a:r>
                    </a:p>
                  </a:txBody>
                  <a:tcPr marL="16073" marR="16073" marT="1270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190500">
                <a:tc>
                  <a:txBody>
                    <a:bodyPr/>
                    <a:lstStyle/>
                    <a:p>
                      <a:pPr algn="l" fontAlgn="b"/>
                      <a:r>
                        <a:rPr lang="en-US" sz="1600" b="1" i="1" u="none" strike="noStrike" dirty="0">
                          <a:solidFill>
                            <a:srgbClr val="000000"/>
                          </a:solidFill>
                          <a:effectLst/>
                          <a:latin typeface="Times New Roman"/>
                        </a:rPr>
                        <a:t>Minority/White Use of Force Ratio</a:t>
                      </a:r>
                    </a:p>
                  </a:txBody>
                  <a:tcPr marL="16073" marR="16073" marT="12700" marB="0" anchor="b">
                    <a:lnL>
                      <a:noFill/>
                    </a:lnL>
                    <a:lnR>
                      <a:noFill/>
                    </a:lnR>
                    <a:lnT>
                      <a:noFill/>
                    </a:lnT>
                    <a:lnB>
                      <a:noFill/>
                    </a:lnB>
                  </a:tcPr>
                </a:tc>
                <a:tc>
                  <a:txBody>
                    <a:bodyPr/>
                    <a:lstStyle/>
                    <a:p>
                      <a:pPr algn="r" fontAlgn="b"/>
                      <a:r>
                        <a:rPr lang="hr-HR" sz="1600" b="1" i="0" u="none" strike="noStrike" dirty="0">
                          <a:solidFill>
                            <a:srgbClr val="000000"/>
                          </a:solidFill>
                          <a:effectLst/>
                          <a:latin typeface="Times New Roman"/>
                        </a:rPr>
                        <a:t>1.264</a:t>
                      </a:r>
                    </a:p>
                  </a:txBody>
                  <a:tcPr marL="16073" marR="16073" marT="12700" marB="0" anchor="b">
                    <a:lnL>
                      <a:noFill/>
                    </a:lnL>
                    <a:lnR>
                      <a:noFill/>
                    </a:lnR>
                    <a:lnT>
                      <a:noFill/>
                    </a:lnT>
                    <a:lnB>
                      <a:noFill/>
                    </a:lnB>
                  </a:tcPr>
                </a:tc>
                <a:tc>
                  <a:txBody>
                    <a:bodyPr/>
                    <a:lstStyle/>
                    <a:p>
                      <a:pPr algn="r" fontAlgn="b"/>
                      <a:r>
                        <a:rPr lang="hr-HR" sz="1600" b="1" i="0" u="none" strike="noStrike" dirty="0">
                          <a:solidFill>
                            <a:srgbClr val="000000"/>
                          </a:solidFill>
                          <a:effectLst/>
                          <a:latin typeface="Times New Roman"/>
                        </a:rPr>
                        <a:t>1.260</a:t>
                      </a:r>
                    </a:p>
                  </a:txBody>
                  <a:tcPr marL="16073" marR="16073" marT="12700" marB="0" anchor="b">
                    <a:lnL>
                      <a:noFill/>
                    </a:lnL>
                    <a:lnR>
                      <a:noFill/>
                    </a:lnR>
                    <a:lnT>
                      <a:noFill/>
                    </a:lnT>
                    <a:lnB>
                      <a:noFill/>
                    </a:lnB>
                  </a:tcPr>
                </a:tc>
                <a:tc>
                  <a:txBody>
                    <a:bodyPr/>
                    <a:lstStyle/>
                    <a:p>
                      <a:pPr algn="r" fontAlgn="b"/>
                      <a:r>
                        <a:rPr lang="is-IS" sz="1600" b="1" i="0" u="none" strike="noStrike" dirty="0">
                          <a:solidFill>
                            <a:srgbClr val="000000"/>
                          </a:solidFill>
                          <a:effectLst/>
                          <a:latin typeface="Times New Roman"/>
                        </a:rPr>
                        <a:t>0.217</a:t>
                      </a:r>
                    </a:p>
                  </a:txBody>
                  <a:tcPr marL="16073" marR="16073" marT="12700" marB="0" anchor="b">
                    <a:lnL>
                      <a:noFill/>
                    </a:lnL>
                    <a:lnR>
                      <a:noFill/>
                    </a:lnR>
                    <a:lnT>
                      <a:noFill/>
                    </a:lnT>
                    <a:lnB>
                      <a:noFill/>
                    </a:lnB>
                  </a:tcPr>
                </a:tc>
                <a:tc>
                  <a:txBody>
                    <a:bodyPr/>
                    <a:lstStyle/>
                    <a:p>
                      <a:pPr algn="r" fontAlgn="b"/>
                      <a:r>
                        <a:rPr lang="nb-NO" sz="1600" b="1" i="0" u="none" strike="noStrike" dirty="0">
                          <a:solidFill>
                            <a:srgbClr val="000000"/>
                          </a:solidFill>
                          <a:effectLst/>
                          <a:latin typeface="Times New Roman"/>
                        </a:rPr>
                        <a:t>0.880</a:t>
                      </a:r>
                    </a:p>
                  </a:txBody>
                  <a:tcPr marL="16073" marR="16073" marT="12700" marB="0" anchor="b">
                    <a:lnL>
                      <a:noFill/>
                    </a:lnL>
                    <a:lnR>
                      <a:noFill/>
                    </a:lnR>
                    <a:lnT>
                      <a:noFill/>
                    </a:lnT>
                    <a:lnB>
                      <a:noFill/>
                    </a:lnB>
                  </a:tcPr>
                </a:tc>
                <a:tc>
                  <a:txBody>
                    <a:bodyPr/>
                    <a:lstStyle/>
                    <a:p>
                      <a:pPr algn="r" fontAlgn="b"/>
                      <a:r>
                        <a:rPr lang="fi-FI" sz="1600" b="1" i="0" u="none" strike="noStrike" dirty="0">
                          <a:solidFill>
                            <a:srgbClr val="000000"/>
                          </a:solidFill>
                          <a:effectLst/>
                          <a:latin typeface="Times New Roman"/>
                        </a:rPr>
                        <a:t>1.795</a:t>
                      </a:r>
                    </a:p>
                  </a:txBody>
                  <a:tcPr marL="16073" marR="16073" marT="12700" marB="0" anchor="b">
                    <a:lnL>
                      <a:noFill/>
                    </a:lnL>
                    <a:lnR>
                      <a:noFill/>
                    </a:lnR>
                    <a:lnT>
                      <a:noFill/>
                    </a:lnT>
                    <a:lnB>
                      <a:noFill/>
                    </a:lnB>
                  </a:tcPr>
                </a:tc>
                <a:tc>
                  <a:txBody>
                    <a:bodyPr/>
                    <a:lstStyle/>
                    <a:p>
                      <a:pPr algn="r" fontAlgn="b"/>
                      <a:r>
                        <a:rPr lang="en-US" sz="1600" b="1" i="0" u="none" strike="noStrike" dirty="0">
                          <a:solidFill>
                            <a:srgbClr val="000000"/>
                          </a:solidFill>
                          <a:effectLst/>
                          <a:latin typeface="Times New Roman"/>
                        </a:rPr>
                        <a:t>NYC SQF</a:t>
                      </a:r>
                    </a:p>
                  </a:txBody>
                  <a:tcPr marL="16073" marR="16073" marT="12700" marB="0" anchor="b">
                    <a:lnL>
                      <a:noFill/>
                    </a:lnL>
                    <a:lnR>
                      <a:noFill/>
                    </a:lnR>
                    <a:lnT>
                      <a:noFill/>
                    </a:lnT>
                    <a:lnB>
                      <a:noFill/>
                    </a:lnB>
                  </a:tcPr>
                </a:tc>
                <a:extLst>
                  <a:ext uri="{0D108BD9-81ED-4DB2-BD59-A6C34878D82A}">
                    <a16:rowId xmlns:a16="http://schemas.microsoft.com/office/drawing/2014/main" val="10003"/>
                  </a:ext>
                </a:extLst>
              </a:tr>
              <a:tr h="190500">
                <a:tc>
                  <a:txBody>
                    <a:bodyPr/>
                    <a:lstStyle/>
                    <a:p>
                      <a:pPr algn="l" fontAlgn="b"/>
                      <a:r>
                        <a:rPr lang="en-US" sz="1600" b="0" i="0" u="none" strike="noStrike">
                          <a:solidFill>
                            <a:srgbClr val="000000"/>
                          </a:solidFill>
                          <a:effectLst/>
                          <a:latin typeface="Times New Roman"/>
                        </a:rPr>
                        <a:t>Minority Use of Force Rate</a:t>
                      </a:r>
                    </a:p>
                  </a:txBody>
                  <a:tcPr marL="192881" marR="16073" marT="12700" marB="0" anchor="b">
                    <a:lnL>
                      <a:noFill/>
                    </a:lnL>
                    <a:lnR>
                      <a:noFill/>
                    </a:lnR>
                    <a:lnT>
                      <a:noFill/>
                    </a:lnT>
                    <a:lnB>
                      <a:noFill/>
                    </a:lnB>
                  </a:tcPr>
                </a:tc>
                <a:tc>
                  <a:txBody>
                    <a:bodyPr/>
                    <a:lstStyle/>
                    <a:p>
                      <a:pPr algn="r" fontAlgn="b"/>
                      <a:r>
                        <a:rPr lang="hr-HR" sz="1600" b="0" i="0" u="none" strike="noStrike">
                          <a:solidFill>
                            <a:srgbClr val="000000"/>
                          </a:solidFill>
                          <a:effectLst/>
                          <a:latin typeface="Times New Roman"/>
                        </a:rPr>
                        <a:t>0.231</a:t>
                      </a:r>
                    </a:p>
                  </a:txBody>
                  <a:tcPr marL="16073" marR="16073" marT="12700" marB="0" anchor="b">
                    <a:lnL>
                      <a:noFill/>
                    </a:lnL>
                    <a:lnR>
                      <a:noFill/>
                    </a:lnR>
                    <a:lnT>
                      <a:noFill/>
                    </a:lnT>
                    <a:lnB>
                      <a:noFill/>
                    </a:lnB>
                  </a:tcPr>
                </a:tc>
                <a:tc>
                  <a:txBody>
                    <a:bodyPr/>
                    <a:lstStyle/>
                    <a:p>
                      <a:pPr algn="r" fontAlgn="b"/>
                      <a:r>
                        <a:rPr lang="nb-NO" sz="1600" b="0" i="0" u="none" strike="noStrike">
                          <a:solidFill>
                            <a:srgbClr val="000000"/>
                          </a:solidFill>
                          <a:effectLst/>
                          <a:latin typeface="Times New Roman"/>
                        </a:rPr>
                        <a:t>0.214</a:t>
                      </a:r>
                    </a:p>
                  </a:txBody>
                  <a:tcPr marL="16073" marR="16073" marT="12700" marB="0" anchor="b">
                    <a:lnL>
                      <a:noFill/>
                    </a:lnL>
                    <a:lnR>
                      <a:noFill/>
                    </a:lnR>
                    <a:lnT>
                      <a:noFill/>
                    </a:lnT>
                    <a:lnB>
                      <a:noFill/>
                    </a:lnB>
                  </a:tcPr>
                </a:tc>
                <a:tc>
                  <a:txBody>
                    <a:bodyPr/>
                    <a:lstStyle/>
                    <a:p>
                      <a:pPr algn="r" fontAlgn="b"/>
                      <a:r>
                        <a:rPr lang="is-IS" sz="1600" b="0" i="0" u="none" strike="noStrike">
                          <a:solidFill>
                            <a:srgbClr val="000000"/>
                          </a:solidFill>
                          <a:effectLst/>
                          <a:latin typeface="Times New Roman"/>
                        </a:rPr>
                        <a:t>0.078</a:t>
                      </a:r>
                    </a:p>
                  </a:txBody>
                  <a:tcPr marL="16073" marR="16073" marT="12700" marB="0" anchor="b">
                    <a:lnL>
                      <a:noFill/>
                    </a:lnL>
                    <a:lnR>
                      <a:noFill/>
                    </a:lnR>
                    <a:lnT>
                      <a:noFill/>
                    </a:lnT>
                    <a:lnB>
                      <a:noFill/>
                    </a:lnB>
                  </a:tcPr>
                </a:tc>
                <a:tc>
                  <a:txBody>
                    <a:bodyPr/>
                    <a:lstStyle/>
                    <a:p>
                      <a:pPr algn="r" fontAlgn="b"/>
                      <a:r>
                        <a:rPr lang="nb-NO" sz="1600" b="0" i="0" u="none" strike="noStrike">
                          <a:solidFill>
                            <a:srgbClr val="000000"/>
                          </a:solidFill>
                          <a:effectLst/>
                          <a:latin typeface="Times New Roman"/>
                        </a:rPr>
                        <a:t>0.119</a:t>
                      </a:r>
                    </a:p>
                  </a:txBody>
                  <a:tcPr marL="16073" marR="16073" marT="12700" marB="0" anchor="b">
                    <a:lnL>
                      <a:noFill/>
                    </a:lnL>
                    <a:lnR>
                      <a:noFill/>
                    </a:lnR>
                    <a:lnT>
                      <a:noFill/>
                    </a:lnT>
                    <a:lnB>
                      <a:noFill/>
                    </a:lnB>
                  </a:tcPr>
                </a:tc>
                <a:tc>
                  <a:txBody>
                    <a:bodyPr/>
                    <a:lstStyle/>
                    <a:p>
                      <a:pPr algn="r" fontAlgn="b"/>
                      <a:r>
                        <a:rPr lang="nb-NO" sz="1600" b="0" i="0" u="none" strike="noStrike">
                          <a:solidFill>
                            <a:srgbClr val="000000"/>
                          </a:solidFill>
                          <a:effectLst/>
                          <a:latin typeface="Times New Roman"/>
                        </a:rPr>
                        <a:t>0.384</a:t>
                      </a:r>
                    </a:p>
                  </a:txBody>
                  <a:tcPr marL="16073" marR="16073" marT="12700" marB="0" anchor="b">
                    <a:lnL>
                      <a:noFill/>
                    </a:lnL>
                    <a:lnR>
                      <a:noFill/>
                    </a:lnR>
                    <a:lnT>
                      <a:noFill/>
                    </a:lnT>
                    <a:lnB>
                      <a:noFill/>
                    </a:lnB>
                  </a:tcPr>
                </a:tc>
                <a:tc>
                  <a:txBody>
                    <a:bodyPr/>
                    <a:lstStyle/>
                    <a:p>
                      <a:pPr algn="r" fontAlgn="b"/>
                      <a:r>
                        <a:rPr lang="en-US" sz="1600" b="0" i="0" u="none" strike="noStrike" dirty="0">
                          <a:solidFill>
                            <a:srgbClr val="000000"/>
                          </a:solidFill>
                          <a:effectLst/>
                          <a:latin typeface="Times New Roman"/>
                        </a:rPr>
                        <a:t>NYC SQF</a:t>
                      </a:r>
                    </a:p>
                  </a:txBody>
                  <a:tcPr marL="16073" marR="16073" marT="12700" marB="0" anchor="b">
                    <a:lnL>
                      <a:noFill/>
                    </a:lnL>
                    <a:lnR>
                      <a:noFill/>
                    </a:lnR>
                    <a:lnT>
                      <a:noFill/>
                    </a:lnT>
                    <a:lnB>
                      <a:noFill/>
                    </a:lnB>
                  </a:tcPr>
                </a:tc>
                <a:extLst>
                  <a:ext uri="{0D108BD9-81ED-4DB2-BD59-A6C34878D82A}">
                    <a16:rowId xmlns:a16="http://schemas.microsoft.com/office/drawing/2014/main" val="10004"/>
                  </a:ext>
                </a:extLst>
              </a:tr>
              <a:tr h="190500">
                <a:tc>
                  <a:txBody>
                    <a:bodyPr/>
                    <a:lstStyle/>
                    <a:p>
                      <a:pPr algn="l" fontAlgn="b"/>
                      <a:r>
                        <a:rPr lang="en-US" sz="1600" b="0" i="0" u="none" strike="noStrike">
                          <a:solidFill>
                            <a:srgbClr val="000000"/>
                          </a:solidFill>
                          <a:effectLst/>
                          <a:latin typeface="Times New Roman"/>
                        </a:rPr>
                        <a:t>White Use of Force Rate</a:t>
                      </a:r>
                    </a:p>
                  </a:txBody>
                  <a:tcPr marL="192881" marR="16073" marT="12700" marB="0" anchor="b">
                    <a:lnL>
                      <a:noFill/>
                    </a:lnL>
                    <a:lnR>
                      <a:noFill/>
                    </a:lnR>
                    <a:lnT>
                      <a:noFill/>
                    </a:lnT>
                    <a:lnB>
                      <a:noFill/>
                    </a:lnB>
                  </a:tcPr>
                </a:tc>
                <a:tc>
                  <a:txBody>
                    <a:bodyPr/>
                    <a:lstStyle/>
                    <a:p>
                      <a:pPr algn="r" fontAlgn="b"/>
                      <a:r>
                        <a:rPr lang="nb-NO" sz="1600" b="0" i="0" u="none" strike="noStrike">
                          <a:solidFill>
                            <a:srgbClr val="000000"/>
                          </a:solidFill>
                          <a:effectLst/>
                          <a:latin typeface="Times New Roman"/>
                        </a:rPr>
                        <a:t>0.183</a:t>
                      </a:r>
                    </a:p>
                  </a:txBody>
                  <a:tcPr marL="16073" marR="16073" marT="12700" marB="0" anchor="b">
                    <a:lnL>
                      <a:noFill/>
                    </a:lnL>
                    <a:lnR>
                      <a:noFill/>
                    </a:lnR>
                    <a:lnT>
                      <a:noFill/>
                    </a:lnT>
                    <a:lnB>
                      <a:noFill/>
                    </a:lnB>
                  </a:tcPr>
                </a:tc>
                <a:tc>
                  <a:txBody>
                    <a:bodyPr/>
                    <a:lstStyle/>
                    <a:p>
                      <a:pPr algn="r" fontAlgn="b"/>
                      <a:r>
                        <a:rPr lang="nb-NO" sz="1600" b="0" i="0" u="none" strike="noStrike" dirty="0">
                          <a:solidFill>
                            <a:srgbClr val="000000"/>
                          </a:solidFill>
                          <a:effectLst/>
                          <a:latin typeface="Times New Roman"/>
                        </a:rPr>
                        <a:t>0.170</a:t>
                      </a:r>
                    </a:p>
                  </a:txBody>
                  <a:tcPr marL="16073" marR="16073" marT="12700" marB="0" anchor="b">
                    <a:lnL>
                      <a:noFill/>
                    </a:lnL>
                    <a:lnR>
                      <a:noFill/>
                    </a:lnR>
                    <a:lnT>
                      <a:noFill/>
                    </a:lnT>
                    <a:lnB>
                      <a:noFill/>
                    </a:lnB>
                  </a:tcPr>
                </a:tc>
                <a:tc>
                  <a:txBody>
                    <a:bodyPr/>
                    <a:lstStyle/>
                    <a:p>
                      <a:pPr algn="r" fontAlgn="b"/>
                      <a:r>
                        <a:rPr lang="pt-BR" sz="1600" b="0" i="0" u="none" strike="noStrike">
                          <a:solidFill>
                            <a:srgbClr val="000000"/>
                          </a:solidFill>
                          <a:effectLst/>
                          <a:latin typeface="Times New Roman"/>
                        </a:rPr>
                        <a:t>0.054</a:t>
                      </a:r>
                    </a:p>
                  </a:txBody>
                  <a:tcPr marL="16073" marR="16073" marT="12700" marB="0" anchor="b">
                    <a:lnL>
                      <a:noFill/>
                    </a:lnL>
                    <a:lnR>
                      <a:noFill/>
                    </a:lnR>
                    <a:lnT>
                      <a:noFill/>
                    </a:lnT>
                    <a:lnB>
                      <a:noFill/>
                    </a:lnB>
                  </a:tcPr>
                </a:tc>
                <a:tc>
                  <a:txBody>
                    <a:bodyPr/>
                    <a:lstStyle/>
                    <a:p>
                      <a:pPr algn="r" fontAlgn="b"/>
                      <a:r>
                        <a:rPr lang="nb-NO" sz="1600" b="0" i="0" u="none" strike="noStrike">
                          <a:solidFill>
                            <a:srgbClr val="000000"/>
                          </a:solidFill>
                          <a:effectLst/>
                          <a:latin typeface="Times New Roman"/>
                        </a:rPr>
                        <a:t>0.100</a:t>
                      </a:r>
                    </a:p>
                  </a:txBody>
                  <a:tcPr marL="16073" marR="16073" marT="12700" marB="0" anchor="b">
                    <a:lnL>
                      <a:noFill/>
                    </a:lnL>
                    <a:lnR>
                      <a:noFill/>
                    </a:lnR>
                    <a:lnT>
                      <a:noFill/>
                    </a:lnT>
                    <a:lnB>
                      <a:noFill/>
                    </a:lnB>
                  </a:tcPr>
                </a:tc>
                <a:tc>
                  <a:txBody>
                    <a:bodyPr/>
                    <a:lstStyle/>
                    <a:p>
                      <a:pPr algn="r" fontAlgn="b"/>
                      <a:r>
                        <a:rPr lang="hr-HR" sz="1600" b="0" i="0" u="none" strike="noStrike">
                          <a:solidFill>
                            <a:srgbClr val="000000"/>
                          </a:solidFill>
                          <a:effectLst/>
                          <a:latin typeface="Times New Roman"/>
                        </a:rPr>
                        <a:t>0.313</a:t>
                      </a:r>
                    </a:p>
                  </a:txBody>
                  <a:tcPr marL="16073" marR="16073" marT="1270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a:rPr>
                        <a:t>NYC SQF</a:t>
                      </a:r>
                    </a:p>
                  </a:txBody>
                  <a:tcPr marL="16073" marR="16073" marT="12700" marB="0" anchor="b">
                    <a:lnL>
                      <a:noFill/>
                    </a:lnL>
                    <a:lnR>
                      <a:noFill/>
                    </a:lnR>
                    <a:lnT>
                      <a:noFill/>
                    </a:lnT>
                    <a:lnB>
                      <a:noFill/>
                    </a:lnB>
                  </a:tcPr>
                </a:tc>
                <a:extLst>
                  <a:ext uri="{0D108BD9-81ED-4DB2-BD59-A6C34878D82A}">
                    <a16:rowId xmlns:a16="http://schemas.microsoft.com/office/drawing/2014/main" val="10005"/>
                  </a:ext>
                </a:extLst>
              </a:tr>
              <a:tr h="190500">
                <a:tc>
                  <a:txBody>
                    <a:bodyPr/>
                    <a:lstStyle/>
                    <a:p>
                      <a:pPr algn="l" fontAlgn="b"/>
                      <a:r>
                        <a:rPr lang="en-US" sz="1600" b="1" i="1" u="none" strike="noStrike" dirty="0">
                          <a:solidFill>
                            <a:srgbClr val="000000"/>
                          </a:solidFill>
                          <a:effectLst/>
                          <a:latin typeface="Times New Roman"/>
                        </a:rPr>
                        <a:t>Male/Female Use of Force Ratio</a:t>
                      </a:r>
                    </a:p>
                  </a:txBody>
                  <a:tcPr marL="16073" marR="16073" marT="12700" marB="0" anchor="b">
                    <a:lnL>
                      <a:noFill/>
                    </a:lnL>
                    <a:lnR>
                      <a:noFill/>
                    </a:lnR>
                    <a:lnT>
                      <a:noFill/>
                    </a:lnT>
                    <a:lnB>
                      <a:noFill/>
                    </a:lnB>
                  </a:tcPr>
                </a:tc>
                <a:tc>
                  <a:txBody>
                    <a:bodyPr/>
                    <a:lstStyle/>
                    <a:p>
                      <a:pPr algn="r" fontAlgn="b"/>
                      <a:r>
                        <a:rPr lang="nb-NO" sz="1600" b="1" i="0" u="none" strike="noStrike" dirty="0">
                          <a:solidFill>
                            <a:srgbClr val="000000"/>
                          </a:solidFill>
                          <a:effectLst/>
                          <a:latin typeface="Times New Roman"/>
                        </a:rPr>
                        <a:t>1.572</a:t>
                      </a:r>
                    </a:p>
                  </a:txBody>
                  <a:tcPr marL="16073" marR="16073" marT="12700" marB="0" anchor="b">
                    <a:lnL>
                      <a:noFill/>
                    </a:lnL>
                    <a:lnR>
                      <a:noFill/>
                    </a:lnR>
                    <a:lnT>
                      <a:noFill/>
                    </a:lnT>
                    <a:lnB>
                      <a:noFill/>
                    </a:lnB>
                  </a:tcPr>
                </a:tc>
                <a:tc>
                  <a:txBody>
                    <a:bodyPr/>
                    <a:lstStyle/>
                    <a:p>
                      <a:pPr algn="r" fontAlgn="b"/>
                      <a:r>
                        <a:rPr lang="nb-NO" sz="1600" b="1" i="0" u="none" strike="noStrike" dirty="0">
                          <a:solidFill>
                            <a:srgbClr val="000000"/>
                          </a:solidFill>
                          <a:effectLst/>
                          <a:latin typeface="Times New Roman"/>
                        </a:rPr>
                        <a:t>1.581</a:t>
                      </a:r>
                    </a:p>
                  </a:txBody>
                  <a:tcPr marL="16073" marR="16073" marT="12700" marB="0" anchor="b">
                    <a:lnL>
                      <a:noFill/>
                    </a:lnL>
                    <a:lnR>
                      <a:noFill/>
                    </a:lnR>
                    <a:lnT>
                      <a:noFill/>
                    </a:lnT>
                    <a:lnB>
                      <a:noFill/>
                    </a:lnB>
                  </a:tcPr>
                </a:tc>
                <a:tc>
                  <a:txBody>
                    <a:bodyPr/>
                    <a:lstStyle/>
                    <a:p>
                      <a:pPr algn="r" fontAlgn="b"/>
                      <a:r>
                        <a:rPr lang="nb-NO" sz="1600" b="1" i="0" u="none" strike="noStrike" dirty="0">
                          <a:solidFill>
                            <a:srgbClr val="000000"/>
                          </a:solidFill>
                          <a:effectLst/>
                          <a:latin typeface="Times New Roman"/>
                        </a:rPr>
                        <a:t>0.276</a:t>
                      </a:r>
                    </a:p>
                  </a:txBody>
                  <a:tcPr marL="16073" marR="16073" marT="12700" marB="0" anchor="b">
                    <a:lnL>
                      <a:noFill/>
                    </a:lnL>
                    <a:lnR>
                      <a:noFill/>
                    </a:lnR>
                    <a:lnT>
                      <a:noFill/>
                    </a:lnT>
                    <a:lnB>
                      <a:noFill/>
                    </a:lnB>
                  </a:tcPr>
                </a:tc>
                <a:tc>
                  <a:txBody>
                    <a:bodyPr/>
                    <a:lstStyle/>
                    <a:p>
                      <a:pPr algn="r" fontAlgn="b"/>
                      <a:r>
                        <a:rPr lang="hr-HR" sz="1600" b="1" i="0" u="none" strike="noStrike" dirty="0">
                          <a:solidFill>
                            <a:srgbClr val="000000"/>
                          </a:solidFill>
                          <a:effectLst/>
                          <a:latin typeface="Times New Roman"/>
                        </a:rPr>
                        <a:t>1.095</a:t>
                      </a:r>
                    </a:p>
                  </a:txBody>
                  <a:tcPr marL="16073" marR="16073" marT="12700" marB="0" anchor="b">
                    <a:lnL>
                      <a:noFill/>
                    </a:lnL>
                    <a:lnR>
                      <a:noFill/>
                    </a:lnR>
                    <a:lnT>
                      <a:noFill/>
                    </a:lnT>
                    <a:lnB>
                      <a:noFill/>
                    </a:lnB>
                  </a:tcPr>
                </a:tc>
                <a:tc>
                  <a:txBody>
                    <a:bodyPr/>
                    <a:lstStyle/>
                    <a:p>
                      <a:pPr algn="r" fontAlgn="b"/>
                      <a:r>
                        <a:rPr lang="hr-HR" sz="1600" b="1" i="0" u="none" strike="noStrike" dirty="0">
                          <a:solidFill>
                            <a:srgbClr val="000000"/>
                          </a:solidFill>
                          <a:effectLst/>
                          <a:latin typeface="Times New Roman"/>
                        </a:rPr>
                        <a:t>2.505</a:t>
                      </a:r>
                    </a:p>
                  </a:txBody>
                  <a:tcPr marL="16073" marR="16073" marT="12700" marB="0" anchor="b">
                    <a:lnL>
                      <a:noFill/>
                    </a:lnL>
                    <a:lnR>
                      <a:noFill/>
                    </a:lnR>
                    <a:lnT>
                      <a:noFill/>
                    </a:lnT>
                    <a:lnB>
                      <a:noFill/>
                    </a:lnB>
                  </a:tcPr>
                </a:tc>
                <a:tc>
                  <a:txBody>
                    <a:bodyPr/>
                    <a:lstStyle/>
                    <a:p>
                      <a:pPr algn="r" fontAlgn="b"/>
                      <a:r>
                        <a:rPr lang="en-US" sz="1600" b="1" i="0" u="none" strike="noStrike" dirty="0">
                          <a:solidFill>
                            <a:srgbClr val="000000"/>
                          </a:solidFill>
                          <a:effectLst/>
                          <a:latin typeface="Times New Roman"/>
                        </a:rPr>
                        <a:t>NYC SQF</a:t>
                      </a:r>
                    </a:p>
                  </a:txBody>
                  <a:tcPr marL="16073" marR="16073" marT="12700" marB="0" anchor="b">
                    <a:lnL>
                      <a:noFill/>
                    </a:lnL>
                    <a:lnR>
                      <a:noFill/>
                    </a:lnR>
                    <a:lnT>
                      <a:noFill/>
                    </a:lnT>
                    <a:lnB>
                      <a:noFill/>
                    </a:lnB>
                  </a:tcPr>
                </a:tc>
                <a:extLst>
                  <a:ext uri="{0D108BD9-81ED-4DB2-BD59-A6C34878D82A}">
                    <a16:rowId xmlns:a16="http://schemas.microsoft.com/office/drawing/2014/main" val="10006"/>
                  </a:ext>
                </a:extLst>
              </a:tr>
              <a:tr h="190500">
                <a:tc>
                  <a:txBody>
                    <a:bodyPr/>
                    <a:lstStyle/>
                    <a:p>
                      <a:pPr algn="l" fontAlgn="b"/>
                      <a:r>
                        <a:rPr lang="en-US" sz="1600" b="0" i="0" u="none" strike="noStrike">
                          <a:solidFill>
                            <a:srgbClr val="000000"/>
                          </a:solidFill>
                          <a:effectLst/>
                          <a:latin typeface="Times New Roman"/>
                        </a:rPr>
                        <a:t>Male Use of Force Rate</a:t>
                      </a:r>
                    </a:p>
                  </a:txBody>
                  <a:tcPr marL="192881" marR="16073" marT="12700" marB="0" anchor="b">
                    <a:lnL>
                      <a:noFill/>
                    </a:lnL>
                    <a:lnR>
                      <a:noFill/>
                    </a:lnR>
                    <a:lnT>
                      <a:noFill/>
                    </a:lnT>
                    <a:lnB>
                      <a:noFill/>
                    </a:lnB>
                  </a:tcPr>
                </a:tc>
                <a:tc>
                  <a:txBody>
                    <a:bodyPr/>
                    <a:lstStyle/>
                    <a:p>
                      <a:pPr algn="r" fontAlgn="b"/>
                      <a:r>
                        <a:rPr lang="is-IS" sz="1600" b="0" i="0" u="none" strike="noStrike">
                          <a:solidFill>
                            <a:srgbClr val="000000"/>
                          </a:solidFill>
                          <a:effectLst/>
                          <a:latin typeface="Times New Roman"/>
                        </a:rPr>
                        <a:t>0.227</a:t>
                      </a:r>
                    </a:p>
                  </a:txBody>
                  <a:tcPr marL="16073" marR="16073" marT="12700" marB="0" anchor="b">
                    <a:lnL>
                      <a:noFill/>
                    </a:lnL>
                    <a:lnR>
                      <a:noFill/>
                    </a:lnR>
                    <a:lnT>
                      <a:noFill/>
                    </a:lnT>
                    <a:lnB>
                      <a:noFill/>
                    </a:lnB>
                  </a:tcPr>
                </a:tc>
                <a:tc>
                  <a:txBody>
                    <a:bodyPr/>
                    <a:lstStyle/>
                    <a:p>
                      <a:pPr algn="r" fontAlgn="b"/>
                      <a:r>
                        <a:rPr lang="cs-CZ" sz="1600" b="0" i="0" u="none" strike="noStrike">
                          <a:solidFill>
                            <a:srgbClr val="000000"/>
                          </a:solidFill>
                          <a:effectLst/>
                          <a:latin typeface="Times New Roman"/>
                        </a:rPr>
                        <a:t>0.210</a:t>
                      </a:r>
                    </a:p>
                  </a:txBody>
                  <a:tcPr marL="16073" marR="16073" marT="12700" marB="0" anchor="b">
                    <a:lnL>
                      <a:noFill/>
                    </a:lnL>
                    <a:lnR>
                      <a:noFill/>
                    </a:lnR>
                    <a:lnT>
                      <a:noFill/>
                    </a:lnT>
                    <a:lnB>
                      <a:noFill/>
                    </a:lnB>
                  </a:tcPr>
                </a:tc>
                <a:tc>
                  <a:txBody>
                    <a:bodyPr/>
                    <a:lstStyle/>
                    <a:p>
                      <a:pPr algn="r" fontAlgn="b"/>
                      <a:r>
                        <a:rPr lang="is-IS" sz="1600" b="0" i="0" u="none" strike="noStrike">
                          <a:solidFill>
                            <a:srgbClr val="000000"/>
                          </a:solidFill>
                          <a:effectLst/>
                          <a:latin typeface="Times New Roman"/>
                        </a:rPr>
                        <a:t>0.079</a:t>
                      </a:r>
                    </a:p>
                  </a:txBody>
                  <a:tcPr marL="16073" marR="16073" marT="12700" marB="0" anchor="b">
                    <a:lnL>
                      <a:noFill/>
                    </a:lnL>
                    <a:lnR>
                      <a:noFill/>
                    </a:lnR>
                    <a:lnT>
                      <a:noFill/>
                    </a:lnT>
                    <a:lnB>
                      <a:noFill/>
                    </a:lnB>
                  </a:tcPr>
                </a:tc>
                <a:tc>
                  <a:txBody>
                    <a:bodyPr/>
                    <a:lstStyle/>
                    <a:p>
                      <a:pPr algn="r" fontAlgn="b"/>
                      <a:r>
                        <a:rPr lang="pl-PL" sz="1600" b="0" i="0" u="none" strike="noStrike">
                          <a:solidFill>
                            <a:srgbClr val="000000"/>
                          </a:solidFill>
                          <a:effectLst/>
                          <a:latin typeface="Times New Roman"/>
                        </a:rPr>
                        <a:t>0.106</a:t>
                      </a:r>
                    </a:p>
                  </a:txBody>
                  <a:tcPr marL="16073" marR="16073" marT="12700" marB="0" anchor="b">
                    <a:lnL>
                      <a:noFill/>
                    </a:lnL>
                    <a:lnR>
                      <a:noFill/>
                    </a:lnR>
                    <a:lnT>
                      <a:noFill/>
                    </a:lnT>
                    <a:lnB>
                      <a:noFill/>
                    </a:lnB>
                  </a:tcPr>
                </a:tc>
                <a:tc>
                  <a:txBody>
                    <a:bodyPr/>
                    <a:lstStyle/>
                    <a:p>
                      <a:pPr algn="r" fontAlgn="b"/>
                      <a:r>
                        <a:rPr lang="nb-NO" sz="1600" b="0" i="0" u="none" strike="noStrike">
                          <a:solidFill>
                            <a:srgbClr val="000000"/>
                          </a:solidFill>
                          <a:effectLst/>
                          <a:latin typeface="Times New Roman"/>
                        </a:rPr>
                        <a:t>0.370</a:t>
                      </a:r>
                    </a:p>
                  </a:txBody>
                  <a:tcPr marL="16073" marR="16073" marT="1270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a:rPr>
                        <a:t>NYC SQF</a:t>
                      </a:r>
                    </a:p>
                  </a:txBody>
                  <a:tcPr marL="16073" marR="16073" marT="12700" marB="0" anchor="b">
                    <a:lnL>
                      <a:noFill/>
                    </a:lnL>
                    <a:lnR>
                      <a:noFill/>
                    </a:lnR>
                    <a:lnT>
                      <a:noFill/>
                    </a:lnT>
                    <a:lnB>
                      <a:noFill/>
                    </a:lnB>
                  </a:tcPr>
                </a:tc>
                <a:extLst>
                  <a:ext uri="{0D108BD9-81ED-4DB2-BD59-A6C34878D82A}">
                    <a16:rowId xmlns:a16="http://schemas.microsoft.com/office/drawing/2014/main" val="10007"/>
                  </a:ext>
                </a:extLst>
              </a:tr>
              <a:tr h="190500">
                <a:tc>
                  <a:txBody>
                    <a:bodyPr/>
                    <a:lstStyle/>
                    <a:p>
                      <a:pPr algn="l" fontAlgn="b"/>
                      <a:r>
                        <a:rPr lang="en-US" sz="1600" b="0" i="0" u="none" strike="noStrike">
                          <a:solidFill>
                            <a:srgbClr val="000000"/>
                          </a:solidFill>
                          <a:effectLst/>
                          <a:latin typeface="Times New Roman"/>
                        </a:rPr>
                        <a:t>Female Use of Force Rate</a:t>
                      </a:r>
                    </a:p>
                  </a:txBody>
                  <a:tcPr marL="192881" marR="16073" marT="12700" marB="0" anchor="b">
                    <a:lnL>
                      <a:noFill/>
                    </a:lnL>
                    <a:lnR>
                      <a:noFill/>
                    </a:lnR>
                    <a:lnT>
                      <a:noFill/>
                    </a:lnT>
                    <a:lnB>
                      <a:noFill/>
                    </a:lnB>
                  </a:tcPr>
                </a:tc>
                <a:tc>
                  <a:txBody>
                    <a:bodyPr/>
                    <a:lstStyle/>
                    <a:p>
                      <a:pPr algn="r" fontAlgn="b"/>
                      <a:r>
                        <a:rPr lang="nb-NO" sz="1600" b="0" i="0" u="none" strike="noStrike" dirty="0">
                          <a:solidFill>
                            <a:srgbClr val="000000"/>
                          </a:solidFill>
                          <a:effectLst/>
                          <a:latin typeface="Times New Roman"/>
                        </a:rPr>
                        <a:t>0.146</a:t>
                      </a:r>
                    </a:p>
                  </a:txBody>
                  <a:tcPr marL="16073" marR="16073" marT="12700" marB="0" anchor="b">
                    <a:lnL>
                      <a:noFill/>
                    </a:lnL>
                    <a:lnR>
                      <a:noFill/>
                    </a:lnR>
                    <a:lnT>
                      <a:noFill/>
                    </a:lnT>
                    <a:lnB>
                      <a:noFill/>
                    </a:lnB>
                  </a:tcPr>
                </a:tc>
                <a:tc>
                  <a:txBody>
                    <a:bodyPr/>
                    <a:lstStyle/>
                    <a:p>
                      <a:pPr algn="r" fontAlgn="b"/>
                      <a:r>
                        <a:rPr lang="nb-NO" sz="1600" b="0" i="0" u="none" strike="noStrike">
                          <a:solidFill>
                            <a:srgbClr val="000000"/>
                          </a:solidFill>
                          <a:effectLst/>
                          <a:latin typeface="Times New Roman"/>
                        </a:rPr>
                        <a:t>0.141</a:t>
                      </a:r>
                    </a:p>
                  </a:txBody>
                  <a:tcPr marL="16073" marR="16073" marT="12700" marB="0" anchor="b">
                    <a:lnL>
                      <a:noFill/>
                    </a:lnL>
                    <a:lnR>
                      <a:noFill/>
                    </a:lnR>
                    <a:lnT>
                      <a:noFill/>
                    </a:lnT>
                    <a:lnB>
                      <a:noFill/>
                    </a:lnB>
                  </a:tcPr>
                </a:tc>
                <a:tc>
                  <a:txBody>
                    <a:bodyPr/>
                    <a:lstStyle/>
                    <a:p>
                      <a:pPr algn="r" fontAlgn="b"/>
                      <a:r>
                        <a:rPr lang="pt-BR" sz="1600" b="0" i="0" u="none" strike="noStrike">
                          <a:solidFill>
                            <a:srgbClr val="000000"/>
                          </a:solidFill>
                          <a:effectLst/>
                          <a:latin typeface="Times New Roman"/>
                        </a:rPr>
                        <a:t>0.050</a:t>
                      </a:r>
                    </a:p>
                  </a:txBody>
                  <a:tcPr marL="16073" marR="16073" marT="12700" marB="0" anchor="b">
                    <a:lnL>
                      <a:noFill/>
                    </a:lnL>
                    <a:lnR>
                      <a:noFill/>
                    </a:lnR>
                    <a:lnT>
                      <a:noFill/>
                    </a:lnT>
                    <a:lnB>
                      <a:noFill/>
                    </a:lnB>
                  </a:tcPr>
                </a:tc>
                <a:tc>
                  <a:txBody>
                    <a:bodyPr/>
                    <a:lstStyle/>
                    <a:p>
                      <a:pPr algn="r" fontAlgn="b"/>
                      <a:r>
                        <a:rPr lang="is-IS" sz="1600" b="0" i="0" u="none" strike="noStrike">
                          <a:solidFill>
                            <a:srgbClr val="000000"/>
                          </a:solidFill>
                          <a:effectLst/>
                          <a:latin typeface="Times New Roman"/>
                        </a:rPr>
                        <a:t>0.073</a:t>
                      </a:r>
                    </a:p>
                  </a:txBody>
                  <a:tcPr marL="16073" marR="16073" marT="12700" marB="0" anchor="b">
                    <a:lnL>
                      <a:noFill/>
                    </a:lnL>
                    <a:lnR>
                      <a:noFill/>
                    </a:lnR>
                    <a:lnT>
                      <a:noFill/>
                    </a:lnT>
                    <a:lnB>
                      <a:noFill/>
                    </a:lnB>
                  </a:tcPr>
                </a:tc>
                <a:tc>
                  <a:txBody>
                    <a:bodyPr/>
                    <a:lstStyle/>
                    <a:p>
                      <a:pPr algn="r" fontAlgn="b"/>
                      <a:r>
                        <a:rPr lang="is-IS" sz="1600" b="0" i="0" u="none" strike="noStrike">
                          <a:solidFill>
                            <a:srgbClr val="000000"/>
                          </a:solidFill>
                          <a:effectLst/>
                          <a:latin typeface="Times New Roman"/>
                        </a:rPr>
                        <a:t>0.240</a:t>
                      </a:r>
                    </a:p>
                  </a:txBody>
                  <a:tcPr marL="16073" marR="16073" marT="1270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a:rPr>
                        <a:t>NYC SQF</a:t>
                      </a:r>
                    </a:p>
                  </a:txBody>
                  <a:tcPr marL="16073" marR="16073" marT="12700" marB="0" anchor="b">
                    <a:lnL>
                      <a:noFill/>
                    </a:lnL>
                    <a:lnR>
                      <a:noFill/>
                    </a:lnR>
                    <a:lnT>
                      <a:noFill/>
                    </a:lnT>
                    <a:lnB>
                      <a:noFill/>
                    </a:lnB>
                  </a:tcPr>
                </a:tc>
                <a:extLst>
                  <a:ext uri="{0D108BD9-81ED-4DB2-BD59-A6C34878D82A}">
                    <a16:rowId xmlns:a16="http://schemas.microsoft.com/office/drawing/2014/main" val="10008"/>
                  </a:ext>
                </a:extLst>
              </a:tr>
              <a:tr h="190500">
                <a:tc>
                  <a:txBody>
                    <a:bodyPr/>
                    <a:lstStyle/>
                    <a:p>
                      <a:pPr algn="l" fontAlgn="b"/>
                      <a:r>
                        <a:rPr lang="en-US" sz="1600" b="1" i="1" u="none" strike="noStrike" dirty="0">
                          <a:solidFill>
                            <a:srgbClr val="000000"/>
                          </a:solidFill>
                          <a:effectLst/>
                          <a:latin typeface="Times New Roman"/>
                        </a:rPr>
                        <a:t>Intersectional Use of Force Ratio</a:t>
                      </a:r>
                    </a:p>
                  </a:txBody>
                  <a:tcPr marL="16073" marR="16073" marT="12700" marB="0" anchor="b">
                    <a:lnL>
                      <a:noFill/>
                    </a:lnL>
                    <a:lnR>
                      <a:noFill/>
                    </a:lnR>
                    <a:lnT>
                      <a:noFill/>
                    </a:lnT>
                    <a:lnB>
                      <a:noFill/>
                    </a:lnB>
                  </a:tcPr>
                </a:tc>
                <a:tc>
                  <a:txBody>
                    <a:bodyPr/>
                    <a:lstStyle/>
                    <a:p>
                      <a:pPr algn="r" fontAlgn="b"/>
                      <a:r>
                        <a:rPr lang="nb-NO" sz="1600" b="1" i="0" u="none" strike="noStrike" dirty="0">
                          <a:solidFill>
                            <a:srgbClr val="000000"/>
                          </a:solidFill>
                          <a:effectLst/>
                          <a:latin typeface="Times New Roman"/>
                        </a:rPr>
                        <a:t>0.974</a:t>
                      </a:r>
                    </a:p>
                  </a:txBody>
                  <a:tcPr marL="16073" marR="16073" marT="12700" marB="0" anchor="b">
                    <a:lnL>
                      <a:noFill/>
                    </a:lnL>
                    <a:lnR>
                      <a:noFill/>
                    </a:lnR>
                    <a:lnT>
                      <a:noFill/>
                    </a:lnT>
                    <a:lnB>
                      <a:noFill/>
                    </a:lnB>
                  </a:tcPr>
                </a:tc>
                <a:tc>
                  <a:txBody>
                    <a:bodyPr/>
                    <a:lstStyle/>
                    <a:p>
                      <a:pPr algn="r" fontAlgn="b"/>
                      <a:r>
                        <a:rPr lang="it-IT" sz="1600" b="1" i="0" u="none" strike="noStrike">
                          <a:solidFill>
                            <a:srgbClr val="000000"/>
                          </a:solidFill>
                          <a:effectLst/>
                          <a:latin typeface="Times New Roman"/>
                        </a:rPr>
                        <a:t>0.942</a:t>
                      </a:r>
                    </a:p>
                  </a:txBody>
                  <a:tcPr marL="16073" marR="16073" marT="12700" marB="0" anchor="b">
                    <a:lnL>
                      <a:noFill/>
                    </a:lnL>
                    <a:lnR>
                      <a:noFill/>
                    </a:lnR>
                    <a:lnT>
                      <a:noFill/>
                    </a:lnT>
                    <a:lnB>
                      <a:noFill/>
                    </a:lnB>
                  </a:tcPr>
                </a:tc>
                <a:tc>
                  <a:txBody>
                    <a:bodyPr/>
                    <a:lstStyle/>
                    <a:p>
                      <a:pPr algn="r" fontAlgn="b"/>
                      <a:r>
                        <a:rPr lang="it-IT" sz="1600" b="1" i="0" u="none" strike="noStrike" dirty="0">
                          <a:solidFill>
                            <a:srgbClr val="000000"/>
                          </a:solidFill>
                          <a:effectLst/>
                          <a:latin typeface="Times New Roman"/>
                        </a:rPr>
                        <a:t>0.294</a:t>
                      </a:r>
                    </a:p>
                  </a:txBody>
                  <a:tcPr marL="16073" marR="16073" marT="12700" marB="0" anchor="b">
                    <a:lnL>
                      <a:noFill/>
                    </a:lnL>
                    <a:lnR>
                      <a:noFill/>
                    </a:lnR>
                    <a:lnT>
                      <a:noFill/>
                    </a:lnT>
                    <a:lnB>
                      <a:noFill/>
                    </a:lnB>
                  </a:tcPr>
                </a:tc>
                <a:tc>
                  <a:txBody>
                    <a:bodyPr/>
                    <a:lstStyle/>
                    <a:p>
                      <a:pPr algn="r" fontAlgn="b"/>
                      <a:r>
                        <a:rPr lang="nb-NO" sz="1600" b="1" i="0" u="none" strike="noStrike" dirty="0">
                          <a:solidFill>
                            <a:srgbClr val="000000"/>
                          </a:solidFill>
                          <a:effectLst/>
                          <a:latin typeface="Times New Roman"/>
                        </a:rPr>
                        <a:t>0.473</a:t>
                      </a:r>
                    </a:p>
                  </a:txBody>
                  <a:tcPr marL="16073" marR="16073" marT="12700" marB="0" anchor="b">
                    <a:lnL>
                      <a:noFill/>
                    </a:lnL>
                    <a:lnR>
                      <a:noFill/>
                    </a:lnR>
                    <a:lnT>
                      <a:noFill/>
                    </a:lnT>
                    <a:lnB>
                      <a:noFill/>
                    </a:lnB>
                  </a:tcPr>
                </a:tc>
                <a:tc>
                  <a:txBody>
                    <a:bodyPr/>
                    <a:lstStyle/>
                    <a:p>
                      <a:pPr algn="r" fontAlgn="b"/>
                      <a:r>
                        <a:rPr lang="nb-NO" sz="1600" b="1" i="0" u="none" strike="noStrike" dirty="0">
                          <a:solidFill>
                            <a:srgbClr val="000000"/>
                          </a:solidFill>
                          <a:effectLst/>
                          <a:latin typeface="Times New Roman"/>
                        </a:rPr>
                        <a:t>1.970</a:t>
                      </a:r>
                    </a:p>
                  </a:txBody>
                  <a:tcPr marL="16073" marR="16073" marT="12700" marB="0" anchor="b">
                    <a:lnL>
                      <a:noFill/>
                    </a:lnL>
                    <a:lnR>
                      <a:noFill/>
                    </a:lnR>
                    <a:lnT>
                      <a:noFill/>
                    </a:lnT>
                    <a:lnB>
                      <a:noFill/>
                    </a:lnB>
                  </a:tcPr>
                </a:tc>
                <a:tc>
                  <a:txBody>
                    <a:bodyPr/>
                    <a:lstStyle/>
                    <a:p>
                      <a:pPr algn="r" fontAlgn="b"/>
                      <a:r>
                        <a:rPr lang="en-US" sz="1600" b="1" i="0" u="none" strike="noStrike" dirty="0">
                          <a:solidFill>
                            <a:srgbClr val="000000"/>
                          </a:solidFill>
                          <a:effectLst/>
                          <a:latin typeface="Times New Roman"/>
                        </a:rPr>
                        <a:t>NYC SQF</a:t>
                      </a:r>
                    </a:p>
                  </a:txBody>
                  <a:tcPr marL="16073" marR="16073" marT="12700" marB="0" anchor="b">
                    <a:lnL>
                      <a:noFill/>
                    </a:lnL>
                    <a:lnR>
                      <a:noFill/>
                    </a:lnR>
                    <a:lnT>
                      <a:noFill/>
                    </a:lnT>
                    <a:lnB>
                      <a:noFill/>
                    </a:lnB>
                  </a:tcPr>
                </a:tc>
                <a:extLst>
                  <a:ext uri="{0D108BD9-81ED-4DB2-BD59-A6C34878D82A}">
                    <a16:rowId xmlns:a16="http://schemas.microsoft.com/office/drawing/2014/main" val="10009"/>
                  </a:ext>
                </a:extLst>
              </a:tr>
              <a:tr h="190500">
                <a:tc>
                  <a:txBody>
                    <a:bodyPr/>
                    <a:lstStyle/>
                    <a:p>
                      <a:pPr algn="l" fontAlgn="b"/>
                      <a:r>
                        <a:rPr lang="en-US" sz="1600" b="0" i="0" u="none" strike="noStrike">
                          <a:solidFill>
                            <a:srgbClr val="000000"/>
                          </a:solidFill>
                          <a:effectLst/>
                          <a:latin typeface="Times New Roman"/>
                        </a:rPr>
                        <a:t>Minority Male Use of Force Rate</a:t>
                      </a:r>
                    </a:p>
                  </a:txBody>
                  <a:tcPr marL="192881" marR="16073" marT="12700" marB="0" anchor="b">
                    <a:lnL>
                      <a:noFill/>
                    </a:lnL>
                    <a:lnR>
                      <a:noFill/>
                    </a:lnR>
                    <a:lnT>
                      <a:noFill/>
                    </a:lnT>
                    <a:lnB>
                      <a:noFill/>
                    </a:lnB>
                  </a:tcPr>
                </a:tc>
                <a:tc>
                  <a:txBody>
                    <a:bodyPr/>
                    <a:lstStyle/>
                    <a:p>
                      <a:pPr algn="r" fontAlgn="b"/>
                      <a:r>
                        <a:rPr lang="hr-HR" sz="1600" b="0" i="0" u="none" strike="noStrike">
                          <a:solidFill>
                            <a:srgbClr val="000000"/>
                          </a:solidFill>
                          <a:effectLst/>
                          <a:latin typeface="Times New Roman"/>
                        </a:rPr>
                        <a:t>0.236</a:t>
                      </a:r>
                    </a:p>
                  </a:txBody>
                  <a:tcPr marL="16073" marR="16073" marT="12700" marB="0" anchor="b">
                    <a:lnL>
                      <a:noFill/>
                    </a:lnL>
                    <a:lnR>
                      <a:noFill/>
                    </a:lnR>
                    <a:lnT>
                      <a:noFill/>
                    </a:lnT>
                    <a:lnB>
                      <a:noFill/>
                    </a:lnB>
                  </a:tcPr>
                </a:tc>
                <a:tc>
                  <a:txBody>
                    <a:bodyPr/>
                    <a:lstStyle/>
                    <a:p>
                      <a:pPr algn="r" fontAlgn="b"/>
                      <a:r>
                        <a:rPr lang="nb-NO" sz="1600" b="0" i="0" u="none" strike="noStrike">
                          <a:solidFill>
                            <a:srgbClr val="000000"/>
                          </a:solidFill>
                          <a:effectLst/>
                          <a:latin typeface="Times New Roman"/>
                        </a:rPr>
                        <a:t>0.221</a:t>
                      </a:r>
                    </a:p>
                  </a:txBody>
                  <a:tcPr marL="16073" marR="16073" marT="12700" marB="0" anchor="b">
                    <a:lnL>
                      <a:noFill/>
                    </a:lnL>
                    <a:lnR>
                      <a:noFill/>
                    </a:lnR>
                    <a:lnT>
                      <a:noFill/>
                    </a:lnT>
                    <a:lnB>
                      <a:noFill/>
                    </a:lnB>
                  </a:tcPr>
                </a:tc>
                <a:tc>
                  <a:txBody>
                    <a:bodyPr/>
                    <a:lstStyle/>
                    <a:p>
                      <a:pPr algn="r" fontAlgn="b"/>
                      <a:r>
                        <a:rPr lang="is-IS" sz="1600" b="0" i="0" u="none" strike="noStrike">
                          <a:solidFill>
                            <a:srgbClr val="000000"/>
                          </a:solidFill>
                          <a:effectLst/>
                          <a:latin typeface="Times New Roman"/>
                        </a:rPr>
                        <a:t>0.079</a:t>
                      </a:r>
                    </a:p>
                  </a:txBody>
                  <a:tcPr marL="16073" marR="16073" marT="12700" marB="0" anchor="b">
                    <a:lnL>
                      <a:noFill/>
                    </a:lnL>
                    <a:lnR>
                      <a:noFill/>
                    </a:lnR>
                    <a:lnT>
                      <a:noFill/>
                    </a:lnT>
                    <a:lnB>
                      <a:noFill/>
                    </a:lnB>
                  </a:tcPr>
                </a:tc>
                <a:tc>
                  <a:txBody>
                    <a:bodyPr/>
                    <a:lstStyle/>
                    <a:p>
                      <a:pPr algn="r" fontAlgn="b"/>
                      <a:r>
                        <a:rPr lang="nb-NO" sz="1600" b="0" i="0" u="none" strike="noStrike">
                          <a:solidFill>
                            <a:srgbClr val="000000"/>
                          </a:solidFill>
                          <a:effectLst/>
                          <a:latin typeface="Times New Roman"/>
                        </a:rPr>
                        <a:t>0.119</a:t>
                      </a:r>
                    </a:p>
                  </a:txBody>
                  <a:tcPr marL="16073" marR="16073" marT="12700" marB="0" anchor="b">
                    <a:lnL>
                      <a:noFill/>
                    </a:lnL>
                    <a:lnR>
                      <a:noFill/>
                    </a:lnR>
                    <a:lnT>
                      <a:noFill/>
                    </a:lnT>
                    <a:lnB>
                      <a:noFill/>
                    </a:lnB>
                  </a:tcPr>
                </a:tc>
                <a:tc>
                  <a:txBody>
                    <a:bodyPr/>
                    <a:lstStyle/>
                    <a:p>
                      <a:pPr algn="r" fontAlgn="b"/>
                      <a:r>
                        <a:rPr lang="uk-UA" sz="1600" b="0" i="0" u="none" strike="noStrike">
                          <a:solidFill>
                            <a:srgbClr val="000000"/>
                          </a:solidFill>
                          <a:effectLst/>
                          <a:latin typeface="Times New Roman"/>
                        </a:rPr>
                        <a:t>0.390</a:t>
                      </a:r>
                    </a:p>
                  </a:txBody>
                  <a:tcPr marL="16073" marR="16073" marT="1270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a:rPr>
                        <a:t>NYC SQF</a:t>
                      </a:r>
                    </a:p>
                  </a:txBody>
                  <a:tcPr marL="16073" marR="16073" marT="12700" marB="0" anchor="b">
                    <a:lnL>
                      <a:noFill/>
                    </a:lnL>
                    <a:lnR>
                      <a:noFill/>
                    </a:lnR>
                    <a:lnT>
                      <a:noFill/>
                    </a:lnT>
                    <a:lnB>
                      <a:noFill/>
                    </a:lnB>
                  </a:tcPr>
                </a:tc>
                <a:extLst>
                  <a:ext uri="{0D108BD9-81ED-4DB2-BD59-A6C34878D82A}">
                    <a16:rowId xmlns:a16="http://schemas.microsoft.com/office/drawing/2014/main" val="10010"/>
                  </a:ext>
                </a:extLst>
              </a:tr>
              <a:tr h="190500">
                <a:tc>
                  <a:txBody>
                    <a:bodyPr/>
                    <a:lstStyle/>
                    <a:p>
                      <a:pPr algn="l" fontAlgn="b"/>
                      <a:r>
                        <a:rPr lang="en-US" sz="1600" b="0" i="0" u="none" strike="noStrike">
                          <a:solidFill>
                            <a:srgbClr val="000000"/>
                          </a:solidFill>
                          <a:effectLst/>
                          <a:latin typeface="Times New Roman"/>
                        </a:rPr>
                        <a:t>Minority Female Use of Force Rate</a:t>
                      </a:r>
                    </a:p>
                  </a:txBody>
                  <a:tcPr marL="192881" marR="16073" marT="12700" marB="0" anchor="b">
                    <a:lnL>
                      <a:noFill/>
                    </a:lnL>
                    <a:lnR>
                      <a:noFill/>
                    </a:lnR>
                    <a:lnT>
                      <a:noFill/>
                    </a:lnT>
                    <a:lnB>
                      <a:noFill/>
                    </a:lnB>
                  </a:tcPr>
                </a:tc>
                <a:tc>
                  <a:txBody>
                    <a:bodyPr/>
                    <a:lstStyle/>
                    <a:p>
                      <a:pPr algn="r" fontAlgn="b"/>
                      <a:r>
                        <a:rPr lang="is-IS" sz="1600" b="0" i="0" u="none" strike="noStrike">
                          <a:solidFill>
                            <a:srgbClr val="000000"/>
                          </a:solidFill>
                          <a:effectLst/>
                          <a:latin typeface="Times New Roman"/>
                        </a:rPr>
                        <a:t>0.157</a:t>
                      </a:r>
                    </a:p>
                  </a:txBody>
                  <a:tcPr marL="16073" marR="16073" marT="12700" marB="0" anchor="b">
                    <a:lnL>
                      <a:noFill/>
                    </a:lnL>
                    <a:lnR>
                      <a:noFill/>
                    </a:lnR>
                    <a:lnT>
                      <a:noFill/>
                    </a:lnT>
                    <a:lnB>
                      <a:noFill/>
                    </a:lnB>
                  </a:tcPr>
                </a:tc>
                <a:tc>
                  <a:txBody>
                    <a:bodyPr/>
                    <a:lstStyle/>
                    <a:p>
                      <a:pPr algn="r" fontAlgn="b"/>
                      <a:r>
                        <a:rPr lang="nb-NO" sz="1600" b="0" i="0" u="none" strike="noStrike">
                          <a:solidFill>
                            <a:srgbClr val="000000"/>
                          </a:solidFill>
                          <a:effectLst/>
                          <a:latin typeface="Times New Roman"/>
                        </a:rPr>
                        <a:t>0.142</a:t>
                      </a:r>
                    </a:p>
                  </a:txBody>
                  <a:tcPr marL="16073" marR="16073" marT="12700" marB="0" anchor="b">
                    <a:lnL>
                      <a:noFill/>
                    </a:lnL>
                    <a:lnR>
                      <a:noFill/>
                    </a:lnR>
                    <a:lnT>
                      <a:noFill/>
                    </a:lnT>
                    <a:lnB>
                      <a:noFill/>
                    </a:lnB>
                  </a:tcPr>
                </a:tc>
                <a:tc>
                  <a:txBody>
                    <a:bodyPr/>
                    <a:lstStyle/>
                    <a:p>
                      <a:pPr algn="r" fontAlgn="b"/>
                      <a:r>
                        <a:rPr lang="pt-BR" sz="1600" b="0" i="0" u="none" strike="noStrike">
                          <a:solidFill>
                            <a:srgbClr val="000000"/>
                          </a:solidFill>
                          <a:effectLst/>
                          <a:latin typeface="Times New Roman"/>
                        </a:rPr>
                        <a:t>0.053</a:t>
                      </a:r>
                    </a:p>
                  </a:txBody>
                  <a:tcPr marL="16073" marR="16073" marT="12700" marB="0" anchor="b">
                    <a:lnL>
                      <a:noFill/>
                    </a:lnL>
                    <a:lnR>
                      <a:noFill/>
                    </a:lnR>
                    <a:lnT>
                      <a:noFill/>
                    </a:lnT>
                    <a:lnB>
                      <a:noFill/>
                    </a:lnB>
                  </a:tcPr>
                </a:tc>
                <a:tc>
                  <a:txBody>
                    <a:bodyPr/>
                    <a:lstStyle/>
                    <a:p>
                      <a:pPr algn="r" fontAlgn="b"/>
                      <a:r>
                        <a:rPr lang="nb-NO" sz="1600" b="0" i="0" u="none" strike="noStrike">
                          <a:solidFill>
                            <a:srgbClr val="000000"/>
                          </a:solidFill>
                          <a:effectLst/>
                          <a:latin typeface="Times New Roman"/>
                        </a:rPr>
                        <a:t>0.084</a:t>
                      </a:r>
                    </a:p>
                  </a:txBody>
                  <a:tcPr marL="16073" marR="16073" marT="12700" marB="0" anchor="b">
                    <a:lnL>
                      <a:noFill/>
                    </a:lnL>
                    <a:lnR>
                      <a:noFill/>
                    </a:lnR>
                    <a:lnT>
                      <a:noFill/>
                    </a:lnT>
                    <a:lnB>
                      <a:noFill/>
                    </a:lnB>
                  </a:tcPr>
                </a:tc>
                <a:tc>
                  <a:txBody>
                    <a:bodyPr/>
                    <a:lstStyle/>
                    <a:p>
                      <a:pPr algn="r" fontAlgn="b"/>
                      <a:r>
                        <a:rPr lang="hr-HR" sz="1600" b="0" i="0" u="none" strike="noStrike">
                          <a:solidFill>
                            <a:srgbClr val="000000"/>
                          </a:solidFill>
                          <a:effectLst/>
                          <a:latin typeface="Times New Roman"/>
                        </a:rPr>
                        <a:t>0.265</a:t>
                      </a:r>
                    </a:p>
                  </a:txBody>
                  <a:tcPr marL="16073" marR="16073" marT="1270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a:rPr>
                        <a:t>NYC SQF</a:t>
                      </a:r>
                    </a:p>
                  </a:txBody>
                  <a:tcPr marL="16073" marR="16073" marT="12700" marB="0" anchor="b">
                    <a:lnL>
                      <a:noFill/>
                    </a:lnL>
                    <a:lnR>
                      <a:noFill/>
                    </a:lnR>
                    <a:lnT>
                      <a:noFill/>
                    </a:lnT>
                    <a:lnB>
                      <a:noFill/>
                    </a:lnB>
                  </a:tcPr>
                </a:tc>
                <a:extLst>
                  <a:ext uri="{0D108BD9-81ED-4DB2-BD59-A6C34878D82A}">
                    <a16:rowId xmlns:a16="http://schemas.microsoft.com/office/drawing/2014/main" val="10011"/>
                  </a:ext>
                </a:extLst>
              </a:tr>
              <a:tr h="190500">
                <a:tc>
                  <a:txBody>
                    <a:bodyPr/>
                    <a:lstStyle/>
                    <a:p>
                      <a:pPr algn="l" fontAlgn="b"/>
                      <a:r>
                        <a:rPr lang="en-US" sz="1600" b="0" i="0" u="none" strike="noStrike">
                          <a:solidFill>
                            <a:srgbClr val="000000"/>
                          </a:solidFill>
                          <a:effectLst/>
                          <a:latin typeface="Times New Roman"/>
                        </a:rPr>
                        <a:t>White Male Use of Force Rate</a:t>
                      </a:r>
                    </a:p>
                  </a:txBody>
                  <a:tcPr marL="192881" marR="16073" marT="12700" marB="0" anchor="b">
                    <a:lnL>
                      <a:noFill/>
                    </a:lnL>
                    <a:lnR>
                      <a:noFill/>
                    </a:lnR>
                    <a:lnT>
                      <a:noFill/>
                    </a:lnT>
                    <a:lnB>
                      <a:noFill/>
                    </a:lnB>
                  </a:tcPr>
                </a:tc>
                <a:tc>
                  <a:txBody>
                    <a:bodyPr/>
                    <a:lstStyle/>
                    <a:p>
                      <a:pPr algn="r" fontAlgn="b"/>
                      <a:r>
                        <a:rPr lang="nb-NO" sz="1600" b="0" i="0" u="none" strike="noStrike">
                          <a:solidFill>
                            <a:srgbClr val="000000"/>
                          </a:solidFill>
                          <a:effectLst/>
                          <a:latin typeface="Times New Roman"/>
                        </a:rPr>
                        <a:t>0.190</a:t>
                      </a:r>
                    </a:p>
                  </a:txBody>
                  <a:tcPr marL="16073" marR="16073" marT="12700" marB="0" anchor="b">
                    <a:lnL>
                      <a:noFill/>
                    </a:lnL>
                    <a:lnR>
                      <a:noFill/>
                    </a:lnR>
                    <a:lnT>
                      <a:noFill/>
                    </a:lnT>
                    <a:lnB>
                      <a:noFill/>
                    </a:lnB>
                  </a:tcPr>
                </a:tc>
                <a:tc>
                  <a:txBody>
                    <a:bodyPr/>
                    <a:lstStyle/>
                    <a:p>
                      <a:pPr algn="r" fontAlgn="b"/>
                      <a:r>
                        <a:rPr lang="nb-NO" sz="1600" b="0" i="0" u="none" strike="noStrike">
                          <a:solidFill>
                            <a:srgbClr val="000000"/>
                          </a:solidFill>
                          <a:effectLst/>
                          <a:latin typeface="Times New Roman"/>
                        </a:rPr>
                        <a:t>0.180</a:t>
                      </a:r>
                    </a:p>
                  </a:txBody>
                  <a:tcPr marL="16073" marR="16073" marT="12700" marB="0" anchor="b">
                    <a:lnL>
                      <a:noFill/>
                    </a:lnL>
                    <a:lnR>
                      <a:noFill/>
                    </a:lnR>
                    <a:lnT>
                      <a:noFill/>
                    </a:lnT>
                    <a:lnB>
                      <a:noFill/>
                    </a:lnB>
                  </a:tcPr>
                </a:tc>
                <a:tc>
                  <a:txBody>
                    <a:bodyPr/>
                    <a:lstStyle/>
                    <a:p>
                      <a:pPr algn="r" fontAlgn="b"/>
                      <a:r>
                        <a:rPr lang="pt-BR" sz="1600" b="0" i="0" u="none" strike="noStrike">
                          <a:solidFill>
                            <a:srgbClr val="000000"/>
                          </a:solidFill>
                          <a:effectLst/>
                          <a:latin typeface="Times New Roman"/>
                        </a:rPr>
                        <a:t>0.057</a:t>
                      </a:r>
                    </a:p>
                  </a:txBody>
                  <a:tcPr marL="16073" marR="16073" marT="12700" marB="0" anchor="b">
                    <a:lnL>
                      <a:noFill/>
                    </a:lnL>
                    <a:lnR>
                      <a:noFill/>
                    </a:lnR>
                    <a:lnT>
                      <a:noFill/>
                    </a:lnT>
                    <a:lnB>
                      <a:noFill/>
                    </a:lnB>
                  </a:tcPr>
                </a:tc>
                <a:tc>
                  <a:txBody>
                    <a:bodyPr/>
                    <a:lstStyle/>
                    <a:p>
                      <a:pPr algn="r" fontAlgn="b"/>
                      <a:r>
                        <a:rPr lang="fi-FI" sz="1600" b="0" i="0" u="none" strike="noStrike">
                          <a:solidFill>
                            <a:srgbClr val="000000"/>
                          </a:solidFill>
                          <a:effectLst/>
                          <a:latin typeface="Times New Roman"/>
                        </a:rPr>
                        <a:t>0.101</a:t>
                      </a:r>
                    </a:p>
                  </a:txBody>
                  <a:tcPr marL="16073" marR="16073" marT="12700" marB="0" anchor="b">
                    <a:lnL>
                      <a:noFill/>
                    </a:lnL>
                    <a:lnR>
                      <a:noFill/>
                    </a:lnR>
                    <a:lnT>
                      <a:noFill/>
                    </a:lnT>
                    <a:lnB>
                      <a:noFill/>
                    </a:lnB>
                  </a:tcPr>
                </a:tc>
                <a:tc>
                  <a:txBody>
                    <a:bodyPr/>
                    <a:lstStyle/>
                    <a:p>
                      <a:pPr algn="r" fontAlgn="b"/>
                      <a:r>
                        <a:rPr lang="nb-NO" sz="1600" b="0" i="0" u="none" strike="noStrike">
                          <a:solidFill>
                            <a:srgbClr val="000000"/>
                          </a:solidFill>
                          <a:effectLst/>
                          <a:latin typeface="Times New Roman"/>
                        </a:rPr>
                        <a:t>0.318</a:t>
                      </a:r>
                    </a:p>
                  </a:txBody>
                  <a:tcPr marL="16073" marR="16073" marT="1270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a:rPr>
                        <a:t>NYC SQF</a:t>
                      </a:r>
                    </a:p>
                  </a:txBody>
                  <a:tcPr marL="16073" marR="16073" marT="12700" marB="0" anchor="b">
                    <a:lnL>
                      <a:noFill/>
                    </a:lnL>
                    <a:lnR>
                      <a:noFill/>
                    </a:lnR>
                    <a:lnT>
                      <a:noFill/>
                    </a:lnT>
                    <a:lnB>
                      <a:noFill/>
                    </a:lnB>
                  </a:tcPr>
                </a:tc>
                <a:extLst>
                  <a:ext uri="{0D108BD9-81ED-4DB2-BD59-A6C34878D82A}">
                    <a16:rowId xmlns:a16="http://schemas.microsoft.com/office/drawing/2014/main" val="10012"/>
                  </a:ext>
                </a:extLst>
              </a:tr>
              <a:tr h="190500">
                <a:tc>
                  <a:txBody>
                    <a:bodyPr/>
                    <a:lstStyle/>
                    <a:p>
                      <a:pPr algn="l" fontAlgn="b"/>
                      <a:r>
                        <a:rPr lang="en-US" sz="1600" b="0" i="0" u="none" strike="noStrike" dirty="0">
                          <a:solidFill>
                            <a:srgbClr val="000000"/>
                          </a:solidFill>
                          <a:effectLst/>
                          <a:latin typeface="Times New Roman"/>
                        </a:rPr>
                        <a:t>White Female Use of Force Rate</a:t>
                      </a:r>
                    </a:p>
                  </a:txBody>
                  <a:tcPr marL="192881" marR="16073" marT="12700" marB="0" anchor="b">
                    <a:lnL>
                      <a:noFill/>
                    </a:lnL>
                    <a:lnR>
                      <a:noFill/>
                    </a:lnR>
                    <a:lnT>
                      <a:noFill/>
                    </a:lnT>
                    <a:lnB>
                      <a:noFill/>
                    </a:lnB>
                  </a:tcPr>
                </a:tc>
                <a:tc>
                  <a:txBody>
                    <a:bodyPr/>
                    <a:lstStyle/>
                    <a:p>
                      <a:pPr algn="r" fontAlgn="b"/>
                      <a:r>
                        <a:rPr lang="cs-CZ" sz="1600" b="0" i="0" u="none" strike="noStrike">
                          <a:solidFill>
                            <a:srgbClr val="000000"/>
                          </a:solidFill>
                          <a:effectLst/>
                          <a:latin typeface="Times New Roman"/>
                        </a:rPr>
                        <a:t>0.121</a:t>
                      </a:r>
                    </a:p>
                  </a:txBody>
                  <a:tcPr marL="16073" marR="16073" marT="12700" marB="0" anchor="b">
                    <a:lnL>
                      <a:noFill/>
                    </a:lnL>
                    <a:lnR>
                      <a:noFill/>
                    </a:lnR>
                    <a:lnT>
                      <a:noFill/>
                    </a:lnT>
                    <a:lnB>
                      <a:noFill/>
                    </a:lnB>
                  </a:tcPr>
                </a:tc>
                <a:tc>
                  <a:txBody>
                    <a:bodyPr/>
                    <a:lstStyle/>
                    <a:p>
                      <a:pPr algn="r" fontAlgn="b"/>
                      <a:r>
                        <a:rPr lang="nb-NO" sz="1600" b="0" i="0" u="none" strike="noStrike">
                          <a:solidFill>
                            <a:srgbClr val="000000"/>
                          </a:solidFill>
                          <a:effectLst/>
                          <a:latin typeface="Times New Roman"/>
                        </a:rPr>
                        <a:t>0.112</a:t>
                      </a:r>
                    </a:p>
                  </a:txBody>
                  <a:tcPr marL="16073" marR="16073" marT="12700" marB="0" anchor="b">
                    <a:lnL>
                      <a:noFill/>
                    </a:lnL>
                    <a:lnR>
                      <a:noFill/>
                    </a:lnR>
                    <a:lnT>
                      <a:noFill/>
                    </a:lnT>
                    <a:lnB>
                      <a:noFill/>
                    </a:lnB>
                  </a:tcPr>
                </a:tc>
                <a:tc>
                  <a:txBody>
                    <a:bodyPr/>
                    <a:lstStyle/>
                    <a:p>
                      <a:pPr algn="r" fontAlgn="b"/>
                      <a:r>
                        <a:rPr lang="is-IS" sz="1600" b="0" i="0" u="none" strike="noStrike">
                          <a:solidFill>
                            <a:srgbClr val="000000"/>
                          </a:solidFill>
                          <a:effectLst/>
                          <a:latin typeface="Times New Roman"/>
                        </a:rPr>
                        <a:t>0.043</a:t>
                      </a:r>
                    </a:p>
                  </a:txBody>
                  <a:tcPr marL="16073" marR="16073" marT="12700" marB="0" anchor="b">
                    <a:lnL>
                      <a:noFill/>
                    </a:lnL>
                    <a:lnR>
                      <a:noFill/>
                    </a:lnR>
                    <a:lnT>
                      <a:noFill/>
                    </a:lnT>
                    <a:lnB>
                      <a:noFill/>
                    </a:lnB>
                  </a:tcPr>
                </a:tc>
                <a:tc>
                  <a:txBody>
                    <a:bodyPr/>
                    <a:lstStyle/>
                    <a:p>
                      <a:pPr algn="r" fontAlgn="b"/>
                      <a:r>
                        <a:rPr lang="uk-UA" sz="1600" b="0" i="0" u="none" strike="noStrike">
                          <a:solidFill>
                            <a:srgbClr val="000000"/>
                          </a:solidFill>
                          <a:effectLst/>
                          <a:latin typeface="Times New Roman"/>
                        </a:rPr>
                        <a:t>0.039</a:t>
                      </a:r>
                    </a:p>
                  </a:txBody>
                  <a:tcPr marL="16073" marR="16073" marT="12700" marB="0" anchor="b">
                    <a:lnL>
                      <a:noFill/>
                    </a:lnL>
                    <a:lnR>
                      <a:noFill/>
                    </a:lnR>
                    <a:lnT>
                      <a:noFill/>
                    </a:lnT>
                    <a:lnB>
                      <a:noFill/>
                    </a:lnB>
                  </a:tcPr>
                </a:tc>
                <a:tc>
                  <a:txBody>
                    <a:bodyPr/>
                    <a:lstStyle/>
                    <a:p>
                      <a:pPr algn="r" fontAlgn="b"/>
                      <a:r>
                        <a:rPr lang="hr-HR" sz="1600" b="0" i="0" u="none" strike="noStrike">
                          <a:solidFill>
                            <a:srgbClr val="000000"/>
                          </a:solidFill>
                          <a:effectLst/>
                          <a:latin typeface="Times New Roman"/>
                        </a:rPr>
                        <a:t>0.226</a:t>
                      </a:r>
                    </a:p>
                  </a:txBody>
                  <a:tcPr marL="16073" marR="16073" marT="1270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a:rPr>
                        <a:t>NYC SQF</a:t>
                      </a:r>
                    </a:p>
                  </a:txBody>
                  <a:tcPr marL="16073" marR="16073" marT="12700" marB="0" anchor="b">
                    <a:lnL>
                      <a:noFill/>
                    </a:lnL>
                    <a:lnR>
                      <a:noFill/>
                    </a:lnR>
                    <a:lnT>
                      <a:noFill/>
                    </a:lnT>
                    <a:lnB>
                      <a:noFill/>
                    </a:lnB>
                  </a:tcPr>
                </a:tc>
                <a:extLst>
                  <a:ext uri="{0D108BD9-81ED-4DB2-BD59-A6C34878D82A}">
                    <a16:rowId xmlns:a16="http://schemas.microsoft.com/office/drawing/2014/main" val="10013"/>
                  </a:ext>
                </a:extLst>
              </a:tr>
              <a:tr h="190500">
                <a:tc>
                  <a:txBody>
                    <a:bodyPr/>
                    <a:lstStyle/>
                    <a:p>
                      <a:pPr algn="l" fontAlgn="b"/>
                      <a:r>
                        <a:rPr lang="en-US" sz="1600" b="0" i="0" u="none" strike="noStrike" dirty="0">
                          <a:solidFill>
                            <a:srgbClr val="000000"/>
                          </a:solidFill>
                          <a:effectLst/>
                          <a:latin typeface="Times New Roman"/>
                        </a:rPr>
                        <a:t>Average Robbery Complaint </a:t>
                      </a:r>
                      <a:r>
                        <a:rPr lang="en-US" sz="1600" b="0" i="0" u="none" strike="noStrike" dirty="0" smtClean="0">
                          <a:solidFill>
                            <a:srgbClr val="000000"/>
                          </a:solidFill>
                          <a:effectLst/>
                          <a:latin typeface="Times New Roman"/>
                        </a:rPr>
                        <a:t>Rate</a:t>
                      </a:r>
                      <a:endParaRPr lang="en-US" sz="1600" b="0" i="0" u="none" strike="noStrike" dirty="0">
                        <a:solidFill>
                          <a:srgbClr val="000000"/>
                        </a:solidFill>
                        <a:effectLst/>
                        <a:latin typeface="Times New Roman"/>
                      </a:endParaRPr>
                    </a:p>
                  </a:txBody>
                  <a:tcPr marL="16073" marR="16073" marT="12700" marB="0" anchor="b">
                    <a:lnL>
                      <a:noFill/>
                    </a:lnL>
                    <a:lnR>
                      <a:noFill/>
                    </a:lnR>
                    <a:lnT>
                      <a:noFill/>
                    </a:lnT>
                    <a:lnB>
                      <a:noFill/>
                    </a:lnB>
                  </a:tcPr>
                </a:tc>
                <a:tc>
                  <a:txBody>
                    <a:bodyPr/>
                    <a:lstStyle/>
                    <a:p>
                      <a:pPr algn="r" fontAlgn="b"/>
                      <a:r>
                        <a:rPr lang="hr-HR" sz="1600" b="0" i="0" u="none" strike="noStrike">
                          <a:solidFill>
                            <a:srgbClr val="000000"/>
                          </a:solidFill>
                          <a:effectLst/>
                          <a:latin typeface="Times New Roman"/>
                        </a:rPr>
                        <a:t>49.191</a:t>
                      </a:r>
                    </a:p>
                  </a:txBody>
                  <a:tcPr marL="16073" marR="16073" marT="12700" marB="0" anchor="b">
                    <a:lnL>
                      <a:noFill/>
                    </a:lnL>
                    <a:lnR>
                      <a:noFill/>
                    </a:lnR>
                    <a:lnT>
                      <a:noFill/>
                    </a:lnT>
                    <a:lnB>
                      <a:noFill/>
                    </a:lnB>
                  </a:tcPr>
                </a:tc>
                <a:tc>
                  <a:txBody>
                    <a:bodyPr/>
                    <a:lstStyle/>
                    <a:p>
                      <a:pPr algn="r" fontAlgn="b"/>
                      <a:r>
                        <a:rPr lang="nb-NO" sz="1600" b="0" i="0" u="none" strike="noStrike">
                          <a:solidFill>
                            <a:srgbClr val="000000"/>
                          </a:solidFill>
                          <a:effectLst/>
                          <a:latin typeface="Times New Roman"/>
                        </a:rPr>
                        <a:t>0.000</a:t>
                      </a:r>
                    </a:p>
                  </a:txBody>
                  <a:tcPr marL="16073" marR="16073" marT="12700" marB="0" anchor="b">
                    <a:lnL>
                      <a:noFill/>
                    </a:lnL>
                    <a:lnR>
                      <a:noFill/>
                    </a:lnR>
                    <a:lnT>
                      <a:noFill/>
                    </a:lnT>
                    <a:lnB>
                      <a:noFill/>
                    </a:lnB>
                  </a:tcPr>
                </a:tc>
                <a:tc>
                  <a:txBody>
                    <a:bodyPr/>
                    <a:lstStyle/>
                    <a:p>
                      <a:pPr algn="r" fontAlgn="b"/>
                      <a:r>
                        <a:rPr lang="nb-NO" sz="1600" b="0" i="0" u="none" strike="noStrike">
                          <a:solidFill>
                            <a:srgbClr val="000000"/>
                          </a:solidFill>
                          <a:effectLst/>
                          <a:latin typeface="Times New Roman"/>
                        </a:rPr>
                        <a:t>115.320</a:t>
                      </a:r>
                    </a:p>
                  </a:txBody>
                  <a:tcPr marL="16073" marR="16073" marT="12700" marB="0" anchor="b">
                    <a:lnL>
                      <a:noFill/>
                    </a:lnL>
                    <a:lnR>
                      <a:noFill/>
                    </a:lnR>
                    <a:lnT>
                      <a:noFill/>
                    </a:lnT>
                    <a:lnB>
                      <a:noFill/>
                    </a:lnB>
                  </a:tcPr>
                </a:tc>
                <a:tc>
                  <a:txBody>
                    <a:bodyPr/>
                    <a:lstStyle/>
                    <a:p>
                      <a:pPr algn="r" fontAlgn="b"/>
                      <a:r>
                        <a:rPr lang="nb-NO" sz="1600" b="0" i="0" u="none" strike="noStrike">
                          <a:solidFill>
                            <a:srgbClr val="000000"/>
                          </a:solidFill>
                          <a:effectLst/>
                          <a:latin typeface="Times New Roman"/>
                        </a:rPr>
                        <a:t>0.000</a:t>
                      </a:r>
                    </a:p>
                  </a:txBody>
                  <a:tcPr marL="16073" marR="16073" marT="12700" marB="0" anchor="b">
                    <a:lnL>
                      <a:noFill/>
                    </a:lnL>
                    <a:lnR>
                      <a:noFill/>
                    </a:lnR>
                    <a:lnT>
                      <a:noFill/>
                    </a:lnT>
                    <a:lnB>
                      <a:noFill/>
                    </a:lnB>
                  </a:tcPr>
                </a:tc>
                <a:tc>
                  <a:txBody>
                    <a:bodyPr/>
                    <a:lstStyle/>
                    <a:p>
                      <a:pPr algn="r" fontAlgn="b"/>
                      <a:r>
                        <a:rPr lang="hr-HR" sz="1600" b="0" i="0" u="none" strike="noStrike">
                          <a:solidFill>
                            <a:srgbClr val="000000"/>
                          </a:solidFill>
                          <a:effectLst/>
                          <a:latin typeface="Times New Roman"/>
                        </a:rPr>
                        <a:t>476.701</a:t>
                      </a:r>
                    </a:p>
                  </a:txBody>
                  <a:tcPr marL="16073" marR="16073" marT="12700" marB="0" anchor="b">
                    <a:lnL>
                      <a:noFill/>
                    </a:lnL>
                    <a:lnR>
                      <a:noFill/>
                    </a:lnR>
                    <a:lnT>
                      <a:noFill/>
                    </a:lnT>
                    <a:lnB>
                      <a:noFill/>
                    </a:lnB>
                  </a:tcPr>
                </a:tc>
                <a:tc>
                  <a:txBody>
                    <a:bodyPr/>
                    <a:lstStyle/>
                    <a:p>
                      <a:pPr algn="r" fontAlgn="b"/>
                      <a:r>
                        <a:rPr lang="en-US" sz="1600" b="0" i="0" u="none" strike="noStrike" dirty="0" smtClean="0">
                          <a:solidFill>
                            <a:srgbClr val="000000"/>
                          </a:solidFill>
                          <a:effectLst/>
                          <a:latin typeface="Times New Roman"/>
                        </a:rPr>
                        <a:t>2010-2012 NYPD</a:t>
                      </a:r>
                      <a:endParaRPr lang="en-US" sz="1600" b="0" i="0" u="none" strike="noStrike" dirty="0">
                        <a:solidFill>
                          <a:srgbClr val="000000"/>
                        </a:solidFill>
                        <a:effectLst/>
                        <a:latin typeface="Times New Roman"/>
                      </a:endParaRPr>
                    </a:p>
                  </a:txBody>
                  <a:tcPr marL="16073" marR="16073" marT="12700" marB="0" anchor="b">
                    <a:lnL>
                      <a:noFill/>
                    </a:lnL>
                    <a:lnR>
                      <a:noFill/>
                    </a:lnR>
                    <a:lnT>
                      <a:noFill/>
                    </a:lnT>
                    <a:lnB>
                      <a:noFill/>
                    </a:lnB>
                  </a:tcPr>
                </a:tc>
                <a:extLst>
                  <a:ext uri="{0D108BD9-81ED-4DB2-BD59-A6C34878D82A}">
                    <a16:rowId xmlns:a16="http://schemas.microsoft.com/office/drawing/2014/main" val="10014"/>
                  </a:ext>
                </a:extLst>
              </a:tr>
              <a:tr h="190500">
                <a:tc>
                  <a:txBody>
                    <a:bodyPr/>
                    <a:lstStyle/>
                    <a:p>
                      <a:pPr algn="l" fontAlgn="b"/>
                      <a:r>
                        <a:rPr lang="en-US" sz="1600" b="0" i="0" u="none" strike="noStrike">
                          <a:solidFill>
                            <a:srgbClr val="000000"/>
                          </a:solidFill>
                          <a:effectLst/>
                          <a:latin typeface="Times New Roman"/>
                        </a:rPr>
                        <a:t>Proportion Black or Latino</a:t>
                      </a:r>
                    </a:p>
                  </a:txBody>
                  <a:tcPr marL="16073" marR="16073" marT="12700" marB="0" anchor="b">
                    <a:lnL>
                      <a:noFill/>
                    </a:lnL>
                    <a:lnR>
                      <a:noFill/>
                    </a:lnR>
                    <a:lnT>
                      <a:noFill/>
                    </a:lnT>
                    <a:lnB>
                      <a:noFill/>
                    </a:lnB>
                  </a:tcPr>
                </a:tc>
                <a:tc>
                  <a:txBody>
                    <a:bodyPr/>
                    <a:lstStyle/>
                    <a:p>
                      <a:pPr algn="r" fontAlgn="b"/>
                      <a:r>
                        <a:rPr lang="nb-NO" sz="1600" b="0" i="0" u="none" strike="noStrike">
                          <a:solidFill>
                            <a:srgbClr val="000000"/>
                          </a:solidFill>
                          <a:effectLst/>
                          <a:latin typeface="Times New Roman"/>
                        </a:rPr>
                        <a:t>0.515</a:t>
                      </a:r>
                    </a:p>
                  </a:txBody>
                  <a:tcPr marL="16073" marR="16073" marT="12700" marB="0" anchor="b">
                    <a:lnL>
                      <a:noFill/>
                    </a:lnL>
                    <a:lnR>
                      <a:noFill/>
                    </a:lnR>
                    <a:lnT>
                      <a:noFill/>
                    </a:lnT>
                    <a:lnB>
                      <a:noFill/>
                    </a:lnB>
                  </a:tcPr>
                </a:tc>
                <a:tc>
                  <a:txBody>
                    <a:bodyPr/>
                    <a:lstStyle/>
                    <a:p>
                      <a:pPr algn="r" fontAlgn="b"/>
                      <a:r>
                        <a:rPr lang="nb-NO" sz="1600" b="0" i="0" u="none" strike="noStrike">
                          <a:solidFill>
                            <a:srgbClr val="000000"/>
                          </a:solidFill>
                          <a:effectLst/>
                          <a:latin typeface="Times New Roman"/>
                        </a:rPr>
                        <a:t>0.516</a:t>
                      </a:r>
                    </a:p>
                  </a:txBody>
                  <a:tcPr marL="16073" marR="16073" marT="12700" marB="0" anchor="b">
                    <a:lnL>
                      <a:noFill/>
                    </a:lnL>
                    <a:lnR>
                      <a:noFill/>
                    </a:lnR>
                    <a:lnT>
                      <a:noFill/>
                    </a:lnT>
                    <a:lnB>
                      <a:noFill/>
                    </a:lnB>
                  </a:tcPr>
                </a:tc>
                <a:tc>
                  <a:txBody>
                    <a:bodyPr/>
                    <a:lstStyle/>
                    <a:p>
                      <a:pPr algn="r" fontAlgn="b"/>
                      <a:r>
                        <a:rPr lang="nb-NO" sz="1600" b="0" i="0" u="none" strike="noStrike">
                          <a:solidFill>
                            <a:srgbClr val="000000"/>
                          </a:solidFill>
                          <a:effectLst/>
                          <a:latin typeface="Times New Roman"/>
                        </a:rPr>
                        <a:t>0.286</a:t>
                      </a:r>
                    </a:p>
                  </a:txBody>
                  <a:tcPr marL="16073" marR="16073" marT="12700" marB="0" anchor="b">
                    <a:lnL>
                      <a:noFill/>
                    </a:lnL>
                    <a:lnR>
                      <a:noFill/>
                    </a:lnR>
                    <a:lnT>
                      <a:noFill/>
                    </a:lnT>
                    <a:lnB>
                      <a:noFill/>
                    </a:lnB>
                  </a:tcPr>
                </a:tc>
                <a:tc>
                  <a:txBody>
                    <a:bodyPr/>
                    <a:lstStyle/>
                    <a:p>
                      <a:pPr algn="r" fontAlgn="b"/>
                      <a:r>
                        <a:rPr lang="pl-PL" sz="1600" b="0" i="0" u="none" strike="noStrike">
                          <a:solidFill>
                            <a:srgbClr val="000000"/>
                          </a:solidFill>
                          <a:effectLst/>
                          <a:latin typeface="Times New Roman"/>
                        </a:rPr>
                        <a:t>0.106</a:t>
                      </a:r>
                    </a:p>
                  </a:txBody>
                  <a:tcPr marL="16073" marR="16073" marT="12700" marB="0" anchor="b">
                    <a:lnL>
                      <a:noFill/>
                    </a:lnL>
                    <a:lnR>
                      <a:noFill/>
                    </a:lnR>
                    <a:lnT>
                      <a:noFill/>
                    </a:lnT>
                    <a:lnB>
                      <a:noFill/>
                    </a:lnB>
                  </a:tcPr>
                </a:tc>
                <a:tc>
                  <a:txBody>
                    <a:bodyPr/>
                    <a:lstStyle/>
                    <a:p>
                      <a:pPr algn="r" fontAlgn="b"/>
                      <a:r>
                        <a:rPr lang="nb-NO" sz="1600" b="0" i="0" u="none" strike="noStrike">
                          <a:solidFill>
                            <a:srgbClr val="000000"/>
                          </a:solidFill>
                          <a:effectLst/>
                          <a:latin typeface="Times New Roman"/>
                        </a:rPr>
                        <a:t>0.966</a:t>
                      </a:r>
                    </a:p>
                  </a:txBody>
                  <a:tcPr marL="16073" marR="16073" marT="12700" marB="0" anchor="b">
                    <a:lnL>
                      <a:noFill/>
                    </a:lnL>
                    <a:lnR>
                      <a:noFill/>
                    </a:lnR>
                    <a:lnT>
                      <a:noFill/>
                    </a:lnT>
                    <a:lnB>
                      <a:noFill/>
                    </a:lnB>
                  </a:tcPr>
                </a:tc>
                <a:tc>
                  <a:txBody>
                    <a:bodyPr/>
                    <a:lstStyle/>
                    <a:p>
                      <a:pPr algn="r" fontAlgn="b"/>
                      <a:r>
                        <a:rPr lang="is-IS" sz="1600" b="0" i="0" u="none" strike="noStrike">
                          <a:solidFill>
                            <a:srgbClr val="000000"/>
                          </a:solidFill>
                          <a:effectLst/>
                          <a:latin typeface="Times New Roman"/>
                        </a:rPr>
                        <a:t>2010 Census</a:t>
                      </a:r>
                    </a:p>
                  </a:txBody>
                  <a:tcPr marL="16073" marR="16073" marT="12700" marB="0" anchor="b">
                    <a:lnL>
                      <a:noFill/>
                    </a:lnL>
                    <a:lnR>
                      <a:noFill/>
                    </a:lnR>
                    <a:lnT>
                      <a:noFill/>
                    </a:lnT>
                    <a:lnB>
                      <a:noFill/>
                    </a:lnB>
                  </a:tcPr>
                </a:tc>
                <a:extLst>
                  <a:ext uri="{0D108BD9-81ED-4DB2-BD59-A6C34878D82A}">
                    <a16:rowId xmlns:a16="http://schemas.microsoft.com/office/drawing/2014/main" val="10015"/>
                  </a:ext>
                </a:extLst>
              </a:tr>
              <a:tr h="190500">
                <a:tc>
                  <a:txBody>
                    <a:bodyPr/>
                    <a:lstStyle/>
                    <a:p>
                      <a:pPr algn="l" fontAlgn="b"/>
                      <a:r>
                        <a:rPr lang="en-US" sz="1600" b="0" i="0" u="none" strike="noStrike" dirty="0" smtClean="0">
                          <a:solidFill>
                            <a:srgbClr val="000000"/>
                          </a:solidFill>
                          <a:effectLst/>
                          <a:latin typeface="Times New Roman"/>
                        </a:rPr>
                        <a:t>Proportion </a:t>
                      </a:r>
                      <a:r>
                        <a:rPr lang="en-US" sz="1600" b="0" i="0" u="none" strike="noStrike" dirty="0">
                          <a:solidFill>
                            <a:srgbClr val="000000"/>
                          </a:solidFill>
                          <a:effectLst/>
                          <a:latin typeface="Times New Roman"/>
                        </a:rPr>
                        <a:t>Below Federal Poverty Line</a:t>
                      </a:r>
                    </a:p>
                  </a:txBody>
                  <a:tcPr marL="16073" marR="16073"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it-IT" sz="1600" b="0" i="0" u="none" strike="noStrike">
                          <a:solidFill>
                            <a:srgbClr val="000000"/>
                          </a:solidFill>
                          <a:effectLst/>
                          <a:latin typeface="Times New Roman"/>
                        </a:rPr>
                        <a:t>0.189</a:t>
                      </a:r>
                    </a:p>
                  </a:txBody>
                  <a:tcPr marL="16073" marR="16073"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is-IS" sz="1600" b="0" i="0" u="none" strike="noStrike">
                          <a:solidFill>
                            <a:srgbClr val="000000"/>
                          </a:solidFill>
                          <a:effectLst/>
                          <a:latin typeface="Times New Roman"/>
                        </a:rPr>
                        <a:t>0.163</a:t>
                      </a:r>
                    </a:p>
                  </a:txBody>
                  <a:tcPr marL="16073" marR="16073"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fi-FI" sz="1600" b="0" i="0" u="none" strike="noStrike">
                          <a:solidFill>
                            <a:srgbClr val="000000"/>
                          </a:solidFill>
                          <a:effectLst/>
                          <a:latin typeface="Times New Roman"/>
                        </a:rPr>
                        <a:t>0.087</a:t>
                      </a:r>
                    </a:p>
                  </a:txBody>
                  <a:tcPr marL="16073" marR="16073"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is-IS" sz="1600" b="0" i="0" u="none" strike="noStrike">
                          <a:solidFill>
                            <a:srgbClr val="000000"/>
                          </a:solidFill>
                          <a:effectLst/>
                          <a:latin typeface="Times New Roman"/>
                        </a:rPr>
                        <a:t>0.062</a:t>
                      </a:r>
                    </a:p>
                  </a:txBody>
                  <a:tcPr marL="16073" marR="16073"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uk-UA" sz="1600" b="0" i="0" u="none" strike="noStrike">
                          <a:solidFill>
                            <a:srgbClr val="000000"/>
                          </a:solidFill>
                          <a:effectLst/>
                          <a:latin typeface="Times New Roman"/>
                        </a:rPr>
                        <a:t>0.390</a:t>
                      </a:r>
                    </a:p>
                  </a:txBody>
                  <a:tcPr marL="16073" marR="16073"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is-IS" sz="1600" b="0" i="0" u="none" strike="noStrike">
                          <a:solidFill>
                            <a:srgbClr val="000000"/>
                          </a:solidFill>
                          <a:effectLst/>
                          <a:latin typeface="Times New Roman"/>
                        </a:rPr>
                        <a:t>2010 Census</a:t>
                      </a:r>
                    </a:p>
                  </a:txBody>
                  <a:tcPr marL="16073" marR="16073" marT="1270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90500">
                <a:tc gridSpan="7">
                  <a:txBody>
                    <a:bodyPr/>
                    <a:lstStyle/>
                    <a:p>
                      <a:pPr algn="l" fontAlgn="b"/>
                      <a:r>
                        <a:rPr lang="en-US" sz="1600" b="0" i="1" u="none" strike="noStrike" dirty="0">
                          <a:solidFill>
                            <a:srgbClr val="000000"/>
                          </a:solidFill>
                          <a:effectLst/>
                          <a:latin typeface="Times New Roman"/>
                        </a:rPr>
                        <a:t>Note</a:t>
                      </a:r>
                      <a:r>
                        <a:rPr lang="en-US" sz="1600" b="0" i="0" u="none" strike="noStrike" dirty="0">
                          <a:solidFill>
                            <a:srgbClr val="000000"/>
                          </a:solidFill>
                          <a:effectLst/>
                          <a:latin typeface="Times New Roman"/>
                        </a:rPr>
                        <a:t>: Independent variables italicized. SD = Standard Deviation</a:t>
                      </a:r>
                    </a:p>
                  </a:txBody>
                  <a:tcPr marL="16073" marR="16073" marT="1270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7"/>
                  </a:ext>
                </a:extLst>
              </a:tr>
            </a:tbl>
          </a:graphicData>
        </a:graphic>
      </p:graphicFrame>
      <p:sp>
        <p:nvSpPr>
          <p:cNvPr id="3" name="Slide Number Placeholder 2"/>
          <p:cNvSpPr>
            <a:spLocks noGrp="1"/>
          </p:cNvSpPr>
          <p:nvPr>
            <p:ph type="sldNum" sz="quarter" idx="12"/>
          </p:nvPr>
        </p:nvSpPr>
        <p:spPr/>
        <p:txBody>
          <a:bodyPr/>
          <a:lstStyle/>
          <a:p>
            <a:fld id="{A36629B7-85B9-C74E-BC8E-732E14A0FBF4}" type="slidenum">
              <a:rPr lang="en-US" smtClean="0"/>
              <a:t>18</a:t>
            </a:fld>
            <a:endParaRPr lang="en-US"/>
          </a:p>
        </p:txBody>
      </p:sp>
    </p:spTree>
    <p:extLst>
      <p:ext uri="{BB962C8B-B14F-4D97-AF65-F5344CB8AC3E}">
        <p14:creationId xmlns:p14="http://schemas.microsoft.com/office/powerpoint/2010/main" val="9076183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Neighborhood-Level Correlations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31415207"/>
              </p:ext>
            </p:extLst>
          </p:nvPr>
        </p:nvGraphicFramePr>
        <p:xfrm>
          <a:off x="228602" y="1428593"/>
          <a:ext cx="8686796" cy="5381782"/>
        </p:xfrm>
        <a:graphic>
          <a:graphicData uri="http://schemas.openxmlformats.org/drawingml/2006/table">
            <a:tbl>
              <a:tblPr/>
              <a:tblGrid>
                <a:gridCol w="3648762">
                  <a:extLst>
                    <a:ext uri="{9D8B030D-6E8A-4147-A177-3AD203B41FA5}">
                      <a16:colId xmlns:a16="http://schemas.microsoft.com/office/drawing/2014/main" val="20000"/>
                    </a:ext>
                  </a:extLst>
                </a:gridCol>
                <a:gridCol w="442736">
                  <a:extLst>
                    <a:ext uri="{9D8B030D-6E8A-4147-A177-3AD203B41FA5}">
                      <a16:colId xmlns:a16="http://schemas.microsoft.com/office/drawing/2014/main" val="20001"/>
                    </a:ext>
                  </a:extLst>
                </a:gridCol>
                <a:gridCol w="198469">
                  <a:extLst>
                    <a:ext uri="{9D8B030D-6E8A-4147-A177-3AD203B41FA5}">
                      <a16:colId xmlns:a16="http://schemas.microsoft.com/office/drawing/2014/main" val="20002"/>
                    </a:ext>
                  </a:extLst>
                </a:gridCol>
                <a:gridCol w="488538">
                  <a:extLst>
                    <a:ext uri="{9D8B030D-6E8A-4147-A177-3AD203B41FA5}">
                      <a16:colId xmlns:a16="http://schemas.microsoft.com/office/drawing/2014/main" val="20003"/>
                    </a:ext>
                  </a:extLst>
                </a:gridCol>
                <a:gridCol w="231643">
                  <a:extLst>
                    <a:ext uri="{9D8B030D-6E8A-4147-A177-3AD203B41FA5}">
                      <a16:colId xmlns:a16="http://schemas.microsoft.com/office/drawing/2014/main" val="20004"/>
                    </a:ext>
                  </a:extLst>
                </a:gridCol>
                <a:gridCol w="577495">
                  <a:extLst>
                    <a:ext uri="{9D8B030D-6E8A-4147-A177-3AD203B41FA5}">
                      <a16:colId xmlns:a16="http://schemas.microsoft.com/office/drawing/2014/main" val="20005"/>
                    </a:ext>
                  </a:extLst>
                </a:gridCol>
                <a:gridCol w="366402">
                  <a:extLst>
                    <a:ext uri="{9D8B030D-6E8A-4147-A177-3AD203B41FA5}">
                      <a16:colId xmlns:a16="http://schemas.microsoft.com/office/drawing/2014/main" val="20006"/>
                    </a:ext>
                  </a:extLst>
                </a:gridCol>
                <a:gridCol w="442736">
                  <a:extLst>
                    <a:ext uri="{9D8B030D-6E8A-4147-A177-3AD203B41FA5}">
                      <a16:colId xmlns:a16="http://schemas.microsoft.com/office/drawing/2014/main" val="20007"/>
                    </a:ext>
                  </a:extLst>
                </a:gridCol>
                <a:gridCol w="198469">
                  <a:extLst>
                    <a:ext uri="{9D8B030D-6E8A-4147-A177-3AD203B41FA5}">
                      <a16:colId xmlns:a16="http://schemas.microsoft.com/office/drawing/2014/main" val="20008"/>
                    </a:ext>
                  </a:extLst>
                </a:gridCol>
                <a:gridCol w="442736">
                  <a:extLst>
                    <a:ext uri="{9D8B030D-6E8A-4147-A177-3AD203B41FA5}">
                      <a16:colId xmlns:a16="http://schemas.microsoft.com/office/drawing/2014/main" val="20009"/>
                    </a:ext>
                  </a:extLst>
                </a:gridCol>
                <a:gridCol w="381669">
                  <a:extLst>
                    <a:ext uri="{9D8B030D-6E8A-4147-A177-3AD203B41FA5}">
                      <a16:colId xmlns:a16="http://schemas.microsoft.com/office/drawing/2014/main" val="20010"/>
                    </a:ext>
                  </a:extLst>
                </a:gridCol>
                <a:gridCol w="442736">
                  <a:extLst>
                    <a:ext uri="{9D8B030D-6E8A-4147-A177-3AD203B41FA5}">
                      <a16:colId xmlns:a16="http://schemas.microsoft.com/office/drawing/2014/main" val="20011"/>
                    </a:ext>
                  </a:extLst>
                </a:gridCol>
                <a:gridCol w="381669">
                  <a:extLst>
                    <a:ext uri="{9D8B030D-6E8A-4147-A177-3AD203B41FA5}">
                      <a16:colId xmlns:a16="http://schemas.microsoft.com/office/drawing/2014/main" val="20012"/>
                    </a:ext>
                  </a:extLst>
                </a:gridCol>
                <a:gridCol w="442736">
                  <a:extLst>
                    <a:ext uri="{9D8B030D-6E8A-4147-A177-3AD203B41FA5}">
                      <a16:colId xmlns:a16="http://schemas.microsoft.com/office/drawing/2014/main" val="20013"/>
                    </a:ext>
                  </a:extLst>
                </a:gridCol>
              </a:tblGrid>
              <a:tr h="353999">
                <a:tc gridSpan="14">
                  <a:txBody>
                    <a:bodyPr/>
                    <a:lstStyle/>
                    <a:p>
                      <a:pPr algn="l" fontAlgn="b"/>
                      <a:r>
                        <a:rPr lang="en-US" sz="1700" b="1" i="1" u="none" strike="noStrike" dirty="0">
                          <a:solidFill>
                            <a:srgbClr val="000000"/>
                          </a:solidFill>
                          <a:effectLst/>
                          <a:latin typeface="Times New Roman"/>
                        </a:rPr>
                        <a:t>Table 3. Correlations among Census Tract-Level Covariates, 2009-2011 NYC Stop, Question, and Frisk Data Base, N = 34.</a:t>
                      </a:r>
                    </a:p>
                  </a:txBody>
                  <a:tcPr marL="11879" marR="11879" marT="11879" marB="0" anchor="b">
                    <a:lnL>
                      <a:noFill/>
                    </a:lnL>
                    <a:lnR>
                      <a:noFill/>
                    </a:lnR>
                    <a:lnT>
                      <a:noFill/>
                    </a:lnT>
                    <a:lnB w="12700" cap="flat" cmpd="sng" algn="ctr">
                      <a:solidFill>
                        <a:scrgbClr r="0" g="0" b="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142154">
                <a:tc>
                  <a:txBody>
                    <a:bodyPr/>
                    <a:lstStyle/>
                    <a:p>
                      <a:pPr algn="l" fontAlgn="b"/>
                      <a:endParaRPr lang="en-US" sz="1700" b="1" i="0" u="none" strike="noStrike" dirty="0">
                        <a:solidFill>
                          <a:srgbClr val="000000"/>
                        </a:solidFill>
                        <a:effectLst/>
                        <a:latin typeface="Times New Roman"/>
                      </a:endParaRPr>
                    </a:p>
                  </a:txBody>
                  <a:tcPr marL="11879" marR="11879" marT="11879" marB="0" vert="vert270" anchor="b">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2">
                  <a:txBody>
                    <a:bodyPr/>
                    <a:lstStyle/>
                    <a:p>
                      <a:pPr algn="l" fontAlgn="b"/>
                      <a:r>
                        <a:rPr lang="en-US" sz="1700" b="1" i="0" u="none" strike="noStrike" dirty="0" smtClean="0">
                          <a:solidFill>
                            <a:srgbClr val="000000"/>
                          </a:solidFill>
                          <a:effectLst/>
                          <a:latin typeface="Times New Roman"/>
                        </a:rPr>
                        <a:t>Neighborhood Use </a:t>
                      </a:r>
                      <a:r>
                        <a:rPr lang="en-US" sz="1700" b="1" i="0" u="none" strike="noStrike" dirty="0">
                          <a:solidFill>
                            <a:srgbClr val="000000"/>
                          </a:solidFill>
                          <a:effectLst/>
                          <a:latin typeface="Times New Roman"/>
                        </a:rPr>
                        <a:t>of Force </a:t>
                      </a:r>
                      <a:r>
                        <a:rPr lang="en-US" sz="1700" b="1" i="0" u="none" strike="noStrike" dirty="0" smtClean="0">
                          <a:solidFill>
                            <a:srgbClr val="000000"/>
                          </a:solidFill>
                          <a:effectLst/>
                          <a:latin typeface="Times New Roman"/>
                        </a:rPr>
                        <a:t>Likelihood</a:t>
                      </a:r>
                      <a:endParaRPr lang="en-US" sz="1700" b="1" i="0" u="none" strike="noStrike" dirty="0">
                        <a:solidFill>
                          <a:srgbClr val="000000"/>
                        </a:solidFill>
                        <a:effectLst/>
                        <a:latin typeface="Times New Roman"/>
                      </a:endParaRPr>
                    </a:p>
                  </a:txBody>
                  <a:tcPr marL="11879" marR="11879" marT="11879" marB="0" vert="vert27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pPr algn="l" fontAlgn="b"/>
                      <a:endParaRPr lang="en-US" sz="1700" b="1" i="0" u="none" strike="noStrike" dirty="0">
                        <a:solidFill>
                          <a:srgbClr val="000000"/>
                        </a:solidFill>
                        <a:effectLst/>
                        <a:latin typeface="Times New Roman"/>
                      </a:endParaRPr>
                    </a:p>
                  </a:txBody>
                  <a:tcPr marL="11879" marR="11879" marT="11879" marB="0" vert="vert270" anchor="b">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2">
                  <a:txBody>
                    <a:bodyPr/>
                    <a:lstStyle/>
                    <a:p>
                      <a:pPr algn="l" fontAlgn="b"/>
                      <a:r>
                        <a:rPr lang="en-US" sz="1700" b="1" i="0" u="none" strike="noStrike" dirty="0">
                          <a:solidFill>
                            <a:srgbClr val="000000"/>
                          </a:solidFill>
                          <a:effectLst/>
                          <a:latin typeface="Times New Roman"/>
                        </a:rPr>
                        <a:t>Minority/White Use of Force Ratio</a:t>
                      </a:r>
                    </a:p>
                  </a:txBody>
                  <a:tcPr marL="11879" marR="11879" marT="11879" marB="0" vert="vert27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pPr algn="l" fontAlgn="b"/>
                      <a:endParaRPr lang="en-US" sz="1700" b="1" i="0" u="none" strike="noStrike" dirty="0">
                        <a:solidFill>
                          <a:srgbClr val="000000"/>
                        </a:solidFill>
                        <a:effectLst/>
                        <a:latin typeface="Times New Roman"/>
                      </a:endParaRPr>
                    </a:p>
                  </a:txBody>
                  <a:tcPr marL="11879" marR="11879" marT="11879" marB="0" vert="vert270" anchor="b">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2">
                  <a:txBody>
                    <a:bodyPr/>
                    <a:lstStyle/>
                    <a:p>
                      <a:pPr algn="l" fontAlgn="b"/>
                      <a:r>
                        <a:rPr lang="en-US" sz="1700" b="1" i="0" u="none" strike="noStrike" dirty="0">
                          <a:solidFill>
                            <a:srgbClr val="000000"/>
                          </a:solidFill>
                          <a:effectLst/>
                          <a:latin typeface="Times New Roman"/>
                        </a:rPr>
                        <a:t>Male/Female Use of Force Ratio</a:t>
                      </a:r>
                    </a:p>
                  </a:txBody>
                  <a:tcPr marL="11879" marR="11879" marT="11879" marB="0" vert="vert27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pPr algn="l" fontAlgn="b"/>
                      <a:endParaRPr lang="en-US" sz="1700" b="1" i="0" u="none" strike="noStrike" dirty="0">
                        <a:solidFill>
                          <a:srgbClr val="000000"/>
                        </a:solidFill>
                        <a:effectLst/>
                        <a:latin typeface="Times New Roman"/>
                      </a:endParaRPr>
                    </a:p>
                  </a:txBody>
                  <a:tcPr marL="11879" marR="11879" marT="11879" marB="0" vert="vert270" anchor="b">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2">
                  <a:txBody>
                    <a:bodyPr/>
                    <a:lstStyle/>
                    <a:p>
                      <a:pPr algn="l" fontAlgn="b"/>
                      <a:r>
                        <a:rPr lang="en-US" sz="1700" b="1" i="0" u="none" strike="noStrike" dirty="0">
                          <a:solidFill>
                            <a:srgbClr val="000000"/>
                          </a:solidFill>
                          <a:effectLst/>
                          <a:latin typeface="Times New Roman"/>
                        </a:rPr>
                        <a:t>Intersectional Use of Force Ratio</a:t>
                      </a:r>
                    </a:p>
                  </a:txBody>
                  <a:tcPr marL="11879" marR="11879" marT="11879" marB="0" vert="vert27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pPr algn="l" fontAlgn="b"/>
                      <a:endParaRPr lang="en-US" sz="1700" b="1" i="0" u="none" strike="noStrike" dirty="0">
                        <a:solidFill>
                          <a:srgbClr val="000000"/>
                        </a:solidFill>
                        <a:effectLst/>
                        <a:latin typeface="Times New Roman"/>
                      </a:endParaRPr>
                    </a:p>
                  </a:txBody>
                  <a:tcPr marL="11879" marR="11879" marT="11879" marB="0" vert="vert270" anchor="b">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2">
                  <a:txBody>
                    <a:bodyPr/>
                    <a:lstStyle/>
                    <a:p>
                      <a:pPr algn="l" fontAlgn="b"/>
                      <a:r>
                        <a:rPr lang="en-US" sz="1700" b="1" i="0" u="none" strike="noStrike" dirty="0">
                          <a:solidFill>
                            <a:srgbClr val="000000"/>
                          </a:solidFill>
                          <a:effectLst/>
                          <a:latin typeface="Times New Roman"/>
                        </a:rPr>
                        <a:t>Average Robbery Complaint </a:t>
                      </a:r>
                      <a:r>
                        <a:rPr lang="en-US" sz="1700" b="1" i="0" u="none" strike="noStrike" dirty="0" smtClean="0">
                          <a:solidFill>
                            <a:srgbClr val="000000"/>
                          </a:solidFill>
                          <a:effectLst/>
                          <a:latin typeface="Times New Roman"/>
                        </a:rPr>
                        <a:t>Rate</a:t>
                      </a:r>
                      <a:endParaRPr lang="en-US" sz="1700" b="1" i="0" u="none" strike="noStrike" dirty="0">
                        <a:solidFill>
                          <a:srgbClr val="000000"/>
                        </a:solidFill>
                        <a:effectLst/>
                        <a:latin typeface="Times New Roman"/>
                      </a:endParaRPr>
                    </a:p>
                  </a:txBody>
                  <a:tcPr marL="11879" marR="11879" marT="11879" marB="0" vert="vert27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pPr algn="l" fontAlgn="b"/>
                      <a:endParaRPr lang="en-US" sz="1700" b="1" i="0" u="none" strike="noStrike" dirty="0">
                        <a:solidFill>
                          <a:srgbClr val="000000"/>
                        </a:solidFill>
                        <a:effectLst/>
                        <a:latin typeface="Times New Roman"/>
                      </a:endParaRPr>
                    </a:p>
                  </a:txBody>
                  <a:tcPr marL="11879" marR="11879" marT="11879" marB="0" vert="vert270" anchor="b">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2">
                  <a:txBody>
                    <a:bodyPr/>
                    <a:lstStyle/>
                    <a:p>
                      <a:pPr algn="l" fontAlgn="b"/>
                      <a:r>
                        <a:rPr lang="en-US" sz="1700" b="1" i="0" u="none" strike="noStrike" dirty="0">
                          <a:solidFill>
                            <a:srgbClr val="000000"/>
                          </a:solidFill>
                          <a:effectLst/>
                          <a:latin typeface="Times New Roman"/>
                        </a:rPr>
                        <a:t>Proportion Black or Latino, 2010</a:t>
                      </a:r>
                    </a:p>
                  </a:txBody>
                  <a:tcPr marL="11879" marR="11879" marT="11879" marB="0" vert="vert27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pPr algn="l" fontAlgn="b"/>
                      <a:endParaRPr lang="en-US" sz="1700" b="1" i="0" u="none" strike="noStrike" dirty="0">
                        <a:solidFill>
                          <a:srgbClr val="000000"/>
                        </a:solidFill>
                        <a:effectLst/>
                        <a:latin typeface="Times New Roman"/>
                      </a:endParaRPr>
                    </a:p>
                  </a:txBody>
                  <a:tcPr marL="11879" marR="11879" marT="11879" marB="0" vert="vert270" anchor="b">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fontAlgn="b"/>
                      <a:r>
                        <a:rPr lang="en-US" sz="1700" b="1" i="0" u="none" strike="noStrike" dirty="0">
                          <a:solidFill>
                            <a:srgbClr val="000000"/>
                          </a:solidFill>
                          <a:effectLst/>
                          <a:latin typeface="Times New Roman"/>
                        </a:rPr>
                        <a:t>Percent Below Federal Poverty Line, 2010</a:t>
                      </a:r>
                    </a:p>
                  </a:txBody>
                  <a:tcPr marL="11879" marR="11879" marT="11879" marB="0" vert="vert27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182939">
                <a:tc gridSpan="14">
                  <a:txBody>
                    <a:bodyPr/>
                    <a:lstStyle/>
                    <a:p>
                      <a:pPr algn="l" fontAlgn="b"/>
                      <a:r>
                        <a:rPr lang="en-US" sz="1700" b="1" i="0" u="none" strike="noStrike" dirty="0" smtClean="0">
                          <a:solidFill>
                            <a:srgbClr val="000000"/>
                          </a:solidFill>
                          <a:effectLst/>
                          <a:latin typeface="Times New Roman"/>
                        </a:rPr>
                        <a:t>NEIGHBORHOOD</a:t>
                      </a:r>
                      <a:r>
                        <a:rPr lang="en-US" sz="1700" b="1" i="0" u="none" strike="noStrike" baseline="0" dirty="0" smtClean="0">
                          <a:solidFill>
                            <a:srgbClr val="000000"/>
                          </a:solidFill>
                          <a:effectLst/>
                          <a:latin typeface="Times New Roman"/>
                        </a:rPr>
                        <a:t> INDEPENDENT VARIABLES</a:t>
                      </a:r>
                      <a:endParaRPr lang="en-US" sz="1700" b="1" i="0" u="none" strike="noStrike" dirty="0">
                        <a:solidFill>
                          <a:srgbClr val="000000"/>
                        </a:solidFill>
                        <a:effectLst/>
                        <a:latin typeface="Times New Roman"/>
                      </a:endParaRPr>
                    </a:p>
                  </a:txBody>
                  <a:tcPr marL="11879" marR="11879" marT="11879" marB="0" anchor="b">
                    <a:lnL>
                      <a:noFill/>
                    </a:lnL>
                    <a:lnR>
                      <a:noFill/>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r" fontAlgn="b"/>
                      <a:endParaRPr lang="en-US" sz="1700" b="1" i="0" u="none" strike="noStrike" dirty="0">
                        <a:solidFill>
                          <a:srgbClr val="000000"/>
                        </a:solidFill>
                        <a:effectLst/>
                        <a:latin typeface="Times New Roman"/>
                      </a:endParaRPr>
                    </a:p>
                  </a:txBody>
                  <a:tcPr marL="11879" marR="11879" marT="11879" marB="0" anchor="b">
                    <a:lnL>
                      <a:noFill/>
                    </a:lnL>
                    <a:lnR>
                      <a:noFill/>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l" fontAlgn="b"/>
                      <a:endParaRPr lang="en-US" sz="1700" b="1" i="0" u="none" strike="noStrike" dirty="0">
                        <a:solidFill>
                          <a:srgbClr val="000000"/>
                        </a:solidFill>
                        <a:effectLst/>
                        <a:latin typeface="Times New Roman"/>
                      </a:endParaRPr>
                    </a:p>
                  </a:txBody>
                  <a:tcPr marL="11879" marR="11879" marT="11879" marB="0" anchor="b">
                    <a:lnL>
                      <a:noFill/>
                    </a:lnL>
                    <a:lnR>
                      <a:noFill/>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r" fontAlgn="b"/>
                      <a:endParaRPr lang="en-US" sz="1700" b="1" i="0" u="none" strike="noStrike">
                        <a:solidFill>
                          <a:srgbClr val="000000"/>
                        </a:solidFill>
                        <a:effectLst/>
                        <a:latin typeface="Times New Roman"/>
                      </a:endParaRPr>
                    </a:p>
                  </a:txBody>
                  <a:tcPr marL="11879" marR="11879" marT="11879" marB="0" anchor="b">
                    <a:lnL>
                      <a:noFill/>
                    </a:lnL>
                    <a:lnR>
                      <a:noFill/>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l" fontAlgn="b"/>
                      <a:endParaRPr lang="en-US" sz="1700" b="1" i="0" u="none" strike="noStrike">
                        <a:solidFill>
                          <a:srgbClr val="000000"/>
                        </a:solidFill>
                        <a:effectLst/>
                        <a:latin typeface="Times New Roman"/>
                      </a:endParaRPr>
                    </a:p>
                  </a:txBody>
                  <a:tcPr marL="11879" marR="11879" marT="11879" marB="0" anchor="b">
                    <a:lnL>
                      <a:noFill/>
                    </a:lnL>
                    <a:lnR>
                      <a:noFill/>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hMerge="1">
                  <a:txBody>
                    <a:bodyPr/>
                    <a:lstStyle/>
                    <a:p>
                      <a:pPr algn="l" fontAlgn="b"/>
                      <a:endParaRPr lang="en-US" sz="1700" b="1" i="0" u="none" strike="noStrike" dirty="0">
                        <a:solidFill>
                          <a:srgbClr val="000000"/>
                        </a:solidFill>
                        <a:effectLst/>
                        <a:latin typeface="Times New Roman"/>
                      </a:endParaRPr>
                    </a:p>
                  </a:txBody>
                  <a:tcPr marL="11879" marR="11879" marT="11879" marB="0" anchor="b">
                    <a:lnL>
                      <a:noFill/>
                    </a:lnL>
                    <a:lnR>
                      <a:noFill/>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r" fontAlgn="b"/>
                      <a:endParaRPr lang="en-US" sz="1700" b="1" i="0" u="none" strike="noStrike" dirty="0">
                        <a:solidFill>
                          <a:srgbClr val="000000"/>
                        </a:solidFill>
                        <a:effectLst/>
                        <a:latin typeface="Times New Roman"/>
                      </a:endParaRPr>
                    </a:p>
                  </a:txBody>
                  <a:tcPr marL="11879" marR="11879" marT="11879" marB="0" anchor="b">
                    <a:lnL>
                      <a:noFill/>
                    </a:lnL>
                    <a:lnR>
                      <a:noFill/>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l" fontAlgn="b"/>
                      <a:endParaRPr lang="en-US" sz="1700" b="1" i="0" u="none" strike="noStrike" dirty="0">
                        <a:solidFill>
                          <a:srgbClr val="000000"/>
                        </a:solidFill>
                        <a:effectLst/>
                        <a:latin typeface="Times New Roman"/>
                      </a:endParaRPr>
                    </a:p>
                  </a:txBody>
                  <a:tcPr marL="11879" marR="11879" marT="11879" marB="0" anchor="b">
                    <a:lnL>
                      <a:noFill/>
                    </a:lnL>
                    <a:lnR>
                      <a:noFill/>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r" fontAlgn="b"/>
                      <a:endParaRPr lang="en-US" sz="1700" b="1" i="0" u="none" strike="noStrike" dirty="0">
                        <a:solidFill>
                          <a:srgbClr val="000000"/>
                        </a:solidFill>
                        <a:effectLst/>
                        <a:latin typeface="Times New Roman"/>
                      </a:endParaRPr>
                    </a:p>
                  </a:txBody>
                  <a:tcPr marL="11879" marR="11879" marT="11879" marB="0" anchor="b">
                    <a:lnL>
                      <a:noFill/>
                    </a:lnL>
                    <a:lnR>
                      <a:noFill/>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l" fontAlgn="b"/>
                      <a:endParaRPr lang="en-US" sz="1700" b="1" i="0" u="none" strike="noStrike" dirty="0">
                        <a:solidFill>
                          <a:srgbClr val="000000"/>
                        </a:solidFill>
                        <a:effectLst/>
                        <a:latin typeface="Times New Roman"/>
                      </a:endParaRPr>
                    </a:p>
                  </a:txBody>
                  <a:tcPr marL="11879" marR="11879" marT="11879" marB="0" anchor="b">
                    <a:lnL>
                      <a:noFill/>
                    </a:lnL>
                    <a:lnR>
                      <a:noFill/>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r" fontAlgn="b"/>
                      <a:endParaRPr lang="en-US" sz="1700" b="1" i="0" u="none" strike="noStrike" dirty="0">
                        <a:solidFill>
                          <a:srgbClr val="000000"/>
                        </a:solidFill>
                        <a:effectLst/>
                        <a:latin typeface="Times New Roman"/>
                      </a:endParaRPr>
                    </a:p>
                  </a:txBody>
                  <a:tcPr marL="11879" marR="11879" marT="11879" marB="0" anchor="b">
                    <a:lnL>
                      <a:noFill/>
                    </a:lnL>
                    <a:lnR>
                      <a:noFill/>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l" fontAlgn="b"/>
                      <a:endParaRPr lang="en-US" sz="1700" b="1" i="0" u="none" strike="noStrike">
                        <a:solidFill>
                          <a:srgbClr val="000000"/>
                        </a:solidFill>
                        <a:effectLst/>
                        <a:latin typeface="Times New Roman"/>
                      </a:endParaRPr>
                    </a:p>
                  </a:txBody>
                  <a:tcPr marL="11879" marR="11879" marT="11879" marB="0" anchor="b">
                    <a:lnL>
                      <a:noFill/>
                    </a:lnL>
                    <a:lnR>
                      <a:noFill/>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r" fontAlgn="b"/>
                      <a:endParaRPr lang="en-US" sz="1700" b="1" i="0" u="none" strike="noStrike" dirty="0">
                        <a:solidFill>
                          <a:srgbClr val="000000"/>
                        </a:solidFill>
                        <a:effectLst/>
                        <a:latin typeface="Times New Roman"/>
                      </a:endParaRPr>
                    </a:p>
                  </a:txBody>
                  <a:tcPr marL="11879" marR="11879" marT="11879" marB="0" anchor="b">
                    <a:lnL>
                      <a:noFill/>
                    </a:lnL>
                    <a:lnR>
                      <a:noFill/>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182939">
                <a:tc>
                  <a:txBody>
                    <a:bodyPr/>
                    <a:lstStyle/>
                    <a:p>
                      <a:pPr algn="l" fontAlgn="b"/>
                      <a:r>
                        <a:rPr lang="en-US" sz="1700" b="1" i="0" u="none" strike="noStrike" dirty="0" smtClean="0">
                          <a:solidFill>
                            <a:srgbClr val="000000"/>
                          </a:solidFill>
                          <a:effectLst/>
                          <a:latin typeface="Times New Roman"/>
                        </a:rPr>
                        <a:t>Neighborhood </a:t>
                      </a:r>
                      <a:r>
                        <a:rPr lang="en-US" sz="1700" b="1" i="0" u="none" strike="noStrike" dirty="0">
                          <a:solidFill>
                            <a:srgbClr val="000000"/>
                          </a:solidFill>
                          <a:effectLst/>
                          <a:latin typeface="Times New Roman"/>
                        </a:rPr>
                        <a:t>Use of Force </a:t>
                      </a:r>
                      <a:r>
                        <a:rPr lang="en-US" sz="1700" b="1" i="0" u="none" strike="noStrike" dirty="0" smtClean="0">
                          <a:solidFill>
                            <a:srgbClr val="000000"/>
                          </a:solidFill>
                          <a:effectLst/>
                          <a:latin typeface="Times New Roman"/>
                        </a:rPr>
                        <a:t>Likelihood</a:t>
                      </a:r>
                      <a:endParaRPr lang="en-US" sz="1700" b="1" i="0" u="none" strike="noStrike" dirty="0">
                        <a:solidFill>
                          <a:srgbClr val="000000"/>
                        </a:solidFill>
                        <a:effectLst/>
                        <a:latin typeface="Times New Roman"/>
                      </a:endParaRPr>
                    </a:p>
                  </a:txBody>
                  <a:tcPr marL="11879" marR="11879" marT="11879"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fontAlgn="b"/>
                      <a:r>
                        <a:rPr lang="en-US" sz="1700" b="1" i="0" u="none" strike="noStrike" dirty="0">
                          <a:solidFill>
                            <a:srgbClr val="000000"/>
                          </a:solidFill>
                          <a:effectLst/>
                          <a:latin typeface="Times New Roman"/>
                        </a:rPr>
                        <a:t>1.00</a:t>
                      </a:r>
                    </a:p>
                  </a:txBody>
                  <a:tcPr marL="11879" marR="11879" marT="11879"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endParaRPr lang="en-US" sz="1700" b="1" i="0" u="none" strike="noStrike">
                        <a:solidFill>
                          <a:srgbClr val="000000"/>
                        </a:solidFill>
                        <a:effectLst/>
                        <a:latin typeface="Times New Roman"/>
                      </a:endParaRPr>
                    </a:p>
                  </a:txBody>
                  <a:tcPr marL="11879" marR="11879" marT="11879"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fontAlgn="b"/>
                      <a:endParaRPr lang="en-US" sz="1700" b="1" i="0" u="none" strike="noStrike">
                        <a:solidFill>
                          <a:srgbClr val="000000"/>
                        </a:solidFill>
                        <a:effectLst/>
                        <a:latin typeface="Times New Roman"/>
                      </a:endParaRPr>
                    </a:p>
                  </a:txBody>
                  <a:tcPr marL="11879" marR="11879" marT="11879"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endParaRPr lang="en-US" sz="1700" b="1" i="0" u="none" strike="noStrike">
                        <a:solidFill>
                          <a:srgbClr val="000000"/>
                        </a:solidFill>
                        <a:effectLst/>
                        <a:latin typeface="Times New Roman"/>
                      </a:endParaRPr>
                    </a:p>
                  </a:txBody>
                  <a:tcPr marL="11879" marR="11879" marT="11879"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en-US" dirty="0"/>
                    </a:p>
                  </a:txBody>
                  <a:tcPr marL="11879" marR="11879" marT="11879"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endParaRPr lang="en-US" sz="1700" b="1" i="0" u="none" strike="noStrike" dirty="0">
                        <a:solidFill>
                          <a:srgbClr val="000000"/>
                        </a:solidFill>
                        <a:effectLst/>
                        <a:latin typeface="Times New Roman"/>
                      </a:endParaRPr>
                    </a:p>
                  </a:txBody>
                  <a:tcPr marL="11879" marR="11879" marT="11879"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fontAlgn="b"/>
                      <a:endParaRPr lang="en-US" sz="1700" b="1" i="0" u="none" strike="noStrike">
                        <a:solidFill>
                          <a:srgbClr val="000000"/>
                        </a:solidFill>
                        <a:effectLst/>
                        <a:latin typeface="Times New Roman"/>
                      </a:endParaRPr>
                    </a:p>
                  </a:txBody>
                  <a:tcPr marL="11879" marR="11879" marT="11879"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endParaRPr lang="en-US" sz="1700" b="1" i="0" u="none" strike="noStrike">
                        <a:solidFill>
                          <a:srgbClr val="000000"/>
                        </a:solidFill>
                        <a:effectLst/>
                        <a:latin typeface="Times New Roman"/>
                      </a:endParaRPr>
                    </a:p>
                  </a:txBody>
                  <a:tcPr marL="11879" marR="11879" marT="11879"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fontAlgn="b"/>
                      <a:endParaRPr lang="en-US" sz="1700" b="1" i="0" u="none" strike="noStrike">
                        <a:solidFill>
                          <a:srgbClr val="000000"/>
                        </a:solidFill>
                        <a:effectLst/>
                        <a:latin typeface="Times New Roman"/>
                      </a:endParaRPr>
                    </a:p>
                  </a:txBody>
                  <a:tcPr marL="11879" marR="11879" marT="11879"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endParaRPr lang="en-US" sz="1700" b="1" i="0" u="none" strike="noStrike">
                        <a:solidFill>
                          <a:srgbClr val="000000"/>
                        </a:solidFill>
                        <a:effectLst/>
                        <a:latin typeface="Times New Roman"/>
                      </a:endParaRPr>
                    </a:p>
                  </a:txBody>
                  <a:tcPr marL="11879" marR="11879" marT="11879"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fontAlgn="b"/>
                      <a:endParaRPr lang="en-US" sz="1700" b="1" i="0" u="none" strike="noStrike" dirty="0">
                        <a:solidFill>
                          <a:srgbClr val="000000"/>
                        </a:solidFill>
                        <a:effectLst/>
                        <a:latin typeface="Times New Roman"/>
                      </a:endParaRPr>
                    </a:p>
                  </a:txBody>
                  <a:tcPr marL="11879" marR="11879" marT="11879"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endParaRPr lang="en-US" sz="1700" b="1" i="0" u="none" strike="noStrike" dirty="0">
                        <a:solidFill>
                          <a:srgbClr val="000000"/>
                        </a:solidFill>
                        <a:effectLst/>
                        <a:latin typeface="Times New Roman"/>
                      </a:endParaRPr>
                    </a:p>
                  </a:txBody>
                  <a:tcPr marL="11879" marR="11879" marT="11879"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fontAlgn="b"/>
                      <a:endParaRPr lang="en-US" sz="1700" b="1" i="0" u="none" strike="noStrike" dirty="0">
                        <a:solidFill>
                          <a:srgbClr val="000000"/>
                        </a:solidFill>
                        <a:effectLst/>
                        <a:latin typeface="Times New Roman"/>
                      </a:endParaRPr>
                    </a:p>
                  </a:txBody>
                  <a:tcPr marL="11879" marR="11879" marT="11879"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82939">
                <a:tc>
                  <a:txBody>
                    <a:bodyPr/>
                    <a:lstStyle/>
                    <a:p>
                      <a:pPr algn="l" fontAlgn="b"/>
                      <a:r>
                        <a:rPr lang="en-US" sz="1700" b="1" i="0" u="none" strike="noStrike">
                          <a:solidFill>
                            <a:srgbClr val="000000"/>
                          </a:solidFill>
                          <a:effectLst/>
                          <a:latin typeface="Times New Roman"/>
                        </a:rPr>
                        <a:t>Minority/White Use of Force Ratio</a:t>
                      </a:r>
                    </a:p>
                  </a:txBody>
                  <a:tcPr marL="11879" marR="11879" marT="11879" marB="0" anchor="b">
                    <a:lnL>
                      <a:noFill/>
                    </a:lnL>
                    <a:lnR>
                      <a:noFill/>
                    </a:lnR>
                    <a:lnT>
                      <a:noFill/>
                    </a:lnT>
                    <a:lnB>
                      <a:noFill/>
                    </a:lnB>
                  </a:tcPr>
                </a:tc>
                <a:tc>
                  <a:txBody>
                    <a:bodyPr/>
                    <a:lstStyle/>
                    <a:p>
                      <a:pPr algn="r" fontAlgn="b"/>
                      <a:r>
                        <a:rPr lang="en-US" sz="1700" b="1" i="0" u="none" strike="noStrike" dirty="0">
                          <a:solidFill>
                            <a:srgbClr val="000000"/>
                          </a:solidFill>
                          <a:effectLst/>
                          <a:latin typeface="Times New Roman"/>
                        </a:rPr>
                        <a:t>0.42</a:t>
                      </a:r>
                    </a:p>
                  </a:txBody>
                  <a:tcPr marL="11879" marR="11879" marT="11879" marB="0" anchor="b">
                    <a:lnL>
                      <a:noFill/>
                    </a:lnL>
                    <a:lnR>
                      <a:noFill/>
                    </a:lnR>
                    <a:lnT>
                      <a:noFill/>
                    </a:lnT>
                    <a:lnB>
                      <a:noFill/>
                    </a:lnB>
                    <a:solidFill>
                      <a:schemeClr val="accent2">
                        <a:lumMod val="40000"/>
                        <a:lumOff val="60000"/>
                      </a:schemeClr>
                    </a:solidFill>
                  </a:tcPr>
                </a:tc>
                <a:tc>
                  <a:txBody>
                    <a:bodyPr/>
                    <a:lstStyle/>
                    <a:p>
                      <a:pPr algn="l" fontAlgn="b"/>
                      <a:r>
                        <a:rPr lang="en-US" sz="1700" b="1" i="0" u="none" strike="noStrike" dirty="0">
                          <a:solidFill>
                            <a:srgbClr val="000000"/>
                          </a:solidFill>
                          <a:effectLst/>
                          <a:latin typeface="Times New Roman"/>
                        </a:rPr>
                        <a:t>*</a:t>
                      </a:r>
                    </a:p>
                  </a:txBody>
                  <a:tcPr marL="11879" marR="11879" marT="11879" marB="0" anchor="b">
                    <a:lnL>
                      <a:noFill/>
                    </a:lnL>
                    <a:lnR>
                      <a:noFill/>
                    </a:lnR>
                    <a:lnT>
                      <a:noFill/>
                    </a:lnT>
                    <a:lnB>
                      <a:noFill/>
                    </a:lnB>
                    <a:solidFill>
                      <a:schemeClr val="accent2">
                        <a:lumMod val="40000"/>
                        <a:lumOff val="60000"/>
                      </a:schemeClr>
                    </a:solidFill>
                  </a:tcPr>
                </a:tc>
                <a:tc>
                  <a:txBody>
                    <a:bodyPr/>
                    <a:lstStyle/>
                    <a:p>
                      <a:pPr algn="r" fontAlgn="b"/>
                      <a:r>
                        <a:rPr lang="en-US" sz="1700" b="1" i="0" u="none" strike="noStrike">
                          <a:solidFill>
                            <a:srgbClr val="000000"/>
                          </a:solidFill>
                          <a:effectLst/>
                          <a:latin typeface="Times New Roman"/>
                        </a:rPr>
                        <a:t>1.00</a:t>
                      </a:r>
                    </a:p>
                  </a:txBody>
                  <a:tcPr marL="11879" marR="11879" marT="11879" marB="0" anchor="b">
                    <a:lnL>
                      <a:noFill/>
                    </a:lnL>
                    <a:lnR>
                      <a:noFill/>
                    </a:lnR>
                    <a:lnT>
                      <a:noFill/>
                    </a:lnT>
                    <a:lnB>
                      <a:noFill/>
                    </a:lnB>
                  </a:tcPr>
                </a:tc>
                <a:tc>
                  <a:txBody>
                    <a:bodyPr/>
                    <a:lstStyle/>
                    <a:p>
                      <a:pPr algn="l" fontAlgn="b"/>
                      <a:endParaRPr lang="en-US" sz="1700" b="1" i="0" u="none" strike="noStrike">
                        <a:solidFill>
                          <a:srgbClr val="000000"/>
                        </a:solidFill>
                        <a:effectLst/>
                        <a:latin typeface="Times New Roman"/>
                      </a:endParaRPr>
                    </a:p>
                  </a:txBody>
                  <a:tcPr marL="11879" marR="11879" marT="11879" marB="0" anchor="b">
                    <a:lnL>
                      <a:noFill/>
                    </a:lnL>
                    <a:lnR>
                      <a:noFill/>
                    </a:lnR>
                    <a:lnT>
                      <a:noFill/>
                    </a:lnT>
                    <a:lnB>
                      <a:noFill/>
                    </a:lnB>
                  </a:tcPr>
                </a:tc>
                <a:tc>
                  <a:txBody>
                    <a:bodyPr/>
                    <a:lstStyle/>
                    <a:p>
                      <a:endParaRPr lang="en-US"/>
                    </a:p>
                  </a:txBody>
                  <a:tcPr marL="11879" marR="11879" marT="11879" marB="0" anchor="b">
                    <a:lnL>
                      <a:noFill/>
                    </a:lnL>
                    <a:lnR>
                      <a:noFill/>
                    </a:lnR>
                    <a:lnT>
                      <a:noFill/>
                    </a:lnT>
                    <a:lnB>
                      <a:noFill/>
                    </a:lnB>
                  </a:tcPr>
                </a:tc>
                <a:tc>
                  <a:txBody>
                    <a:bodyPr/>
                    <a:lstStyle/>
                    <a:p>
                      <a:pPr algn="l" fontAlgn="b"/>
                      <a:endParaRPr lang="en-US" sz="1700" b="1" i="0" u="none" strike="noStrike">
                        <a:solidFill>
                          <a:srgbClr val="000000"/>
                        </a:solidFill>
                        <a:effectLst/>
                        <a:latin typeface="Times New Roman"/>
                      </a:endParaRPr>
                    </a:p>
                  </a:txBody>
                  <a:tcPr marL="11879" marR="11879" marT="11879" marB="0" anchor="b">
                    <a:lnL>
                      <a:noFill/>
                    </a:lnL>
                    <a:lnR>
                      <a:noFill/>
                    </a:lnR>
                    <a:lnT>
                      <a:noFill/>
                    </a:lnT>
                    <a:lnB>
                      <a:noFill/>
                    </a:lnB>
                  </a:tcPr>
                </a:tc>
                <a:tc>
                  <a:txBody>
                    <a:bodyPr/>
                    <a:lstStyle/>
                    <a:p>
                      <a:pPr algn="r" fontAlgn="b"/>
                      <a:endParaRPr lang="en-US" sz="1700" b="1" i="0" u="none" strike="noStrike">
                        <a:solidFill>
                          <a:srgbClr val="000000"/>
                        </a:solidFill>
                        <a:effectLst/>
                        <a:latin typeface="Times New Roman"/>
                      </a:endParaRPr>
                    </a:p>
                  </a:txBody>
                  <a:tcPr marL="11879" marR="11879" marT="11879" marB="0" anchor="b">
                    <a:lnL>
                      <a:noFill/>
                    </a:lnL>
                    <a:lnR>
                      <a:noFill/>
                    </a:lnR>
                    <a:lnT>
                      <a:noFill/>
                    </a:lnT>
                    <a:lnB>
                      <a:noFill/>
                    </a:lnB>
                  </a:tcPr>
                </a:tc>
                <a:tc>
                  <a:txBody>
                    <a:bodyPr/>
                    <a:lstStyle/>
                    <a:p>
                      <a:pPr algn="l" fontAlgn="b"/>
                      <a:endParaRPr lang="en-US" sz="1700" b="1" i="0" u="none" strike="noStrike">
                        <a:solidFill>
                          <a:srgbClr val="000000"/>
                        </a:solidFill>
                        <a:effectLst/>
                        <a:latin typeface="Times New Roman"/>
                      </a:endParaRPr>
                    </a:p>
                  </a:txBody>
                  <a:tcPr marL="11879" marR="11879" marT="11879" marB="0" anchor="b">
                    <a:lnL>
                      <a:noFill/>
                    </a:lnL>
                    <a:lnR>
                      <a:noFill/>
                    </a:lnR>
                    <a:lnT>
                      <a:noFill/>
                    </a:lnT>
                    <a:lnB>
                      <a:noFill/>
                    </a:lnB>
                  </a:tcPr>
                </a:tc>
                <a:tc>
                  <a:txBody>
                    <a:bodyPr/>
                    <a:lstStyle/>
                    <a:p>
                      <a:pPr algn="r" fontAlgn="b"/>
                      <a:endParaRPr lang="en-US" sz="1700" b="1" i="0" u="none" strike="noStrike">
                        <a:solidFill>
                          <a:srgbClr val="000000"/>
                        </a:solidFill>
                        <a:effectLst/>
                        <a:latin typeface="Times New Roman"/>
                      </a:endParaRPr>
                    </a:p>
                  </a:txBody>
                  <a:tcPr marL="11879" marR="11879" marT="11879" marB="0" anchor="b">
                    <a:lnL>
                      <a:noFill/>
                    </a:lnL>
                    <a:lnR>
                      <a:noFill/>
                    </a:lnR>
                    <a:lnT>
                      <a:noFill/>
                    </a:lnT>
                    <a:lnB>
                      <a:noFill/>
                    </a:lnB>
                  </a:tcPr>
                </a:tc>
                <a:tc>
                  <a:txBody>
                    <a:bodyPr/>
                    <a:lstStyle/>
                    <a:p>
                      <a:pPr algn="l" fontAlgn="b"/>
                      <a:endParaRPr lang="en-US" sz="1700" b="1" i="0" u="none" strike="noStrike">
                        <a:solidFill>
                          <a:srgbClr val="000000"/>
                        </a:solidFill>
                        <a:effectLst/>
                        <a:latin typeface="Times New Roman"/>
                      </a:endParaRPr>
                    </a:p>
                  </a:txBody>
                  <a:tcPr marL="11879" marR="11879" marT="11879" marB="0" anchor="b">
                    <a:lnL>
                      <a:noFill/>
                    </a:lnL>
                    <a:lnR>
                      <a:noFill/>
                    </a:lnR>
                    <a:lnT>
                      <a:noFill/>
                    </a:lnT>
                    <a:lnB>
                      <a:noFill/>
                    </a:lnB>
                  </a:tcPr>
                </a:tc>
                <a:tc>
                  <a:txBody>
                    <a:bodyPr/>
                    <a:lstStyle/>
                    <a:p>
                      <a:pPr algn="r" fontAlgn="b"/>
                      <a:endParaRPr lang="en-US" sz="1700" b="1" i="0" u="none" strike="noStrike">
                        <a:solidFill>
                          <a:srgbClr val="000000"/>
                        </a:solidFill>
                        <a:effectLst/>
                        <a:latin typeface="Times New Roman"/>
                      </a:endParaRPr>
                    </a:p>
                  </a:txBody>
                  <a:tcPr marL="11879" marR="11879" marT="11879" marB="0" anchor="b">
                    <a:lnL>
                      <a:noFill/>
                    </a:lnL>
                    <a:lnR>
                      <a:noFill/>
                    </a:lnR>
                    <a:lnT>
                      <a:noFill/>
                    </a:lnT>
                    <a:lnB>
                      <a:noFill/>
                    </a:lnB>
                  </a:tcPr>
                </a:tc>
                <a:tc>
                  <a:txBody>
                    <a:bodyPr/>
                    <a:lstStyle/>
                    <a:p>
                      <a:pPr algn="l" fontAlgn="b"/>
                      <a:endParaRPr lang="en-US" sz="1700" b="1" i="0" u="none" strike="noStrike">
                        <a:solidFill>
                          <a:srgbClr val="000000"/>
                        </a:solidFill>
                        <a:effectLst/>
                        <a:latin typeface="Times New Roman"/>
                      </a:endParaRPr>
                    </a:p>
                  </a:txBody>
                  <a:tcPr marL="11879" marR="11879" marT="11879" marB="0" anchor="b">
                    <a:lnL>
                      <a:noFill/>
                    </a:lnL>
                    <a:lnR>
                      <a:noFill/>
                    </a:lnR>
                    <a:lnT>
                      <a:noFill/>
                    </a:lnT>
                    <a:lnB>
                      <a:noFill/>
                    </a:lnB>
                  </a:tcPr>
                </a:tc>
                <a:tc>
                  <a:txBody>
                    <a:bodyPr/>
                    <a:lstStyle/>
                    <a:p>
                      <a:pPr algn="r" fontAlgn="b"/>
                      <a:endParaRPr lang="en-US" sz="1700" b="1" i="0" u="none" strike="noStrike">
                        <a:solidFill>
                          <a:srgbClr val="000000"/>
                        </a:solidFill>
                        <a:effectLst/>
                        <a:latin typeface="Times New Roman"/>
                      </a:endParaRPr>
                    </a:p>
                  </a:txBody>
                  <a:tcPr marL="11879" marR="11879" marT="11879" marB="0" anchor="b">
                    <a:lnL>
                      <a:noFill/>
                    </a:lnL>
                    <a:lnR>
                      <a:noFill/>
                    </a:lnR>
                    <a:lnT>
                      <a:noFill/>
                    </a:lnT>
                    <a:lnB>
                      <a:noFill/>
                    </a:lnB>
                  </a:tcPr>
                </a:tc>
                <a:extLst>
                  <a:ext uri="{0D108BD9-81ED-4DB2-BD59-A6C34878D82A}">
                    <a16:rowId xmlns:a16="http://schemas.microsoft.com/office/drawing/2014/main" val="10004"/>
                  </a:ext>
                </a:extLst>
              </a:tr>
              <a:tr h="182939">
                <a:tc>
                  <a:txBody>
                    <a:bodyPr/>
                    <a:lstStyle/>
                    <a:p>
                      <a:pPr algn="l" fontAlgn="b"/>
                      <a:r>
                        <a:rPr lang="en-US" sz="1700" b="1" i="0" u="none" strike="noStrike" dirty="0">
                          <a:solidFill>
                            <a:srgbClr val="000000"/>
                          </a:solidFill>
                          <a:effectLst/>
                          <a:latin typeface="Times New Roman"/>
                        </a:rPr>
                        <a:t>Male/Female Use of Force Ratio</a:t>
                      </a:r>
                    </a:p>
                  </a:txBody>
                  <a:tcPr marL="11879" marR="11879" marT="11879" marB="0" anchor="b">
                    <a:lnL>
                      <a:noFill/>
                    </a:lnL>
                    <a:lnR>
                      <a:noFill/>
                    </a:lnR>
                    <a:lnT>
                      <a:noFill/>
                    </a:lnT>
                    <a:lnB>
                      <a:noFill/>
                    </a:lnB>
                  </a:tcPr>
                </a:tc>
                <a:tc>
                  <a:txBody>
                    <a:bodyPr/>
                    <a:lstStyle/>
                    <a:p>
                      <a:pPr algn="r" fontAlgn="b"/>
                      <a:r>
                        <a:rPr lang="en-US" sz="1700" b="1" i="0" u="none" strike="noStrike">
                          <a:solidFill>
                            <a:srgbClr val="000000"/>
                          </a:solidFill>
                          <a:effectLst/>
                          <a:latin typeface="Times New Roman"/>
                        </a:rPr>
                        <a:t>0.15</a:t>
                      </a:r>
                    </a:p>
                  </a:txBody>
                  <a:tcPr marL="11879" marR="11879" marT="11879" marB="0" anchor="b">
                    <a:lnL>
                      <a:noFill/>
                    </a:lnL>
                    <a:lnR>
                      <a:noFill/>
                    </a:lnR>
                    <a:lnT>
                      <a:noFill/>
                    </a:lnT>
                    <a:lnB>
                      <a:noFill/>
                    </a:lnB>
                  </a:tcPr>
                </a:tc>
                <a:tc>
                  <a:txBody>
                    <a:bodyPr/>
                    <a:lstStyle/>
                    <a:p>
                      <a:pPr algn="l" fontAlgn="b"/>
                      <a:endParaRPr lang="en-US" sz="1700" b="1" i="0" u="none" strike="noStrike">
                        <a:solidFill>
                          <a:srgbClr val="000000"/>
                        </a:solidFill>
                        <a:effectLst/>
                        <a:latin typeface="Times New Roman"/>
                      </a:endParaRPr>
                    </a:p>
                  </a:txBody>
                  <a:tcPr marL="11879" marR="11879" marT="11879" marB="0" anchor="b">
                    <a:lnL>
                      <a:noFill/>
                    </a:lnL>
                    <a:lnR>
                      <a:noFill/>
                    </a:lnR>
                    <a:lnT>
                      <a:noFill/>
                    </a:lnT>
                    <a:lnB>
                      <a:noFill/>
                    </a:lnB>
                  </a:tcPr>
                </a:tc>
                <a:tc>
                  <a:txBody>
                    <a:bodyPr/>
                    <a:lstStyle/>
                    <a:p>
                      <a:pPr algn="r" fontAlgn="b"/>
                      <a:r>
                        <a:rPr lang="en-US" sz="1700" b="1" i="0" u="none" strike="noStrike">
                          <a:solidFill>
                            <a:srgbClr val="000000"/>
                          </a:solidFill>
                          <a:effectLst/>
                          <a:latin typeface="Times New Roman"/>
                        </a:rPr>
                        <a:t>-0.05</a:t>
                      </a:r>
                    </a:p>
                  </a:txBody>
                  <a:tcPr marL="11879" marR="11879" marT="11879" marB="0" anchor="b">
                    <a:lnL>
                      <a:noFill/>
                    </a:lnL>
                    <a:lnR>
                      <a:noFill/>
                    </a:lnR>
                    <a:lnT>
                      <a:noFill/>
                    </a:lnT>
                    <a:lnB>
                      <a:noFill/>
                    </a:lnB>
                  </a:tcPr>
                </a:tc>
                <a:tc>
                  <a:txBody>
                    <a:bodyPr/>
                    <a:lstStyle/>
                    <a:p>
                      <a:pPr algn="l" fontAlgn="b"/>
                      <a:endParaRPr lang="en-US" sz="1700" b="1" i="0" u="none" strike="noStrike">
                        <a:solidFill>
                          <a:srgbClr val="000000"/>
                        </a:solidFill>
                        <a:effectLst/>
                        <a:latin typeface="Times New Roman"/>
                      </a:endParaRPr>
                    </a:p>
                  </a:txBody>
                  <a:tcPr marL="11879" marR="11879" marT="11879" marB="0" anchor="b">
                    <a:lnL>
                      <a:noFill/>
                    </a:lnL>
                    <a:lnR>
                      <a:noFill/>
                    </a:lnR>
                    <a:lnT>
                      <a:noFill/>
                    </a:lnT>
                    <a:lnB>
                      <a:noFill/>
                    </a:lnB>
                  </a:tcPr>
                </a:tc>
                <a:tc>
                  <a:txBody>
                    <a:bodyPr/>
                    <a:lstStyle/>
                    <a:p>
                      <a:pPr algn="r" fontAlgn="b"/>
                      <a:r>
                        <a:rPr lang="en-US" sz="1700" b="1" i="0" u="none" strike="noStrike">
                          <a:solidFill>
                            <a:srgbClr val="000000"/>
                          </a:solidFill>
                          <a:effectLst/>
                          <a:latin typeface="Times New Roman"/>
                        </a:rPr>
                        <a:t>1.00</a:t>
                      </a:r>
                    </a:p>
                  </a:txBody>
                  <a:tcPr marL="11879" marR="11879" marT="11879" marB="0" anchor="b">
                    <a:lnL>
                      <a:noFill/>
                    </a:lnL>
                    <a:lnR>
                      <a:noFill/>
                    </a:lnR>
                    <a:lnT>
                      <a:noFill/>
                    </a:lnT>
                    <a:lnB>
                      <a:noFill/>
                    </a:lnB>
                  </a:tcPr>
                </a:tc>
                <a:tc>
                  <a:txBody>
                    <a:bodyPr/>
                    <a:lstStyle/>
                    <a:p>
                      <a:pPr algn="l" fontAlgn="b"/>
                      <a:endParaRPr lang="en-US" sz="1700" b="1" i="0" u="none" strike="noStrike">
                        <a:solidFill>
                          <a:srgbClr val="000000"/>
                        </a:solidFill>
                        <a:effectLst/>
                        <a:latin typeface="Times New Roman"/>
                      </a:endParaRPr>
                    </a:p>
                  </a:txBody>
                  <a:tcPr marL="11879" marR="11879" marT="11879" marB="0" anchor="b">
                    <a:lnL>
                      <a:noFill/>
                    </a:lnL>
                    <a:lnR>
                      <a:noFill/>
                    </a:lnR>
                    <a:lnT>
                      <a:noFill/>
                    </a:lnT>
                    <a:lnB>
                      <a:noFill/>
                    </a:lnB>
                  </a:tcPr>
                </a:tc>
                <a:tc>
                  <a:txBody>
                    <a:bodyPr/>
                    <a:lstStyle/>
                    <a:p>
                      <a:pPr algn="r" fontAlgn="b"/>
                      <a:endParaRPr lang="en-US" sz="1700" b="1" i="0" u="none" strike="noStrike">
                        <a:solidFill>
                          <a:srgbClr val="000000"/>
                        </a:solidFill>
                        <a:effectLst/>
                        <a:latin typeface="Times New Roman"/>
                      </a:endParaRPr>
                    </a:p>
                  </a:txBody>
                  <a:tcPr marL="11879" marR="11879" marT="11879" marB="0" anchor="b">
                    <a:lnL>
                      <a:noFill/>
                    </a:lnL>
                    <a:lnR>
                      <a:noFill/>
                    </a:lnR>
                    <a:lnT>
                      <a:noFill/>
                    </a:lnT>
                    <a:lnB>
                      <a:noFill/>
                    </a:lnB>
                  </a:tcPr>
                </a:tc>
                <a:tc>
                  <a:txBody>
                    <a:bodyPr/>
                    <a:lstStyle/>
                    <a:p>
                      <a:pPr algn="l" fontAlgn="b"/>
                      <a:endParaRPr lang="en-US" sz="1700" b="1" i="0" u="none" strike="noStrike">
                        <a:solidFill>
                          <a:srgbClr val="000000"/>
                        </a:solidFill>
                        <a:effectLst/>
                        <a:latin typeface="Times New Roman"/>
                      </a:endParaRPr>
                    </a:p>
                  </a:txBody>
                  <a:tcPr marL="11879" marR="11879" marT="11879" marB="0" anchor="b">
                    <a:lnL>
                      <a:noFill/>
                    </a:lnL>
                    <a:lnR>
                      <a:noFill/>
                    </a:lnR>
                    <a:lnT>
                      <a:noFill/>
                    </a:lnT>
                    <a:lnB>
                      <a:noFill/>
                    </a:lnB>
                  </a:tcPr>
                </a:tc>
                <a:tc>
                  <a:txBody>
                    <a:bodyPr/>
                    <a:lstStyle/>
                    <a:p>
                      <a:pPr algn="r" fontAlgn="b"/>
                      <a:endParaRPr lang="en-US" sz="1700" b="1" i="0" u="none" strike="noStrike">
                        <a:solidFill>
                          <a:srgbClr val="000000"/>
                        </a:solidFill>
                        <a:effectLst/>
                        <a:latin typeface="Times New Roman"/>
                      </a:endParaRPr>
                    </a:p>
                  </a:txBody>
                  <a:tcPr marL="11879" marR="11879" marT="11879" marB="0" anchor="b">
                    <a:lnL>
                      <a:noFill/>
                    </a:lnL>
                    <a:lnR>
                      <a:noFill/>
                    </a:lnR>
                    <a:lnT>
                      <a:noFill/>
                    </a:lnT>
                    <a:lnB>
                      <a:noFill/>
                    </a:lnB>
                  </a:tcPr>
                </a:tc>
                <a:tc>
                  <a:txBody>
                    <a:bodyPr/>
                    <a:lstStyle/>
                    <a:p>
                      <a:pPr algn="l" fontAlgn="b"/>
                      <a:endParaRPr lang="en-US" sz="1700" b="1" i="0" u="none" strike="noStrike">
                        <a:solidFill>
                          <a:srgbClr val="000000"/>
                        </a:solidFill>
                        <a:effectLst/>
                        <a:latin typeface="Times New Roman"/>
                      </a:endParaRPr>
                    </a:p>
                  </a:txBody>
                  <a:tcPr marL="11879" marR="11879" marT="11879" marB="0" anchor="b">
                    <a:lnL>
                      <a:noFill/>
                    </a:lnL>
                    <a:lnR>
                      <a:noFill/>
                    </a:lnR>
                    <a:lnT>
                      <a:noFill/>
                    </a:lnT>
                    <a:lnB>
                      <a:noFill/>
                    </a:lnB>
                  </a:tcPr>
                </a:tc>
                <a:tc>
                  <a:txBody>
                    <a:bodyPr/>
                    <a:lstStyle/>
                    <a:p>
                      <a:pPr algn="r" fontAlgn="b"/>
                      <a:endParaRPr lang="en-US" sz="1700" b="1" i="0" u="none" strike="noStrike">
                        <a:solidFill>
                          <a:srgbClr val="000000"/>
                        </a:solidFill>
                        <a:effectLst/>
                        <a:latin typeface="Times New Roman"/>
                      </a:endParaRPr>
                    </a:p>
                  </a:txBody>
                  <a:tcPr marL="11879" marR="11879" marT="11879" marB="0" anchor="b">
                    <a:lnL>
                      <a:noFill/>
                    </a:lnL>
                    <a:lnR>
                      <a:noFill/>
                    </a:lnR>
                    <a:lnT>
                      <a:noFill/>
                    </a:lnT>
                    <a:lnB>
                      <a:noFill/>
                    </a:lnB>
                  </a:tcPr>
                </a:tc>
                <a:tc>
                  <a:txBody>
                    <a:bodyPr/>
                    <a:lstStyle/>
                    <a:p>
                      <a:pPr algn="l" fontAlgn="b"/>
                      <a:endParaRPr lang="en-US" sz="1700" b="1" i="0" u="none" strike="noStrike">
                        <a:solidFill>
                          <a:srgbClr val="000000"/>
                        </a:solidFill>
                        <a:effectLst/>
                        <a:latin typeface="Times New Roman"/>
                      </a:endParaRPr>
                    </a:p>
                  </a:txBody>
                  <a:tcPr marL="11879" marR="11879" marT="11879" marB="0" anchor="b">
                    <a:lnL>
                      <a:noFill/>
                    </a:lnL>
                    <a:lnR>
                      <a:noFill/>
                    </a:lnR>
                    <a:lnT>
                      <a:noFill/>
                    </a:lnT>
                    <a:lnB>
                      <a:noFill/>
                    </a:lnB>
                  </a:tcPr>
                </a:tc>
                <a:tc>
                  <a:txBody>
                    <a:bodyPr/>
                    <a:lstStyle/>
                    <a:p>
                      <a:pPr algn="r" fontAlgn="b"/>
                      <a:endParaRPr lang="en-US" sz="1700" b="1" i="0" u="none" strike="noStrike">
                        <a:solidFill>
                          <a:srgbClr val="000000"/>
                        </a:solidFill>
                        <a:effectLst/>
                        <a:latin typeface="Times New Roman"/>
                      </a:endParaRPr>
                    </a:p>
                  </a:txBody>
                  <a:tcPr marL="11879" marR="11879" marT="11879" marB="0" anchor="b">
                    <a:lnL>
                      <a:noFill/>
                    </a:lnL>
                    <a:lnR>
                      <a:noFill/>
                    </a:lnR>
                    <a:lnT>
                      <a:noFill/>
                    </a:lnT>
                    <a:lnB>
                      <a:noFill/>
                    </a:lnB>
                  </a:tcPr>
                </a:tc>
                <a:extLst>
                  <a:ext uri="{0D108BD9-81ED-4DB2-BD59-A6C34878D82A}">
                    <a16:rowId xmlns:a16="http://schemas.microsoft.com/office/drawing/2014/main" val="10005"/>
                  </a:ext>
                </a:extLst>
              </a:tr>
              <a:tr h="182939">
                <a:tc>
                  <a:txBody>
                    <a:bodyPr/>
                    <a:lstStyle/>
                    <a:p>
                      <a:pPr algn="l" fontAlgn="b"/>
                      <a:r>
                        <a:rPr lang="en-US" sz="1700" b="1" i="0" u="none" strike="noStrike" dirty="0">
                          <a:solidFill>
                            <a:srgbClr val="000000"/>
                          </a:solidFill>
                          <a:effectLst/>
                          <a:latin typeface="Times New Roman"/>
                        </a:rPr>
                        <a:t>Intersectional Use of Force Ratio</a:t>
                      </a:r>
                    </a:p>
                  </a:txBody>
                  <a:tcPr marL="11879" marR="11879" marT="11879" marB="0" anchor="b">
                    <a:lnL>
                      <a:noFill/>
                    </a:lnL>
                    <a:lnR>
                      <a:noFill/>
                    </a:lnR>
                    <a:lnT>
                      <a:noFill/>
                    </a:lnT>
                    <a:lnB>
                      <a:noFill/>
                    </a:lnB>
                  </a:tcPr>
                </a:tc>
                <a:tc>
                  <a:txBody>
                    <a:bodyPr/>
                    <a:lstStyle/>
                    <a:p>
                      <a:pPr algn="r" fontAlgn="b"/>
                      <a:r>
                        <a:rPr lang="en-US" sz="1700" b="1" i="0" u="none" strike="noStrike">
                          <a:solidFill>
                            <a:srgbClr val="000000"/>
                          </a:solidFill>
                          <a:effectLst/>
                          <a:latin typeface="Times New Roman"/>
                        </a:rPr>
                        <a:t>0.07</a:t>
                      </a:r>
                    </a:p>
                  </a:txBody>
                  <a:tcPr marL="11879" marR="11879" marT="11879" marB="0" anchor="b">
                    <a:lnL>
                      <a:noFill/>
                    </a:lnL>
                    <a:lnR>
                      <a:noFill/>
                    </a:lnR>
                    <a:lnT>
                      <a:noFill/>
                    </a:lnT>
                    <a:lnB>
                      <a:noFill/>
                    </a:lnB>
                  </a:tcPr>
                </a:tc>
                <a:tc>
                  <a:txBody>
                    <a:bodyPr/>
                    <a:lstStyle/>
                    <a:p>
                      <a:pPr algn="l" fontAlgn="b"/>
                      <a:endParaRPr lang="en-US" sz="1700" b="1" i="0" u="none" strike="noStrike">
                        <a:solidFill>
                          <a:srgbClr val="000000"/>
                        </a:solidFill>
                        <a:effectLst/>
                        <a:latin typeface="Times New Roman"/>
                      </a:endParaRPr>
                    </a:p>
                  </a:txBody>
                  <a:tcPr marL="11879" marR="11879" marT="11879" marB="0" anchor="b">
                    <a:lnL>
                      <a:noFill/>
                    </a:lnL>
                    <a:lnR>
                      <a:noFill/>
                    </a:lnR>
                    <a:lnT>
                      <a:noFill/>
                    </a:lnT>
                    <a:lnB>
                      <a:noFill/>
                    </a:lnB>
                  </a:tcPr>
                </a:tc>
                <a:tc>
                  <a:txBody>
                    <a:bodyPr/>
                    <a:lstStyle/>
                    <a:p>
                      <a:pPr algn="r" fontAlgn="b"/>
                      <a:r>
                        <a:rPr lang="en-US" sz="1700" b="1" i="0" u="none" strike="noStrike">
                          <a:solidFill>
                            <a:srgbClr val="000000"/>
                          </a:solidFill>
                          <a:effectLst/>
                          <a:latin typeface="Times New Roman"/>
                        </a:rPr>
                        <a:t>0.09</a:t>
                      </a:r>
                    </a:p>
                  </a:txBody>
                  <a:tcPr marL="11879" marR="11879" marT="11879" marB="0" anchor="b">
                    <a:lnL>
                      <a:noFill/>
                    </a:lnL>
                    <a:lnR>
                      <a:noFill/>
                    </a:lnR>
                    <a:lnT>
                      <a:noFill/>
                    </a:lnT>
                    <a:lnB>
                      <a:noFill/>
                    </a:lnB>
                  </a:tcPr>
                </a:tc>
                <a:tc>
                  <a:txBody>
                    <a:bodyPr/>
                    <a:lstStyle/>
                    <a:p>
                      <a:pPr algn="l" fontAlgn="b"/>
                      <a:endParaRPr lang="en-US" sz="1700" b="1" i="0" u="none" strike="noStrike">
                        <a:solidFill>
                          <a:srgbClr val="000000"/>
                        </a:solidFill>
                        <a:effectLst/>
                        <a:latin typeface="Times New Roman"/>
                      </a:endParaRPr>
                    </a:p>
                  </a:txBody>
                  <a:tcPr marL="11879" marR="11879" marT="11879" marB="0" anchor="b">
                    <a:lnL>
                      <a:noFill/>
                    </a:lnL>
                    <a:lnR>
                      <a:noFill/>
                    </a:lnR>
                    <a:lnT>
                      <a:noFill/>
                    </a:lnT>
                    <a:lnB>
                      <a:noFill/>
                    </a:lnB>
                  </a:tcPr>
                </a:tc>
                <a:tc>
                  <a:txBody>
                    <a:bodyPr/>
                    <a:lstStyle/>
                    <a:p>
                      <a:pPr algn="r" fontAlgn="b"/>
                      <a:r>
                        <a:rPr lang="en-US" sz="1700" b="1" i="0" u="none" strike="noStrike">
                          <a:solidFill>
                            <a:srgbClr val="000000"/>
                          </a:solidFill>
                          <a:effectLst/>
                          <a:latin typeface="Times New Roman"/>
                        </a:rPr>
                        <a:t>0.11</a:t>
                      </a:r>
                    </a:p>
                  </a:txBody>
                  <a:tcPr marL="11879" marR="11879" marT="11879" marB="0" anchor="b">
                    <a:lnL>
                      <a:noFill/>
                    </a:lnL>
                    <a:lnR>
                      <a:noFill/>
                    </a:lnR>
                    <a:lnT>
                      <a:noFill/>
                    </a:lnT>
                    <a:lnB>
                      <a:noFill/>
                    </a:lnB>
                  </a:tcPr>
                </a:tc>
                <a:tc>
                  <a:txBody>
                    <a:bodyPr/>
                    <a:lstStyle/>
                    <a:p>
                      <a:pPr algn="l" fontAlgn="b"/>
                      <a:endParaRPr lang="en-US" sz="1700" b="1" i="0" u="none" strike="noStrike">
                        <a:solidFill>
                          <a:srgbClr val="000000"/>
                        </a:solidFill>
                        <a:effectLst/>
                        <a:latin typeface="Times New Roman"/>
                      </a:endParaRPr>
                    </a:p>
                  </a:txBody>
                  <a:tcPr marL="11879" marR="11879" marT="11879" marB="0" anchor="b">
                    <a:lnL>
                      <a:noFill/>
                    </a:lnL>
                    <a:lnR>
                      <a:noFill/>
                    </a:lnR>
                    <a:lnT>
                      <a:noFill/>
                    </a:lnT>
                    <a:lnB>
                      <a:noFill/>
                    </a:lnB>
                  </a:tcPr>
                </a:tc>
                <a:tc>
                  <a:txBody>
                    <a:bodyPr/>
                    <a:lstStyle/>
                    <a:p>
                      <a:pPr algn="r" fontAlgn="b"/>
                      <a:r>
                        <a:rPr lang="en-US" sz="1700" b="1" i="0" u="none" strike="noStrike">
                          <a:solidFill>
                            <a:srgbClr val="000000"/>
                          </a:solidFill>
                          <a:effectLst/>
                          <a:latin typeface="Times New Roman"/>
                        </a:rPr>
                        <a:t>1.00</a:t>
                      </a:r>
                    </a:p>
                  </a:txBody>
                  <a:tcPr marL="11879" marR="11879" marT="11879" marB="0" anchor="b">
                    <a:lnL>
                      <a:noFill/>
                    </a:lnL>
                    <a:lnR>
                      <a:noFill/>
                    </a:lnR>
                    <a:lnT>
                      <a:noFill/>
                    </a:lnT>
                    <a:lnB>
                      <a:noFill/>
                    </a:lnB>
                  </a:tcPr>
                </a:tc>
                <a:tc>
                  <a:txBody>
                    <a:bodyPr/>
                    <a:lstStyle/>
                    <a:p>
                      <a:pPr algn="l" fontAlgn="b"/>
                      <a:endParaRPr lang="en-US" sz="1700" b="1" i="0" u="none" strike="noStrike">
                        <a:solidFill>
                          <a:srgbClr val="000000"/>
                        </a:solidFill>
                        <a:effectLst/>
                        <a:latin typeface="Times New Roman"/>
                      </a:endParaRPr>
                    </a:p>
                  </a:txBody>
                  <a:tcPr marL="11879" marR="11879" marT="11879" marB="0" anchor="b">
                    <a:lnL>
                      <a:noFill/>
                    </a:lnL>
                    <a:lnR>
                      <a:noFill/>
                    </a:lnR>
                    <a:lnT>
                      <a:noFill/>
                    </a:lnT>
                    <a:lnB>
                      <a:noFill/>
                    </a:lnB>
                  </a:tcPr>
                </a:tc>
                <a:tc>
                  <a:txBody>
                    <a:bodyPr/>
                    <a:lstStyle/>
                    <a:p>
                      <a:pPr algn="r" fontAlgn="b"/>
                      <a:endParaRPr lang="en-US" sz="1700" b="1" i="0" u="none" strike="noStrike">
                        <a:solidFill>
                          <a:srgbClr val="000000"/>
                        </a:solidFill>
                        <a:effectLst/>
                        <a:latin typeface="Times New Roman"/>
                      </a:endParaRPr>
                    </a:p>
                  </a:txBody>
                  <a:tcPr marL="11879" marR="11879" marT="11879" marB="0" anchor="b">
                    <a:lnL>
                      <a:noFill/>
                    </a:lnL>
                    <a:lnR>
                      <a:noFill/>
                    </a:lnR>
                    <a:lnT>
                      <a:noFill/>
                    </a:lnT>
                    <a:lnB>
                      <a:noFill/>
                    </a:lnB>
                  </a:tcPr>
                </a:tc>
                <a:tc>
                  <a:txBody>
                    <a:bodyPr/>
                    <a:lstStyle/>
                    <a:p>
                      <a:pPr algn="l" fontAlgn="b"/>
                      <a:endParaRPr lang="en-US" sz="1700" b="1" i="0" u="none" strike="noStrike">
                        <a:solidFill>
                          <a:srgbClr val="000000"/>
                        </a:solidFill>
                        <a:effectLst/>
                        <a:latin typeface="Times New Roman"/>
                      </a:endParaRPr>
                    </a:p>
                  </a:txBody>
                  <a:tcPr marL="11879" marR="11879" marT="11879" marB="0" anchor="b">
                    <a:lnL>
                      <a:noFill/>
                    </a:lnL>
                    <a:lnR>
                      <a:noFill/>
                    </a:lnR>
                    <a:lnT>
                      <a:noFill/>
                    </a:lnT>
                    <a:lnB>
                      <a:noFill/>
                    </a:lnB>
                  </a:tcPr>
                </a:tc>
                <a:tc>
                  <a:txBody>
                    <a:bodyPr/>
                    <a:lstStyle/>
                    <a:p>
                      <a:pPr algn="r" fontAlgn="b"/>
                      <a:endParaRPr lang="en-US" sz="1700" b="1" i="0" u="none" strike="noStrike">
                        <a:solidFill>
                          <a:srgbClr val="000000"/>
                        </a:solidFill>
                        <a:effectLst/>
                        <a:latin typeface="Times New Roman"/>
                      </a:endParaRPr>
                    </a:p>
                  </a:txBody>
                  <a:tcPr marL="11879" marR="11879" marT="11879" marB="0" anchor="b">
                    <a:lnL>
                      <a:noFill/>
                    </a:lnL>
                    <a:lnR>
                      <a:noFill/>
                    </a:lnR>
                    <a:lnT>
                      <a:noFill/>
                    </a:lnT>
                    <a:lnB>
                      <a:noFill/>
                    </a:lnB>
                  </a:tcPr>
                </a:tc>
                <a:tc>
                  <a:txBody>
                    <a:bodyPr/>
                    <a:lstStyle/>
                    <a:p>
                      <a:pPr algn="l" fontAlgn="b"/>
                      <a:endParaRPr lang="en-US" sz="1700" b="1" i="0" u="none" strike="noStrike">
                        <a:solidFill>
                          <a:srgbClr val="000000"/>
                        </a:solidFill>
                        <a:effectLst/>
                        <a:latin typeface="Times New Roman"/>
                      </a:endParaRPr>
                    </a:p>
                  </a:txBody>
                  <a:tcPr marL="11879" marR="11879" marT="11879" marB="0" anchor="b">
                    <a:lnL>
                      <a:noFill/>
                    </a:lnL>
                    <a:lnR>
                      <a:noFill/>
                    </a:lnR>
                    <a:lnT>
                      <a:noFill/>
                    </a:lnT>
                    <a:lnB>
                      <a:noFill/>
                    </a:lnB>
                  </a:tcPr>
                </a:tc>
                <a:tc>
                  <a:txBody>
                    <a:bodyPr/>
                    <a:lstStyle/>
                    <a:p>
                      <a:pPr algn="r" fontAlgn="b"/>
                      <a:endParaRPr lang="en-US" sz="1700" b="1" i="0" u="none" strike="noStrike">
                        <a:solidFill>
                          <a:srgbClr val="000000"/>
                        </a:solidFill>
                        <a:effectLst/>
                        <a:latin typeface="Times New Roman"/>
                      </a:endParaRPr>
                    </a:p>
                  </a:txBody>
                  <a:tcPr marL="11879" marR="11879" marT="11879" marB="0" anchor="b">
                    <a:lnL>
                      <a:noFill/>
                    </a:lnL>
                    <a:lnR>
                      <a:noFill/>
                    </a:lnR>
                    <a:lnT>
                      <a:noFill/>
                    </a:lnT>
                    <a:lnB>
                      <a:noFill/>
                    </a:lnB>
                  </a:tcPr>
                </a:tc>
                <a:extLst>
                  <a:ext uri="{0D108BD9-81ED-4DB2-BD59-A6C34878D82A}">
                    <a16:rowId xmlns:a16="http://schemas.microsoft.com/office/drawing/2014/main" val="10006"/>
                  </a:ext>
                </a:extLst>
              </a:tr>
              <a:tr h="182939">
                <a:tc>
                  <a:txBody>
                    <a:bodyPr/>
                    <a:lstStyle/>
                    <a:p>
                      <a:pPr algn="l" fontAlgn="b"/>
                      <a:r>
                        <a:rPr lang="en-US" sz="1700" b="1" i="0" u="none" strike="noStrike" dirty="0" smtClean="0">
                          <a:solidFill>
                            <a:srgbClr val="000000"/>
                          </a:solidFill>
                          <a:effectLst/>
                          <a:latin typeface="Times New Roman"/>
                        </a:rPr>
                        <a:t>NEIGHBORHOOD</a:t>
                      </a:r>
                      <a:r>
                        <a:rPr lang="en-US" sz="1700" b="1" i="0" u="none" strike="noStrike" baseline="0" dirty="0" smtClean="0">
                          <a:solidFill>
                            <a:srgbClr val="000000"/>
                          </a:solidFill>
                          <a:effectLst/>
                          <a:latin typeface="Times New Roman"/>
                        </a:rPr>
                        <a:t> CONTROLS</a:t>
                      </a:r>
                      <a:endParaRPr lang="en-US" sz="1700" b="1" i="0" u="none" strike="noStrike" dirty="0">
                        <a:solidFill>
                          <a:srgbClr val="000000"/>
                        </a:solidFill>
                        <a:effectLst/>
                        <a:latin typeface="Times New Roman"/>
                      </a:endParaRPr>
                    </a:p>
                  </a:txBody>
                  <a:tcPr marL="11879" marR="11879" marT="11879" marB="0" anchor="b">
                    <a:lnL>
                      <a:noFill/>
                    </a:lnL>
                    <a:lnR>
                      <a:noFill/>
                    </a:lnR>
                    <a:lnT>
                      <a:noFill/>
                    </a:lnT>
                    <a:lnB>
                      <a:noFill/>
                    </a:lnB>
                  </a:tcPr>
                </a:tc>
                <a:tc>
                  <a:txBody>
                    <a:bodyPr/>
                    <a:lstStyle/>
                    <a:p>
                      <a:pPr algn="r" fontAlgn="b"/>
                      <a:endParaRPr lang="en-US" sz="1700" b="1" i="0" u="none" strike="noStrike">
                        <a:solidFill>
                          <a:srgbClr val="000000"/>
                        </a:solidFill>
                        <a:effectLst/>
                        <a:latin typeface="Times New Roman"/>
                      </a:endParaRPr>
                    </a:p>
                  </a:txBody>
                  <a:tcPr marL="11879" marR="11879" marT="11879" marB="0" anchor="b">
                    <a:lnL>
                      <a:noFill/>
                    </a:lnL>
                    <a:lnR>
                      <a:noFill/>
                    </a:lnR>
                    <a:lnT>
                      <a:noFill/>
                    </a:lnT>
                    <a:lnB>
                      <a:noFill/>
                    </a:lnB>
                  </a:tcPr>
                </a:tc>
                <a:tc>
                  <a:txBody>
                    <a:bodyPr/>
                    <a:lstStyle/>
                    <a:p>
                      <a:pPr algn="l" fontAlgn="b"/>
                      <a:endParaRPr lang="en-US" sz="1700" b="1" i="0" u="none" strike="noStrike">
                        <a:solidFill>
                          <a:srgbClr val="000000"/>
                        </a:solidFill>
                        <a:effectLst/>
                        <a:latin typeface="Times New Roman"/>
                      </a:endParaRPr>
                    </a:p>
                  </a:txBody>
                  <a:tcPr marL="11879" marR="11879" marT="11879" marB="0" anchor="b">
                    <a:lnL>
                      <a:noFill/>
                    </a:lnL>
                    <a:lnR>
                      <a:noFill/>
                    </a:lnR>
                    <a:lnT>
                      <a:noFill/>
                    </a:lnT>
                    <a:lnB>
                      <a:noFill/>
                    </a:lnB>
                  </a:tcPr>
                </a:tc>
                <a:tc>
                  <a:txBody>
                    <a:bodyPr/>
                    <a:lstStyle/>
                    <a:p>
                      <a:pPr algn="r" fontAlgn="b"/>
                      <a:endParaRPr lang="en-US" sz="1700" b="1" i="0" u="none" strike="noStrike">
                        <a:solidFill>
                          <a:srgbClr val="000000"/>
                        </a:solidFill>
                        <a:effectLst/>
                        <a:latin typeface="Times New Roman"/>
                      </a:endParaRPr>
                    </a:p>
                  </a:txBody>
                  <a:tcPr marL="11879" marR="11879" marT="11879" marB="0" anchor="b">
                    <a:lnL>
                      <a:noFill/>
                    </a:lnL>
                    <a:lnR>
                      <a:noFill/>
                    </a:lnR>
                    <a:lnT>
                      <a:noFill/>
                    </a:lnT>
                    <a:lnB>
                      <a:noFill/>
                    </a:lnB>
                  </a:tcPr>
                </a:tc>
                <a:tc>
                  <a:txBody>
                    <a:bodyPr/>
                    <a:lstStyle/>
                    <a:p>
                      <a:pPr algn="l" fontAlgn="b"/>
                      <a:endParaRPr lang="en-US" sz="1700" b="1" i="0" u="none" strike="noStrike">
                        <a:solidFill>
                          <a:srgbClr val="000000"/>
                        </a:solidFill>
                        <a:effectLst/>
                        <a:latin typeface="Times New Roman"/>
                      </a:endParaRPr>
                    </a:p>
                  </a:txBody>
                  <a:tcPr marL="11879" marR="11879" marT="11879" marB="0" anchor="b">
                    <a:lnL>
                      <a:noFill/>
                    </a:lnL>
                    <a:lnR>
                      <a:noFill/>
                    </a:lnR>
                    <a:lnT>
                      <a:noFill/>
                    </a:lnT>
                    <a:lnB>
                      <a:noFill/>
                    </a:lnB>
                  </a:tcPr>
                </a:tc>
                <a:tc>
                  <a:txBody>
                    <a:bodyPr/>
                    <a:lstStyle/>
                    <a:p>
                      <a:endParaRPr lang="en-US"/>
                    </a:p>
                  </a:txBody>
                  <a:tcPr marL="11879" marR="11879" marT="11879" marB="0" anchor="b">
                    <a:lnL>
                      <a:noFill/>
                    </a:lnL>
                    <a:lnR>
                      <a:noFill/>
                    </a:lnR>
                    <a:lnT>
                      <a:noFill/>
                    </a:lnT>
                    <a:lnB>
                      <a:noFill/>
                    </a:lnB>
                  </a:tcPr>
                </a:tc>
                <a:tc>
                  <a:txBody>
                    <a:bodyPr/>
                    <a:lstStyle/>
                    <a:p>
                      <a:pPr algn="l" fontAlgn="b"/>
                      <a:endParaRPr lang="en-US" sz="1700" b="1" i="0" u="none" strike="noStrike">
                        <a:solidFill>
                          <a:srgbClr val="000000"/>
                        </a:solidFill>
                        <a:effectLst/>
                        <a:latin typeface="Times New Roman"/>
                      </a:endParaRPr>
                    </a:p>
                  </a:txBody>
                  <a:tcPr marL="11879" marR="11879" marT="11879" marB="0" anchor="b">
                    <a:lnL>
                      <a:noFill/>
                    </a:lnL>
                    <a:lnR>
                      <a:noFill/>
                    </a:lnR>
                    <a:lnT>
                      <a:noFill/>
                    </a:lnT>
                    <a:lnB>
                      <a:noFill/>
                    </a:lnB>
                  </a:tcPr>
                </a:tc>
                <a:tc>
                  <a:txBody>
                    <a:bodyPr/>
                    <a:lstStyle/>
                    <a:p>
                      <a:pPr algn="r" fontAlgn="b"/>
                      <a:endParaRPr lang="en-US" sz="1700" b="1" i="0" u="none" strike="noStrike" dirty="0">
                        <a:solidFill>
                          <a:srgbClr val="000000"/>
                        </a:solidFill>
                        <a:effectLst/>
                        <a:latin typeface="Times New Roman"/>
                      </a:endParaRPr>
                    </a:p>
                  </a:txBody>
                  <a:tcPr marL="11879" marR="11879" marT="11879" marB="0" anchor="b">
                    <a:lnL>
                      <a:noFill/>
                    </a:lnL>
                    <a:lnR>
                      <a:noFill/>
                    </a:lnR>
                    <a:lnT>
                      <a:noFill/>
                    </a:lnT>
                    <a:lnB>
                      <a:noFill/>
                    </a:lnB>
                    <a:solidFill>
                      <a:srgbClr val="E6B9B8"/>
                    </a:solidFill>
                  </a:tcPr>
                </a:tc>
                <a:tc>
                  <a:txBody>
                    <a:bodyPr/>
                    <a:lstStyle/>
                    <a:p>
                      <a:pPr algn="l" fontAlgn="b"/>
                      <a:endParaRPr lang="en-US" sz="1700" b="1" i="0" u="none" strike="noStrike" dirty="0">
                        <a:solidFill>
                          <a:srgbClr val="000000"/>
                        </a:solidFill>
                        <a:effectLst/>
                        <a:latin typeface="Times New Roman"/>
                      </a:endParaRPr>
                    </a:p>
                  </a:txBody>
                  <a:tcPr marL="11879" marR="11879" marT="11879" marB="0" anchor="b">
                    <a:lnL>
                      <a:noFill/>
                    </a:lnL>
                    <a:lnR>
                      <a:noFill/>
                    </a:lnR>
                    <a:lnT>
                      <a:noFill/>
                    </a:lnT>
                    <a:lnB>
                      <a:noFill/>
                    </a:lnB>
                    <a:solidFill>
                      <a:srgbClr val="E6B9B8"/>
                    </a:solidFill>
                  </a:tcPr>
                </a:tc>
                <a:tc>
                  <a:txBody>
                    <a:bodyPr/>
                    <a:lstStyle/>
                    <a:p>
                      <a:pPr algn="r" fontAlgn="b"/>
                      <a:endParaRPr lang="en-US" sz="1700" b="1" i="0" u="none" strike="noStrike">
                        <a:solidFill>
                          <a:srgbClr val="000000"/>
                        </a:solidFill>
                        <a:effectLst/>
                        <a:latin typeface="Times New Roman"/>
                      </a:endParaRPr>
                    </a:p>
                  </a:txBody>
                  <a:tcPr marL="11879" marR="11879" marT="11879" marB="0" anchor="b">
                    <a:lnL>
                      <a:noFill/>
                    </a:lnL>
                    <a:lnR>
                      <a:noFill/>
                    </a:lnR>
                    <a:lnT>
                      <a:noFill/>
                    </a:lnT>
                    <a:lnB>
                      <a:noFill/>
                    </a:lnB>
                  </a:tcPr>
                </a:tc>
                <a:tc>
                  <a:txBody>
                    <a:bodyPr/>
                    <a:lstStyle/>
                    <a:p>
                      <a:pPr algn="l" fontAlgn="b"/>
                      <a:endParaRPr lang="en-US" sz="1700" b="1" i="0" u="none" strike="noStrike">
                        <a:solidFill>
                          <a:srgbClr val="000000"/>
                        </a:solidFill>
                        <a:effectLst/>
                        <a:latin typeface="Times New Roman"/>
                      </a:endParaRPr>
                    </a:p>
                  </a:txBody>
                  <a:tcPr marL="11879" marR="11879" marT="11879" marB="0" anchor="b">
                    <a:lnL>
                      <a:noFill/>
                    </a:lnL>
                    <a:lnR>
                      <a:noFill/>
                    </a:lnR>
                    <a:lnT>
                      <a:noFill/>
                    </a:lnT>
                    <a:lnB>
                      <a:noFill/>
                    </a:lnB>
                  </a:tcPr>
                </a:tc>
                <a:tc>
                  <a:txBody>
                    <a:bodyPr/>
                    <a:lstStyle/>
                    <a:p>
                      <a:pPr algn="r" fontAlgn="b"/>
                      <a:endParaRPr lang="en-US" sz="1700" b="1" i="0" u="none" strike="noStrike">
                        <a:solidFill>
                          <a:srgbClr val="000000"/>
                        </a:solidFill>
                        <a:effectLst/>
                        <a:latin typeface="Times New Roman"/>
                      </a:endParaRPr>
                    </a:p>
                  </a:txBody>
                  <a:tcPr marL="11879" marR="11879" marT="11879" marB="0" anchor="b">
                    <a:lnL>
                      <a:noFill/>
                    </a:lnL>
                    <a:lnR>
                      <a:noFill/>
                    </a:lnR>
                    <a:lnT>
                      <a:noFill/>
                    </a:lnT>
                    <a:lnB>
                      <a:noFill/>
                    </a:lnB>
                  </a:tcPr>
                </a:tc>
                <a:tc>
                  <a:txBody>
                    <a:bodyPr/>
                    <a:lstStyle/>
                    <a:p>
                      <a:pPr algn="l" fontAlgn="b"/>
                      <a:endParaRPr lang="en-US" sz="1700" b="1" i="0" u="none" strike="noStrike">
                        <a:solidFill>
                          <a:srgbClr val="000000"/>
                        </a:solidFill>
                        <a:effectLst/>
                        <a:latin typeface="Times New Roman"/>
                      </a:endParaRPr>
                    </a:p>
                  </a:txBody>
                  <a:tcPr marL="11879" marR="11879" marT="11879" marB="0" anchor="b">
                    <a:lnL>
                      <a:noFill/>
                    </a:lnL>
                    <a:lnR>
                      <a:noFill/>
                    </a:lnR>
                    <a:lnT>
                      <a:noFill/>
                    </a:lnT>
                    <a:lnB>
                      <a:noFill/>
                    </a:lnB>
                  </a:tcPr>
                </a:tc>
                <a:tc>
                  <a:txBody>
                    <a:bodyPr/>
                    <a:lstStyle/>
                    <a:p>
                      <a:pPr algn="r" fontAlgn="b"/>
                      <a:endParaRPr lang="en-US" sz="1700" b="1" i="0" u="none" strike="noStrike" dirty="0">
                        <a:solidFill>
                          <a:srgbClr val="000000"/>
                        </a:solidFill>
                        <a:effectLst/>
                        <a:latin typeface="Times New Roman"/>
                      </a:endParaRPr>
                    </a:p>
                  </a:txBody>
                  <a:tcPr marL="11879" marR="11879" marT="11879" marB="0" anchor="b">
                    <a:lnL>
                      <a:noFill/>
                    </a:lnL>
                    <a:lnR>
                      <a:noFill/>
                    </a:lnR>
                    <a:lnT>
                      <a:noFill/>
                    </a:lnT>
                    <a:lnB>
                      <a:noFill/>
                    </a:lnB>
                  </a:tcPr>
                </a:tc>
                <a:extLst>
                  <a:ext uri="{0D108BD9-81ED-4DB2-BD59-A6C34878D82A}">
                    <a16:rowId xmlns:a16="http://schemas.microsoft.com/office/drawing/2014/main" val="10007"/>
                  </a:ext>
                </a:extLst>
              </a:tr>
              <a:tr h="182939">
                <a:tc>
                  <a:txBody>
                    <a:bodyPr/>
                    <a:lstStyle/>
                    <a:p>
                      <a:pPr algn="l" fontAlgn="b"/>
                      <a:r>
                        <a:rPr lang="en-US" sz="1700" b="1" i="0" u="none" strike="noStrike" dirty="0">
                          <a:solidFill>
                            <a:srgbClr val="000000"/>
                          </a:solidFill>
                          <a:effectLst/>
                          <a:latin typeface="Times New Roman"/>
                        </a:rPr>
                        <a:t>Average Robbery Complaint </a:t>
                      </a:r>
                      <a:r>
                        <a:rPr lang="en-US" sz="1700" b="1" i="0" u="none" strike="noStrike" dirty="0" smtClean="0">
                          <a:solidFill>
                            <a:srgbClr val="000000"/>
                          </a:solidFill>
                          <a:effectLst/>
                          <a:latin typeface="Times New Roman"/>
                        </a:rPr>
                        <a:t>Rate</a:t>
                      </a:r>
                      <a:endParaRPr lang="en-US" sz="1700" b="1" i="0" u="none" strike="noStrike" dirty="0">
                        <a:solidFill>
                          <a:srgbClr val="000000"/>
                        </a:solidFill>
                        <a:effectLst/>
                        <a:latin typeface="Times New Roman"/>
                      </a:endParaRPr>
                    </a:p>
                  </a:txBody>
                  <a:tcPr marL="11879" marR="11879" marT="11879" marB="0" anchor="b">
                    <a:lnL>
                      <a:noFill/>
                    </a:lnL>
                    <a:lnR>
                      <a:noFill/>
                    </a:lnR>
                    <a:lnT>
                      <a:noFill/>
                    </a:lnT>
                    <a:lnB>
                      <a:noFill/>
                    </a:lnB>
                  </a:tcPr>
                </a:tc>
                <a:tc>
                  <a:txBody>
                    <a:bodyPr/>
                    <a:lstStyle/>
                    <a:p>
                      <a:pPr algn="r" fontAlgn="b"/>
                      <a:r>
                        <a:rPr lang="en-US" sz="1700" b="1" i="0" u="none" strike="noStrike">
                          <a:solidFill>
                            <a:srgbClr val="000000"/>
                          </a:solidFill>
                          <a:effectLst/>
                          <a:latin typeface="Times New Roman"/>
                        </a:rPr>
                        <a:t>0.02</a:t>
                      </a:r>
                    </a:p>
                  </a:txBody>
                  <a:tcPr marL="11879" marR="11879" marT="11879" marB="0" anchor="b">
                    <a:lnL>
                      <a:noFill/>
                    </a:lnL>
                    <a:lnR>
                      <a:noFill/>
                    </a:lnR>
                    <a:lnT>
                      <a:noFill/>
                    </a:lnT>
                    <a:lnB>
                      <a:noFill/>
                    </a:lnB>
                  </a:tcPr>
                </a:tc>
                <a:tc>
                  <a:txBody>
                    <a:bodyPr/>
                    <a:lstStyle/>
                    <a:p>
                      <a:pPr algn="l" fontAlgn="b"/>
                      <a:endParaRPr lang="en-US" sz="1700" b="1" i="0" u="none" strike="noStrike">
                        <a:solidFill>
                          <a:srgbClr val="000000"/>
                        </a:solidFill>
                        <a:effectLst/>
                        <a:latin typeface="Times New Roman"/>
                      </a:endParaRPr>
                    </a:p>
                  </a:txBody>
                  <a:tcPr marL="11879" marR="11879" marT="11879" marB="0" anchor="b">
                    <a:lnL>
                      <a:noFill/>
                    </a:lnL>
                    <a:lnR>
                      <a:noFill/>
                    </a:lnR>
                    <a:lnT>
                      <a:noFill/>
                    </a:lnT>
                    <a:lnB>
                      <a:noFill/>
                    </a:lnB>
                  </a:tcPr>
                </a:tc>
                <a:tc>
                  <a:txBody>
                    <a:bodyPr/>
                    <a:lstStyle/>
                    <a:p>
                      <a:pPr algn="r" fontAlgn="b"/>
                      <a:r>
                        <a:rPr lang="en-US" sz="1700" b="1" i="0" u="none" strike="noStrike">
                          <a:solidFill>
                            <a:srgbClr val="000000"/>
                          </a:solidFill>
                          <a:effectLst/>
                          <a:latin typeface="Times New Roman"/>
                        </a:rPr>
                        <a:t>-0.14</a:t>
                      </a:r>
                    </a:p>
                  </a:txBody>
                  <a:tcPr marL="11879" marR="11879" marT="11879" marB="0" anchor="b">
                    <a:lnL>
                      <a:noFill/>
                    </a:lnL>
                    <a:lnR>
                      <a:noFill/>
                    </a:lnR>
                    <a:lnT>
                      <a:noFill/>
                    </a:lnT>
                    <a:lnB>
                      <a:noFill/>
                    </a:lnB>
                  </a:tcPr>
                </a:tc>
                <a:tc>
                  <a:txBody>
                    <a:bodyPr/>
                    <a:lstStyle/>
                    <a:p>
                      <a:pPr algn="l" fontAlgn="b"/>
                      <a:endParaRPr lang="en-US" sz="1700" b="1" i="0" u="none" strike="noStrike">
                        <a:solidFill>
                          <a:srgbClr val="000000"/>
                        </a:solidFill>
                        <a:effectLst/>
                        <a:latin typeface="Times New Roman"/>
                      </a:endParaRPr>
                    </a:p>
                  </a:txBody>
                  <a:tcPr marL="11879" marR="11879" marT="11879" marB="0" anchor="b">
                    <a:lnL>
                      <a:noFill/>
                    </a:lnL>
                    <a:lnR>
                      <a:noFill/>
                    </a:lnR>
                    <a:lnT>
                      <a:noFill/>
                    </a:lnT>
                    <a:lnB>
                      <a:noFill/>
                    </a:lnB>
                  </a:tcPr>
                </a:tc>
                <a:tc>
                  <a:txBody>
                    <a:bodyPr/>
                    <a:lstStyle/>
                    <a:p>
                      <a:pPr algn="r" fontAlgn="b"/>
                      <a:r>
                        <a:rPr lang="en-US" sz="1700" b="1" i="0" u="none" strike="noStrike">
                          <a:solidFill>
                            <a:srgbClr val="000000"/>
                          </a:solidFill>
                          <a:effectLst/>
                          <a:latin typeface="Times New Roman"/>
                        </a:rPr>
                        <a:t>0.06</a:t>
                      </a:r>
                    </a:p>
                  </a:txBody>
                  <a:tcPr marL="11879" marR="11879" marT="11879" marB="0" anchor="b">
                    <a:lnL>
                      <a:noFill/>
                    </a:lnL>
                    <a:lnR>
                      <a:noFill/>
                    </a:lnR>
                    <a:lnT>
                      <a:noFill/>
                    </a:lnT>
                    <a:lnB>
                      <a:noFill/>
                    </a:lnB>
                  </a:tcPr>
                </a:tc>
                <a:tc>
                  <a:txBody>
                    <a:bodyPr/>
                    <a:lstStyle/>
                    <a:p>
                      <a:pPr algn="l" fontAlgn="b"/>
                      <a:endParaRPr lang="en-US" sz="1700" b="1" i="0" u="none" strike="noStrike">
                        <a:solidFill>
                          <a:srgbClr val="000000"/>
                        </a:solidFill>
                        <a:effectLst/>
                        <a:latin typeface="Times New Roman"/>
                      </a:endParaRPr>
                    </a:p>
                  </a:txBody>
                  <a:tcPr marL="11879" marR="11879" marT="11879" marB="0" anchor="b">
                    <a:lnL>
                      <a:noFill/>
                    </a:lnL>
                    <a:lnR>
                      <a:noFill/>
                    </a:lnR>
                    <a:lnT>
                      <a:noFill/>
                    </a:lnT>
                    <a:lnB>
                      <a:noFill/>
                    </a:lnB>
                  </a:tcPr>
                </a:tc>
                <a:tc>
                  <a:txBody>
                    <a:bodyPr/>
                    <a:lstStyle/>
                    <a:p>
                      <a:pPr algn="r" fontAlgn="b"/>
                      <a:r>
                        <a:rPr lang="en-US" sz="1700" b="1" i="0" u="none" strike="noStrike" dirty="0">
                          <a:solidFill>
                            <a:srgbClr val="000000"/>
                          </a:solidFill>
                          <a:effectLst/>
                          <a:latin typeface="Times New Roman"/>
                        </a:rPr>
                        <a:t>0.37</a:t>
                      </a:r>
                    </a:p>
                  </a:txBody>
                  <a:tcPr marL="11879" marR="11879" marT="11879" marB="0" anchor="b">
                    <a:lnL>
                      <a:noFill/>
                    </a:lnL>
                    <a:lnR>
                      <a:noFill/>
                    </a:lnR>
                    <a:lnT>
                      <a:noFill/>
                    </a:lnT>
                    <a:lnB>
                      <a:noFill/>
                    </a:lnB>
                    <a:solidFill>
                      <a:srgbClr val="E6B9B8"/>
                    </a:solidFill>
                  </a:tcPr>
                </a:tc>
                <a:tc>
                  <a:txBody>
                    <a:bodyPr/>
                    <a:lstStyle/>
                    <a:p>
                      <a:pPr algn="l" fontAlgn="b"/>
                      <a:r>
                        <a:rPr lang="en-US" sz="1700" b="1" i="0" u="none" strike="noStrike" dirty="0">
                          <a:solidFill>
                            <a:srgbClr val="000000"/>
                          </a:solidFill>
                          <a:effectLst/>
                          <a:latin typeface="Times New Roman"/>
                        </a:rPr>
                        <a:t>*</a:t>
                      </a:r>
                    </a:p>
                  </a:txBody>
                  <a:tcPr marL="11879" marR="11879" marT="11879" marB="0" anchor="b">
                    <a:lnL>
                      <a:noFill/>
                    </a:lnL>
                    <a:lnR>
                      <a:noFill/>
                    </a:lnR>
                    <a:lnT>
                      <a:noFill/>
                    </a:lnT>
                    <a:lnB>
                      <a:noFill/>
                    </a:lnB>
                    <a:solidFill>
                      <a:srgbClr val="E6B9B8"/>
                    </a:solidFill>
                  </a:tcPr>
                </a:tc>
                <a:tc>
                  <a:txBody>
                    <a:bodyPr/>
                    <a:lstStyle/>
                    <a:p>
                      <a:pPr algn="r" fontAlgn="b"/>
                      <a:r>
                        <a:rPr lang="en-US" sz="1700" b="1" i="0" u="none" strike="noStrike">
                          <a:solidFill>
                            <a:srgbClr val="000000"/>
                          </a:solidFill>
                          <a:effectLst/>
                          <a:latin typeface="Times New Roman"/>
                        </a:rPr>
                        <a:t>1.00</a:t>
                      </a:r>
                    </a:p>
                  </a:txBody>
                  <a:tcPr marL="11879" marR="11879" marT="11879" marB="0" anchor="b">
                    <a:lnL>
                      <a:noFill/>
                    </a:lnL>
                    <a:lnR>
                      <a:noFill/>
                    </a:lnR>
                    <a:lnT>
                      <a:noFill/>
                    </a:lnT>
                    <a:lnB>
                      <a:noFill/>
                    </a:lnB>
                  </a:tcPr>
                </a:tc>
                <a:tc>
                  <a:txBody>
                    <a:bodyPr/>
                    <a:lstStyle/>
                    <a:p>
                      <a:pPr algn="l" fontAlgn="b"/>
                      <a:endParaRPr lang="en-US" sz="1700" b="1" i="0" u="none" strike="noStrike">
                        <a:solidFill>
                          <a:srgbClr val="000000"/>
                        </a:solidFill>
                        <a:effectLst/>
                        <a:latin typeface="Times New Roman"/>
                      </a:endParaRPr>
                    </a:p>
                  </a:txBody>
                  <a:tcPr marL="11879" marR="11879" marT="11879" marB="0" anchor="b">
                    <a:lnL>
                      <a:noFill/>
                    </a:lnL>
                    <a:lnR>
                      <a:noFill/>
                    </a:lnR>
                    <a:lnT>
                      <a:noFill/>
                    </a:lnT>
                    <a:lnB>
                      <a:noFill/>
                    </a:lnB>
                  </a:tcPr>
                </a:tc>
                <a:tc>
                  <a:txBody>
                    <a:bodyPr/>
                    <a:lstStyle/>
                    <a:p>
                      <a:pPr algn="r" fontAlgn="b"/>
                      <a:endParaRPr lang="en-US" sz="1700" b="1" i="0" u="none" strike="noStrike">
                        <a:solidFill>
                          <a:srgbClr val="000000"/>
                        </a:solidFill>
                        <a:effectLst/>
                        <a:latin typeface="Times New Roman"/>
                      </a:endParaRPr>
                    </a:p>
                  </a:txBody>
                  <a:tcPr marL="11879" marR="11879" marT="11879" marB="0" anchor="b">
                    <a:lnL>
                      <a:noFill/>
                    </a:lnL>
                    <a:lnR>
                      <a:noFill/>
                    </a:lnR>
                    <a:lnT>
                      <a:noFill/>
                    </a:lnT>
                    <a:lnB>
                      <a:noFill/>
                    </a:lnB>
                  </a:tcPr>
                </a:tc>
                <a:tc>
                  <a:txBody>
                    <a:bodyPr/>
                    <a:lstStyle/>
                    <a:p>
                      <a:pPr algn="l" fontAlgn="b"/>
                      <a:endParaRPr lang="en-US" sz="1700" b="1" i="0" u="none" strike="noStrike">
                        <a:solidFill>
                          <a:srgbClr val="000000"/>
                        </a:solidFill>
                        <a:effectLst/>
                        <a:latin typeface="Times New Roman"/>
                      </a:endParaRPr>
                    </a:p>
                  </a:txBody>
                  <a:tcPr marL="11879" marR="11879" marT="11879" marB="0" anchor="b">
                    <a:lnL>
                      <a:noFill/>
                    </a:lnL>
                    <a:lnR>
                      <a:noFill/>
                    </a:lnR>
                    <a:lnT>
                      <a:noFill/>
                    </a:lnT>
                    <a:lnB>
                      <a:noFill/>
                    </a:lnB>
                  </a:tcPr>
                </a:tc>
                <a:tc>
                  <a:txBody>
                    <a:bodyPr/>
                    <a:lstStyle/>
                    <a:p>
                      <a:pPr algn="r" fontAlgn="b"/>
                      <a:endParaRPr lang="en-US" sz="1700" b="1" i="0" u="none" strike="noStrike">
                        <a:solidFill>
                          <a:srgbClr val="000000"/>
                        </a:solidFill>
                        <a:effectLst/>
                        <a:latin typeface="Times New Roman"/>
                      </a:endParaRPr>
                    </a:p>
                  </a:txBody>
                  <a:tcPr marL="11879" marR="11879" marT="11879" marB="0" anchor="b">
                    <a:lnL>
                      <a:noFill/>
                    </a:lnL>
                    <a:lnR>
                      <a:noFill/>
                    </a:lnR>
                    <a:lnT>
                      <a:noFill/>
                    </a:lnT>
                    <a:lnB>
                      <a:noFill/>
                    </a:lnB>
                  </a:tcPr>
                </a:tc>
                <a:extLst>
                  <a:ext uri="{0D108BD9-81ED-4DB2-BD59-A6C34878D82A}">
                    <a16:rowId xmlns:a16="http://schemas.microsoft.com/office/drawing/2014/main" val="10008"/>
                  </a:ext>
                </a:extLst>
              </a:tr>
              <a:tr h="182939">
                <a:tc>
                  <a:txBody>
                    <a:bodyPr/>
                    <a:lstStyle/>
                    <a:p>
                      <a:pPr algn="l" fontAlgn="b"/>
                      <a:r>
                        <a:rPr lang="en-US" sz="1700" b="1" i="0" u="none" strike="noStrike">
                          <a:solidFill>
                            <a:srgbClr val="000000"/>
                          </a:solidFill>
                          <a:effectLst/>
                          <a:latin typeface="Times New Roman"/>
                        </a:rPr>
                        <a:t>Proportion Black or Latino</a:t>
                      </a:r>
                    </a:p>
                  </a:txBody>
                  <a:tcPr marL="11879" marR="11879" marT="11879" marB="0" anchor="b">
                    <a:lnL>
                      <a:noFill/>
                    </a:lnL>
                    <a:lnR>
                      <a:noFill/>
                    </a:lnR>
                    <a:lnT>
                      <a:noFill/>
                    </a:lnT>
                    <a:lnB>
                      <a:noFill/>
                    </a:lnB>
                  </a:tcPr>
                </a:tc>
                <a:tc>
                  <a:txBody>
                    <a:bodyPr/>
                    <a:lstStyle/>
                    <a:p>
                      <a:pPr algn="r" fontAlgn="b"/>
                      <a:r>
                        <a:rPr lang="en-US" sz="1700" b="1" i="0" u="none" strike="noStrike" dirty="0">
                          <a:solidFill>
                            <a:srgbClr val="000000"/>
                          </a:solidFill>
                          <a:effectLst/>
                          <a:latin typeface="Times New Roman"/>
                        </a:rPr>
                        <a:t>0.39</a:t>
                      </a:r>
                    </a:p>
                  </a:txBody>
                  <a:tcPr marL="11879" marR="11879" marT="11879" marB="0" anchor="b">
                    <a:lnL>
                      <a:noFill/>
                    </a:lnL>
                    <a:lnR>
                      <a:noFill/>
                    </a:lnR>
                    <a:lnT>
                      <a:noFill/>
                    </a:lnT>
                    <a:lnB>
                      <a:noFill/>
                    </a:lnB>
                    <a:solidFill>
                      <a:srgbClr val="E6B9B8"/>
                    </a:solidFill>
                  </a:tcPr>
                </a:tc>
                <a:tc>
                  <a:txBody>
                    <a:bodyPr/>
                    <a:lstStyle/>
                    <a:p>
                      <a:pPr algn="l" fontAlgn="b"/>
                      <a:r>
                        <a:rPr lang="en-US" sz="1700" b="1" i="0" u="none" strike="noStrike" dirty="0">
                          <a:solidFill>
                            <a:srgbClr val="000000"/>
                          </a:solidFill>
                          <a:effectLst/>
                          <a:latin typeface="Times New Roman"/>
                        </a:rPr>
                        <a:t>*</a:t>
                      </a:r>
                    </a:p>
                  </a:txBody>
                  <a:tcPr marL="11879" marR="11879" marT="11879" marB="0" anchor="b">
                    <a:lnL>
                      <a:noFill/>
                    </a:lnL>
                    <a:lnR>
                      <a:noFill/>
                    </a:lnR>
                    <a:lnT>
                      <a:noFill/>
                    </a:lnT>
                    <a:lnB>
                      <a:noFill/>
                    </a:lnB>
                    <a:solidFill>
                      <a:srgbClr val="E6B9B8"/>
                    </a:solidFill>
                  </a:tcPr>
                </a:tc>
                <a:tc>
                  <a:txBody>
                    <a:bodyPr/>
                    <a:lstStyle/>
                    <a:p>
                      <a:pPr algn="r" fontAlgn="b"/>
                      <a:r>
                        <a:rPr lang="en-US" sz="1700" b="1" i="0" u="none" strike="noStrike">
                          <a:solidFill>
                            <a:srgbClr val="000000"/>
                          </a:solidFill>
                          <a:effectLst/>
                          <a:latin typeface="Times New Roman"/>
                        </a:rPr>
                        <a:t>-0.04</a:t>
                      </a:r>
                    </a:p>
                  </a:txBody>
                  <a:tcPr marL="11879" marR="11879" marT="11879" marB="0" anchor="b">
                    <a:lnL>
                      <a:noFill/>
                    </a:lnL>
                    <a:lnR>
                      <a:noFill/>
                    </a:lnR>
                    <a:lnT>
                      <a:noFill/>
                    </a:lnT>
                    <a:lnB>
                      <a:noFill/>
                    </a:lnB>
                  </a:tcPr>
                </a:tc>
                <a:tc>
                  <a:txBody>
                    <a:bodyPr/>
                    <a:lstStyle/>
                    <a:p>
                      <a:pPr algn="l" fontAlgn="b"/>
                      <a:endParaRPr lang="en-US" sz="1700" b="1" i="0" u="none" strike="noStrike">
                        <a:solidFill>
                          <a:srgbClr val="000000"/>
                        </a:solidFill>
                        <a:effectLst/>
                        <a:latin typeface="Times New Roman"/>
                      </a:endParaRPr>
                    </a:p>
                  </a:txBody>
                  <a:tcPr marL="11879" marR="11879" marT="11879" marB="0" anchor="b">
                    <a:lnL>
                      <a:noFill/>
                    </a:lnL>
                    <a:lnR>
                      <a:noFill/>
                    </a:lnR>
                    <a:lnT>
                      <a:noFill/>
                    </a:lnT>
                    <a:lnB>
                      <a:noFill/>
                    </a:lnB>
                  </a:tcPr>
                </a:tc>
                <a:tc>
                  <a:txBody>
                    <a:bodyPr/>
                    <a:lstStyle/>
                    <a:p>
                      <a:pPr algn="r" fontAlgn="b"/>
                      <a:r>
                        <a:rPr lang="en-US" sz="1700" b="1" i="0" u="none" strike="noStrike">
                          <a:solidFill>
                            <a:srgbClr val="000000"/>
                          </a:solidFill>
                          <a:effectLst/>
                          <a:latin typeface="Times New Roman"/>
                        </a:rPr>
                        <a:t>0.14</a:t>
                      </a:r>
                    </a:p>
                  </a:txBody>
                  <a:tcPr marL="11879" marR="11879" marT="11879" marB="0" anchor="b">
                    <a:lnL>
                      <a:noFill/>
                    </a:lnL>
                    <a:lnR>
                      <a:noFill/>
                    </a:lnR>
                    <a:lnT>
                      <a:noFill/>
                    </a:lnT>
                    <a:lnB>
                      <a:noFill/>
                    </a:lnB>
                  </a:tcPr>
                </a:tc>
                <a:tc>
                  <a:txBody>
                    <a:bodyPr/>
                    <a:lstStyle/>
                    <a:p>
                      <a:pPr algn="l" fontAlgn="b"/>
                      <a:endParaRPr lang="en-US" sz="1700" b="1" i="0" u="none" strike="noStrike">
                        <a:solidFill>
                          <a:srgbClr val="000000"/>
                        </a:solidFill>
                        <a:effectLst/>
                        <a:latin typeface="Times New Roman"/>
                      </a:endParaRPr>
                    </a:p>
                  </a:txBody>
                  <a:tcPr marL="11879" marR="11879" marT="11879" marB="0" anchor="b">
                    <a:lnL>
                      <a:noFill/>
                    </a:lnL>
                    <a:lnR>
                      <a:noFill/>
                    </a:lnR>
                    <a:lnT>
                      <a:noFill/>
                    </a:lnT>
                    <a:lnB>
                      <a:noFill/>
                    </a:lnB>
                  </a:tcPr>
                </a:tc>
                <a:tc>
                  <a:txBody>
                    <a:bodyPr/>
                    <a:lstStyle/>
                    <a:p>
                      <a:pPr algn="r" fontAlgn="b"/>
                      <a:r>
                        <a:rPr lang="en-US" sz="1700" b="1" i="0" u="none" strike="noStrike">
                          <a:solidFill>
                            <a:srgbClr val="000000"/>
                          </a:solidFill>
                          <a:effectLst/>
                          <a:latin typeface="Times New Roman"/>
                        </a:rPr>
                        <a:t>0.36</a:t>
                      </a:r>
                    </a:p>
                  </a:txBody>
                  <a:tcPr marL="11879" marR="11879" marT="11879" marB="0" anchor="b">
                    <a:lnL>
                      <a:noFill/>
                    </a:lnL>
                    <a:lnR>
                      <a:noFill/>
                    </a:lnR>
                    <a:lnT>
                      <a:noFill/>
                    </a:lnT>
                    <a:lnB>
                      <a:noFill/>
                    </a:lnB>
                    <a:solidFill>
                      <a:srgbClr val="E6B9B8"/>
                    </a:solidFill>
                  </a:tcPr>
                </a:tc>
                <a:tc>
                  <a:txBody>
                    <a:bodyPr/>
                    <a:lstStyle/>
                    <a:p>
                      <a:pPr algn="l" fontAlgn="b"/>
                      <a:r>
                        <a:rPr lang="en-US" sz="1700" b="1" i="0" u="none" strike="noStrike" dirty="0">
                          <a:solidFill>
                            <a:srgbClr val="000000"/>
                          </a:solidFill>
                          <a:effectLst/>
                          <a:latin typeface="Times New Roman"/>
                        </a:rPr>
                        <a:t>*</a:t>
                      </a:r>
                    </a:p>
                  </a:txBody>
                  <a:tcPr marL="11879" marR="11879" marT="11879" marB="0" anchor="b">
                    <a:lnL>
                      <a:noFill/>
                    </a:lnL>
                    <a:lnR>
                      <a:noFill/>
                    </a:lnR>
                    <a:lnT>
                      <a:noFill/>
                    </a:lnT>
                    <a:lnB>
                      <a:noFill/>
                    </a:lnB>
                    <a:solidFill>
                      <a:srgbClr val="E6B9B8"/>
                    </a:solidFill>
                  </a:tcPr>
                </a:tc>
                <a:tc>
                  <a:txBody>
                    <a:bodyPr/>
                    <a:lstStyle/>
                    <a:p>
                      <a:pPr algn="r" fontAlgn="b"/>
                      <a:r>
                        <a:rPr lang="en-US" sz="1700" b="1" i="0" u="none" strike="noStrike" dirty="0">
                          <a:solidFill>
                            <a:srgbClr val="000000"/>
                          </a:solidFill>
                          <a:effectLst/>
                          <a:latin typeface="Times New Roman"/>
                        </a:rPr>
                        <a:t>0.55</a:t>
                      </a:r>
                    </a:p>
                  </a:txBody>
                  <a:tcPr marL="11879" marR="11879" marT="11879" marB="0" anchor="b">
                    <a:lnL>
                      <a:noFill/>
                    </a:lnL>
                    <a:lnR>
                      <a:noFill/>
                    </a:lnR>
                    <a:lnT>
                      <a:noFill/>
                    </a:lnT>
                    <a:lnB>
                      <a:noFill/>
                    </a:lnB>
                    <a:solidFill>
                      <a:srgbClr val="E6B9B8"/>
                    </a:solidFill>
                  </a:tcPr>
                </a:tc>
                <a:tc>
                  <a:txBody>
                    <a:bodyPr/>
                    <a:lstStyle/>
                    <a:p>
                      <a:pPr algn="l" fontAlgn="b"/>
                      <a:r>
                        <a:rPr lang="en-US" sz="1700" b="1" i="0" u="none" strike="noStrike" dirty="0">
                          <a:solidFill>
                            <a:srgbClr val="000000"/>
                          </a:solidFill>
                          <a:effectLst/>
                          <a:latin typeface="Times New Roman"/>
                        </a:rPr>
                        <a:t>***</a:t>
                      </a:r>
                    </a:p>
                  </a:txBody>
                  <a:tcPr marL="11879" marR="11879" marT="11879" marB="0" anchor="b">
                    <a:lnL>
                      <a:noFill/>
                    </a:lnL>
                    <a:lnR>
                      <a:noFill/>
                    </a:lnR>
                    <a:lnT>
                      <a:noFill/>
                    </a:lnT>
                    <a:lnB>
                      <a:noFill/>
                    </a:lnB>
                    <a:solidFill>
                      <a:srgbClr val="E6B9B8"/>
                    </a:solidFill>
                  </a:tcPr>
                </a:tc>
                <a:tc>
                  <a:txBody>
                    <a:bodyPr/>
                    <a:lstStyle/>
                    <a:p>
                      <a:pPr algn="r" fontAlgn="b"/>
                      <a:r>
                        <a:rPr lang="en-US" sz="1700" b="1" i="0" u="none" strike="noStrike">
                          <a:solidFill>
                            <a:srgbClr val="000000"/>
                          </a:solidFill>
                          <a:effectLst/>
                          <a:latin typeface="Times New Roman"/>
                        </a:rPr>
                        <a:t>1.00</a:t>
                      </a:r>
                    </a:p>
                  </a:txBody>
                  <a:tcPr marL="11879" marR="11879" marT="11879" marB="0" anchor="b">
                    <a:lnL>
                      <a:noFill/>
                    </a:lnL>
                    <a:lnR>
                      <a:noFill/>
                    </a:lnR>
                    <a:lnT>
                      <a:noFill/>
                    </a:lnT>
                    <a:lnB>
                      <a:noFill/>
                    </a:lnB>
                  </a:tcPr>
                </a:tc>
                <a:tc>
                  <a:txBody>
                    <a:bodyPr/>
                    <a:lstStyle/>
                    <a:p>
                      <a:pPr algn="l" fontAlgn="b"/>
                      <a:endParaRPr lang="en-US" sz="1700" b="1" i="0" u="none" strike="noStrike">
                        <a:solidFill>
                          <a:srgbClr val="000000"/>
                        </a:solidFill>
                        <a:effectLst/>
                        <a:latin typeface="Times New Roman"/>
                      </a:endParaRPr>
                    </a:p>
                  </a:txBody>
                  <a:tcPr marL="11879" marR="11879" marT="11879" marB="0" anchor="b">
                    <a:lnL>
                      <a:noFill/>
                    </a:lnL>
                    <a:lnR>
                      <a:noFill/>
                    </a:lnR>
                    <a:lnT>
                      <a:noFill/>
                    </a:lnT>
                    <a:lnB>
                      <a:noFill/>
                    </a:lnB>
                  </a:tcPr>
                </a:tc>
                <a:tc>
                  <a:txBody>
                    <a:bodyPr/>
                    <a:lstStyle/>
                    <a:p>
                      <a:pPr algn="r" fontAlgn="b"/>
                      <a:endParaRPr lang="en-US" sz="1700" b="1" i="0" u="none" strike="noStrike">
                        <a:solidFill>
                          <a:srgbClr val="000000"/>
                        </a:solidFill>
                        <a:effectLst/>
                        <a:latin typeface="Times New Roman"/>
                      </a:endParaRPr>
                    </a:p>
                  </a:txBody>
                  <a:tcPr marL="11879" marR="11879" marT="11879" marB="0" anchor="b">
                    <a:lnL>
                      <a:noFill/>
                    </a:lnL>
                    <a:lnR>
                      <a:noFill/>
                    </a:lnR>
                    <a:lnT>
                      <a:noFill/>
                    </a:lnT>
                    <a:lnB>
                      <a:noFill/>
                    </a:lnB>
                  </a:tcPr>
                </a:tc>
                <a:extLst>
                  <a:ext uri="{0D108BD9-81ED-4DB2-BD59-A6C34878D82A}">
                    <a16:rowId xmlns:a16="http://schemas.microsoft.com/office/drawing/2014/main" val="10009"/>
                  </a:ext>
                </a:extLst>
              </a:tr>
              <a:tr h="182939">
                <a:tc>
                  <a:txBody>
                    <a:bodyPr/>
                    <a:lstStyle/>
                    <a:p>
                      <a:pPr algn="l" fontAlgn="b"/>
                      <a:r>
                        <a:rPr lang="en-US" sz="1700" b="1" i="0" u="none" strike="noStrike">
                          <a:solidFill>
                            <a:srgbClr val="000000"/>
                          </a:solidFill>
                          <a:effectLst/>
                          <a:latin typeface="Times New Roman"/>
                        </a:rPr>
                        <a:t>Percent Below Federal Poverty Line</a:t>
                      </a:r>
                    </a:p>
                  </a:txBody>
                  <a:tcPr marL="11879" marR="11879" marT="11879" marB="0" anchor="b">
                    <a:lnL>
                      <a:noFill/>
                    </a:lnL>
                    <a:lnR>
                      <a:noFill/>
                    </a:lnR>
                    <a:lnT>
                      <a:noFill/>
                    </a:lnT>
                    <a:lnB w="12700" cap="flat" cmpd="sng" algn="ctr">
                      <a:solidFill>
                        <a:scrgbClr r="0" g="0" b="0"/>
                      </a:solidFill>
                      <a:prstDash val="solid"/>
                      <a:round/>
                      <a:headEnd type="none" w="med" len="med"/>
                      <a:tailEnd type="none" w="med" len="med"/>
                    </a:lnB>
                  </a:tcPr>
                </a:tc>
                <a:tc>
                  <a:txBody>
                    <a:bodyPr/>
                    <a:lstStyle/>
                    <a:p>
                      <a:pPr algn="r" fontAlgn="b"/>
                      <a:r>
                        <a:rPr lang="en-US" sz="1700" b="1" i="0" u="none" strike="noStrike">
                          <a:solidFill>
                            <a:srgbClr val="000000"/>
                          </a:solidFill>
                          <a:effectLst/>
                          <a:latin typeface="Times New Roman"/>
                        </a:rPr>
                        <a:t>0.19</a:t>
                      </a:r>
                    </a:p>
                  </a:txBody>
                  <a:tcPr marL="11879" marR="11879" marT="11879" marB="0" anchor="b">
                    <a:lnL>
                      <a:noFill/>
                    </a:lnL>
                    <a:lnR>
                      <a:noFill/>
                    </a:lnR>
                    <a:lnT>
                      <a:noFill/>
                    </a:lnT>
                    <a:lnB w="12700" cap="flat" cmpd="sng" algn="ctr">
                      <a:solidFill>
                        <a:scrgbClr r="0" g="0" b="0"/>
                      </a:solidFill>
                      <a:prstDash val="solid"/>
                      <a:round/>
                      <a:headEnd type="none" w="med" len="med"/>
                      <a:tailEnd type="none" w="med" len="med"/>
                    </a:lnB>
                  </a:tcPr>
                </a:tc>
                <a:tc>
                  <a:txBody>
                    <a:bodyPr/>
                    <a:lstStyle/>
                    <a:p>
                      <a:pPr algn="l" fontAlgn="b"/>
                      <a:endParaRPr lang="en-US" sz="1700" b="1" i="0" u="none" strike="noStrike">
                        <a:solidFill>
                          <a:srgbClr val="000000"/>
                        </a:solidFill>
                        <a:effectLst/>
                        <a:latin typeface="Times New Roman"/>
                      </a:endParaRPr>
                    </a:p>
                  </a:txBody>
                  <a:tcPr marL="11879" marR="11879" marT="11879" marB="0" anchor="b">
                    <a:lnL>
                      <a:noFill/>
                    </a:lnL>
                    <a:lnR>
                      <a:noFill/>
                    </a:lnR>
                    <a:lnT>
                      <a:noFill/>
                    </a:lnT>
                    <a:lnB w="12700" cap="flat" cmpd="sng" algn="ctr">
                      <a:solidFill>
                        <a:scrgbClr r="0" g="0" b="0"/>
                      </a:solidFill>
                      <a:prstDash val="solid"/>
                      <a:round/>
                      <a:headEnd type="none" w="med" len="med"/>
                      <a:tailEnd type="none" w="med" len="med"/>
                    </a:lnB>
                  </a:tcPr>
                </a:tc>
                <a:tc>
                  <a:txBody>
                    <a:bodyPr/>
                    <a:lstStyle/>
                    <a:p>
                      <a:pPr algn="r" fontAlgn="b"/>
                      <a:r>
                        <a:rPr lang="en-US" sz="1700" b="1" i="0" u="none" strike="noStrike">
                          <a:solidFill>
                            <a:srgbClr val="000000"/>
                          </a:solidFill>
                          <a:effectLst/>
                          <a:latin typeface="Times New Roman"/>
                        </a:rPr>
                        <a:t>-0.07</a:t>
                      </a:r>
                    </a:p>
                  </a:txBody>
                  <a:tcPr marL="11879" marR="11879" marT="11879" marB="0" anchor="b">
                    <a:lnL>
                      <a:noFill/>
                    </a:lnL>
                    <a:lnR>
                      <a:noFill/>
                    </a:lnR>
                    <a:lnT>
                      <a:noFill/>
                    </a:lnT>
                    <a:lnB w="12700" cap="flat" cmpd="sng" algn="ctr">
                      <a:solidFill>
                        <a:scrgbClr r="0" g="0" b="0"/>
                      </a:solidFill>
                      <a:prstDash val="solid"/>
                      <a:round/>
                      <a:headEnd type="none" w="med" len="med"/>
                      <a:tailEnd type="none" w="med" len="med"/>
                    </a:lnB>
                  </a:tcPr>
                </a:tc>
                <a:tc>
                  <a:txBody>
                    <a:bodyPr/>
                    <a:lstStyle/>
                    <a:p>
                      <a:pPr algn="l" fontAlgn="b"/>
                      <a:endParaRPr lang="en-US" sz="1700" b="1" i="0" u="none" strike="noStrike">
                        <a:solidFill>
                          <a:srgbClr val="000000"/>
                        </a:solidFill>
                        <a:effectLst/>
                        <a:latin typeface="Times New Roman"/>
                      </a:endParaRPr>
                    </a:p>
                  </a:txBody>
                  <a:tcPr marL="11879" marR="11879" marT="11879" marB="0" anchor="b">
                    <a:lnL>
                      <a:noFill/>
                    </a:lnL>
                    <a:lnR>
                      <a:noFill/>
                    </a:lnR>
                    <a:lnT>
                      <a:noFill/>
                    </a:lnT>
                    <a:lnB w="12700" cap="flat" cmpd="sng" algn="ctr">
                      <a:solidFill>
                        <a:scrgbClr r="0" g="0" b="0"/>
                      </a:solidFill>
                      <a:prstDash val="solid"/>
                      <a:round/>
                      <a:headEnd type="none" w="med" len="med"/>
                      <a:tailEnd type="none" w="med" len="med"/>
                    </a:lnB>
                  </a:tcPr>
                </a:tc>
                <a:tc>
                  <a:txBody>
                    <a:bodyPr/>
                    <a:lstStyle/>
                    <a:p>
                      <a:pPr algn="r" fontAlgn="b"/>
                      <a:r>
                        <a:rPr lang="en-US" sz="1700" b="1" i="0" u="none" strike="noStrike">
                          <a:solidFill>
                            <a:srgbClr val="000000"/>
                          </a:solidFill>
                          <a:effectLst/>
                          <a:latin typeface="Times New Roman"/>
                        </a:rPr>
                        <a:t>0.03</a:t>
                      </a:r>
                    </a:p>
                  </a:txBody>
                  <a:tcPr marL="11879" marR="11879" marT="11879" marB="0" anchor="b">
                    <a:lnL>
                      <a:noFill/>
                    </a:lnL>
                    <a:lnR>
                      <a:noFill/>
                    </a:lnR>
                    <a:lnT>
                      <a:noFill/>
                    </a:lnT>
                    <a:lnB w="12700" cap="flat" cmpd="sng" algn="ctr">
                      <a:solidFill>
                        <a:scrgbClr r="0" g="0" b="0"/>
                      </a:solidFill>
                      <a:prstDash val="solid"/>
                      <a:round/>
                      <a:headEnd type="none" w="med" len="med"/>
                      <a:tailEnd type="none" w="med" len="med"/>
                    </a:lnB>
                  </a:tcPr>
                </a:tc>
                <a:tc>
                  <a:txBody>
                    <a:bodyPr/>
                    <a:lstStyle/>
                    <a:p>
                      <a:pPr algn="l" fontAlgn="b"/>
                      <a:endParaRPr lang="en-US" sz="1700" b="1" i="0" u="none" strike="noStrike">
                        <a:solidFill>
                          <a:srgbClr val="000000"/>
                        </a:solidFill>
                        <a:effectLst/>
                        <a:latin typeface="Times New Roman"/>
                      </a:endParaRPr>
                    </a:p>
                  </a:txBody>
                  <a:tcPr marL="11879" marR="11879" marT="11879" marB="0" anchor="b">
                    <a:lnL>
                      <a:noFill/>
                    </a:lnL>
                    <a:lnR>
                      <a:noFill/>
                    </a:lnR>
                    <a:lnT>
                      <a:noFill/>
                    </a:lnT>
                    <a:lnB w="12700" cap="flat" cmpd="sng" algn="ctr">
                      <a:solidFill>
                        <a:scrgbClr r="0" g="0" b="0"/>
                      </a:solidFill>
                      <a:prstDash val="solid"/>
                      <a:round/>
                      <a:headEnd type="none" w="med" len="med"/>
                      <a:tailEnd type="none" w="med" len="med"/>
                    </a:lnB>
                  </a:tcPr>
                </a:tc>
                <a:tc>
                  <a:txBody>
                    <a:bodyPr/>
                    <a:lstStyle/>
                    <a:p>
                      <a:pPr algn="r" fontAlgn="b"/>
                      <a:r>
                        <a:rPr lang="en-US" sz="1700" b="1" i="0" u="none" strike="noStrike">
                          <a:solidFill>
                            <a:srgbClr val="000000"/>
                          </a:solidFill>
                          <a:effectLst/>
                          <a:latin typeface="Times New Roman"/>
                        </a:rPr>
                        <a:t>0.27</a:t>
                      </a:r>
                    </a:p>
                  </a:txBody>
                  <a:tcPr marL="11879" marR="11879" marT="11879" marB="0" anchor="b">
                    <a:lnL>
                      <a:noFill/>
                    </a:lnL>
                    <a:lnR>
                      <a:noFill/>
                    </a:lnR>
                    <a:lnT>
                      <a:noFill/>
                    </a:lnT>
                    <a:lnB w="12700" cap="flat" cmpd="sng" algn="ctr">
                      <a:solidFill>
                        <a:scrgbClr r="0" g="0" b="0"/>
                      </a:solidFill>
                      <a:prstDash val="solid"/>
                      <a:round/>
                      <a:headEnd type="none" w="med" len="med"/>
                      <a:tailEnd type="none" w="med" len="med"/>
                    </a:lnB>
                  </a:tcPr>
                </a:tc>
                <a:tc>
                  <a:txBody>
                    <a:bodyPr/>
                    <a:lstStyle/>
                    <a:p>
                      <a:pPr algn="l" fontAlgn="b"/>
                      <a:endParaRPr lang="en-US" sz="1700" b="1" i="0" u="none" strike="noStrike">
                        <a:solidFill>
                          <a:srgbClr val="000000"/>
                        </a:solidFill>
                        <a:effectLst/>
                        <a:latin typeface="Times New Roman"/>
                      </a:endParaRPr>
                    </a:p>
                  </a:txBody>
                  <a:tcPr marL="11879" marR="11879" marT="11879" marB="0" anchor="b">
                    <a:lnL>
                      <a:noFill/>
                    </a:lnL>
                    <a:lnR>
                      <a:noFill/>
                    </a:lnR>
                    <a:lnT>
                      <a:noFill/>
                    </a:lnT>
                    <a:lnB w="12700" cap="flat" cmpd="sng" algn="ctr">
                      <a:solidFill>
                        <a:scrgbClr r="0" g="0" b="0"/>
                      </a:solidFill>
                      <a:prstDash val="solid"/>
                      <a:round/>
                      <a:headEnd type="none" w="med" len="med"/>
                      <a:tailEnd type="none" w="med" len="med"/>
                    </a:lnB>
                  </a:tcPr>
                </a:tc>
                <a:tc>
                  <a:txBody>
                    <a:bodyPr/>
                    <a:lstStyle/>
                    <a:p>
                      <a:pPr algn="r" fontAlgn="b"/>
                      <a:r>
                        <a:rPr lang="en-US" sz="1700" b="1" i="0" u="none" strike="noStrike">
                          <a:solidFill>
                            <a:srgbClr val="000000"/>
                          </a:solidFill>
                          <a:effectLst/>
                          <a:latin typeface="Times New Roman"/>
                        </a:rPr>
                        <a:t>0.51</a:t>
                      </a:r>
                    </a:p>
                  </a:txBody>
                  <a:tcPr marL="11879" marR="11879" marT="11879" marB="0" anchor="b">
                    <a:lnL>
                      <a:noFill/>
                    </a:lnL>
                    <a:lnR>
                      <a:noFill/>
                    </a:lnR>
                    <a:lnT>
                      <a:noFill/>
                    </a:lnT>
                    <a:lnB w="12700" cap="flat" cmpd="sng" algn="ctr">
                      <a:solidFill>
                        <a:scrgbClr r="0" g="0" b="0"/>
                      </a:solidFill>
                      <a:prstDash val="solid"/>
                      <a:round/>
                      <a:headEnd type="none" w="med" len="med"/>
                      <a:tailEnd type="none" w="med" len="med"/>
                    </a:lnB>
                    <a:solidFill>
                      <a:srgbClr val="E6B9B8"/>
                    </a:solidFill>
                  </a:tcPr>
                </a:tc>
                <a:tc>
                  <a:txBody>
                    <a:bodyPr/>
                    <a:lstStyle/>
                    <a:p>
                      <a:pPr algn="l" fontAlgn="b"/>
                      <a:r>
                        <a:rPr lang="en-US" sz="1700" b="1" i="0" u="none" strike="noStrike" dirty="0">
                          <a:solidFill>
                            <a:srgbClr val="000000"/>
                          </a:solidFill>
                          <a:effectLst/>
                          <a:latin typeface="Times New Roman"/>
                        </a:rPr>
                        <a:t>**</a:t>
                      </a:r>
                    </a:p>
                  </a:txBody>
                  <a:tcPr marL="11879" marR="11879" marT="11879" marB="0" anchor="b">
                    <a:lnL>
                      <a:noFill/>
                    </a:lnL>
                    <a:lnR>
                      <a:noFill/>
                    </a:lnR>
                    <a:lnT>
                      <a:noFill/>
                    </a:lnT>
                    <a:lnB w="12700" cap="flat" cmpd="sng" algn="ctr">
                      <a:solidFill>
                        <a:scrgbClr r="0" g="0" b="0"/>
                      </a:solidFill>
                      <a:prstDash val="solid"/>
                      <a:round/>
                      <a:headEnd type="none" w="med" len="med"/>
                      <a:tailEnd type="none" w="med" len="med"/>
                    </a:lnB>
                    <a:solidFill>
                      <a:srgbClr val="E6B9B8"/>
                    </a:solidFill>
                  </a:tcPr>
                </a:tc>
                <a:tc>
                  <a:txBody>
                    <a:bodyPr/>
                    <a:lstStyle/>
                    <a:p>
                      <a:pPr algn="r" fontAlgn="b"/>
                      <a:r>
                        <a:rPr lang="en-US" sz="1700" b="1" i="0" u="none" strike="noStrike" dirty="0">
                          <a:solidFill>
                            <a:srgbClr val="000000"/>
                          </a:solidFill>
                          <a:effectLst/>
                          <a:latin typeface="Times New Roman"/>
                        </a:rPr>
                        <a:t>0.58</a:t>
                      </a:r>
                    </a:p>
                  </a:txBody>
                  <a:tcPr marL="11879" marR="11879" marT="11879" marB="0" anchor="b">
                    <a:lnL>
                      <a:noFill/>
                    </a:lnL>
                    <a:lnR>
                      <a:noFill/>
                    </a:lnR>
                    <a:lnT>
                      <a:noFill/>
                    </a:lnT>
                    <a:lnB w="12700" cap="flat" cmpd="sng" algn="ctr">
                      <a:solidFill>
                        <a:scrgbClr r="0" g="0" b="0"/>
                      </a:solidFill>
                      <a:prstDash val="solid"/>
                      <a:round/>
                      <a:headEnd type="none" w="med" len="med"/>
                      <a:tailEnd type="none" w="med" len="med"/>
                    </a:lnB>
                    <a:solidFill>
                      <a:srgbClr val="E6B9B8"/>
                    </a:solidFill>
                  </a:tcPr>
                </a:tc>
                <a:tc>
                  <a:txBody>
                    <a:bodyPr/>
                    <a:lstStyle/>
                    <a:p>
                      <a:pPr algn="l" fontAlgn="b"/>
                      <a:r>
                        <a:rPr lang="en-US" sz="1700" b="1" i="0" u="none" strike="noStrike" dirty="0">
                          <a:solidFill>
                            <a:srgbClr val="000000"/>
                          </a:solidFill>
                          <a:effectLst/>
                          <a:latin typeface="Times New Roman"/>
                        </a:rPr>
                        <a:t>***</a:t>
                      </a:r>
                    </a:p>
                  </a:txBody>
                  <a:tcPr marL="11879" marR="11879" marT="11879" marB="0" anchor="b">
                    <a:lnL>
                      <a:noFill/>
                    </a:lnL>
                    <a:lnR>
                      <a:noFill/>
                    </a:lnR>
                    <a:lnT>
                      <a:noFill/>
                    </a:lnT>
                    <a:lnB w="12700" cap="flat" cmpd="sng" algn="ctr">
                      <a:solidFill>
                        <a:scrgbClr r="0" g="0" b="0"/>
                      </a:solidFill>
                      <a:prstDash val="solid"/>
                      <a:round/>
                      <a:headEnd type="none" w="med" len="med"/>
                      <a:tailEnd type="none" w="med" len="med"/>
                    </a:lnB>
                    <a:solidFill>
                      <a:srgbClr val="E6B9B8"/>
                    </a:solidFill>
                  </a:tcPr>
                </a:tc>
                <a:tc>
                  <a:txBody>
                    <a:bodyPr/>
                    <a:lstStyle/>
                    <a:p>
                      <a:pPr algn="r" fontAlgn="b"/>
                      <a:r>
                        <a:rPr lang="en-US" sz="1700" b="1" i="0" u="none" strike="noStrike" dirty="0">
                          <a:solidFill>
                            <a:srgbClr val="000000"/>
                          </a:solidFill>
                          <a:effectLst/>
                          <a:latin typeface="Times New Roman"/>
                        </a:rPr>
                        <a:t>1.00</a:t>
                      </a:r>
                    </a:p>
                  </a:txBody>
                  <a:tcPr marL="11879" marR="11879" marT="11879" marB="0" anchor="b">
                    <a:lnL>
                      <a:noFill/>
                    </a:lnL>
                    <a:lnR>
                      <a:noFill/>
                    </a:lnR>
                    <a:lnT>
                      <a:noFill/>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10"/>
                  </a:ext>
                </a:extLst>
              </a:tr>
              <a:tr h="182939">
                <a:tc gridSpan="14">
                  <a:txBody>
                    <a:bodyPr/>
                    <a:lstStyle/>
                    <a:p>
                      <a:pPr algn="l" fontAlgn="b"/>
                      <a:r>
                        <a:rPr lang="en-US" sz="1400" b="1" i="0" u="none" strike="noStrike" dirty="0">
                          <a:solidFill>
                            <a:srgbClr val="000000"/>
                          </a:solidFill>
                          <a:effectLst/>
                          <a:latin typeface="Times New Roman"/>
                        </a:rPr>
                        <a:t>* </a:t>
                      </a:r>
                      <a:r>
                        <a:rPr lang="en-US" sz="1400" b="1" i="1" u="none" strike="noStrike" dirty="0">
                          <a:solidFill>
                            <a:srgbClr val="000000"/>
                          </a:solidFill>
                          <a:effectLst/>
                          <a:latin typeface="Times New Roman"/>
                        </a:rPr>
                        <a:t>p</a:t>
                      </a:r>
                      <a:r>
                        <a:rPr lang="en-US" sz="1400" b="1" i="0" u="none" strike="noStrike" dirty="0">
                          <a:solidFill>
                            <a:srgbClr val="000000"/>
                          </a:solidFill>
                          <a:effectLst/>
                          <a:latin typeface="Times New Roman"/>
                        </a:rPr>
                        <a:t>&lt;0.05, ** </a:t>
                      </a:r>
                      <a:r>
                        <a:rPr lang="en-US" sz="1400" b="1" i="1" u="none" strike="noStrike" dirty="0">
                          <a:solidFill>
                            <a:srgbClr val="000000"/>
                          </a:solidFill>
                          <a:effectLst/>
                          <a:latin typeface="Times New Roman"/>
                        </a:rPr>
                        <a:t>p</a:t>
                      </a:r>
                      <a:r>
                        <a:rPr lang="en-US" sz="1400" b="1" i="0" u="none" strike="noStrike" dirty="0">
                          <a:solidFill>
                            <a:srgbClr val="000000"/>
                          </a:solidFill>
                          <a:effectLst/>
                          <a:latin typeface="Times New Roman"/>
                        </a:rPr>
                        <a:t>&lt;0.01, *** </a:t>
                      </a:r>
                      <a:r>
                        <a:rPr lang="en-US" sz="1400" b="1" i="1" u="none" strike="noStrike" dirty="0">
                          <a:solidFill>
                            <a:srgbClr val="000000"/>
                          </a:solidFill>
                          <a:effectLst/>
                          <a:latin typeface="Times New Roman"/>
                        </a:rPr>
                        <a:t>p</a:t>
                      </a:r>
                      <a:r>
                        <a:rPr lang="en-US" sz="1400" b="1" i="0" u="none" strike="noStrike" dirty="0">
                          <a:solidFill>
                            <a:srgbClr val="000000"/>
                          </a:solidFill>
                          <a:effectLst/>
                          <a:latin typeface="Times New Roman"/>
                        </a:rPr>
                        <a:t>&lt;</a:t>
                      </a:r>
                      <a:r>
                        <a:rPr lang="en-US" sz="1400" b="1" i="0" u="none" strike="noStrike" dirty="0" smtClean="0">
                          <a:solidFill>
                            <a:srgbClr val="000000"/>
                          </a:solidFill>
                          <a:effectLst/>
                          <a:latin typeface="Times New Roman"/>
                        </a:rPr>
                        <a:t>0.001 (two-tailed test)</a:t>
                      </a:r>
                      <a:endParaRPr lang="en-US" sz="1400" b="1" i="0" u="none" strike="noStrike" dirty="0">
                        <a:solidFill>
                          <a:srgbClr val="000000"/>
                        </a:solidFill>
                        <a:effectLst/>
                        <a:latin typeface="Times New Roman"/>
                      </a:endParaRPr>
                    </a:p>
                  </a:txBody>
                  <a:tcPr marL="11879" marR="11879" marT="11879" marB="0" anchor="b">
                    <a:lnL>
                      <a:noFill/>
                    </a:lnL>
                    <a:lnR>
                      <a:noFill/>
                    </a:lnR>
                    <a:lnT w="12700" cap="flat" cmpd="sng" algn="ctr">
                      <a:solidFill>
                        <a:scrgbClr r="0" g="0" b="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bl>
          </a:graphicData>
        </a:graphic>
      </p:graphicFrame>
      <p:sp>
        <p:nvSpPr>
          <p:cNvPr id="3" name="Slide Number Placeholder 2"/>
          <p:cNvSpPr>
            <a:spLocks noGrp="1"/>
          </p:cNvSpPr>
          <p:nvPr>
            <p:ph type="sldNum" sz="quarter" idx="12"/>
          </p:nvPr>
        </p:nvSpPr>
        <p:spPr/>
        <p:txBody>
          <a:bodyPr/>
          <a:lstStyle/>
          <a:p>
            <a:fld id="{A36629B7-85B9-C74E-BC8E-732E14A0FBF4}" type="slidenum">
              <a:rPr lang="en-US" smtClean="0"/>
              <a:t>19</a:t>
            </a:fld>
            <a:endParaRPr lang="en-US"/>
          </a:p>
        </p:txBody>
      </p:sp>
    </p:spTree>
    <p:extLst>
      <p:ext uri="{BB962C8B-B14F-4D97-AF65-F5344CB8AC3E}">
        <p14:creationId xmlns:p14="http://schemas.microsoft.com/office/powerpoint/2010/main" val="3639522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Race, Place, and Health</a:t>
            </a:r>
            <a:endParaRPr lang="en-US" dirty="0"/>
          </a:p>
        </p:txBody>
      </p:sp>
      <p:sp>
        <p:nvSpPr>
          <p:cNvPr id="2" name="Slide Number Placeholder 1"/>
          <p:cNvSpPr>
            <a:spLocks noGrp="1"/>
          </p:cNvSpPr>
          <p:nvPr>
            <p:ph type="sldNum" sz="quarter" idx="12"/>
          </p:nvPr>
        </p:nvSpPr>
        <p:spPr/>
        <p:txBody>
          <a:bodyPr/>
          <a:lstStyle/>
          <a:p>
            <a:fld id="{FA84A37A-AFC2-4A01-80A1-FC20F2C0D5BB}" type="slidenum">
              <a:rPr lang="en-US" smtClean="0"/>
              <a:pPr/>
              <a:t>2</a:t>
            </a:fld>
            <a:endParaRPr lang="en-US"/>
          </a:p>
        </p:txBody>
      </p:sp>
      <p:graphicFrame>
        <p:nvGraphicFramePr>
          <p:cNvPr id="9" name="Content Placeholder 1"/>
          <p:cNvGraphicFramePr>
            <a:graphicFrameLocks noGrp="1"/>
          </p:cNvGraphicFramePr>
          <p:nvPr>
            <p:ph idx="1"/>
            <p:extLst>
              <p:ext uri="{D42A27DB-BD31-4B8C-83A1-F6EECF244321}">
                <p14:modId xmlns:p14="http://schemas.microsoft.com/office/powerpoint/2010/main" val="2142410555"/>
              </p:ext>
            </p:extLst>
          </p:nvPr>
        </p:nvGraphicFramePr>
        <p:xfrm>
          <a:off x="-420088" y="1669298"/>
          <a:ext cx="9984177" cy="50521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6283449"/>
      </p:ext>
    </p:extLst>
  </p:cSld>
  <p:clrMapOvr>
    <a:masterClrMapping/>
  </p:clrMapOvr>
  <mc:AlternateContent xmlns:mc="http://schemas.openxmlformats.org/markup-compatibility/2006" xmlns:p14="http://schemas.microsoft.com/office/powerpoint/2010/main">
    <mc:Choice Requires="p14">
      <p:transition spd="slow" p14:dur="2000" advTm="119533"/>
    </mc:Choice>
    <mc:Fallback xmlns="">
      <p:transition xmlns:p14="http://schemas.microsoft.com/office/powerpoint/2010/main" spd="slow" advTm="119533"/>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4000"/>
              </a:lnSpc>
            </a:pPr>
            <a:r>
              <a:rPr lang="en-US" sz="4000" dirty="0"/>
              <a:t>Methods of Analysis</a:t>
            </a:r>
          </a:p>
        </p:txBody>
      </p:sp>
      <p:sp>
        <p:nvSpPr>
          <p:cNvPr id="3" name="Content Placeholder 2"/>
          <p:cNvSpPr>
            <a:spLocks noGrp="1"/>
          </p:cNvSpPr>
          <p:nvPr>
            <p:ph idx="1"/>
          </p:nvPr>
        </p:nvSpPr>
        <p:spPr/>
        <p:txBody>
          <a:bodyPr>
            <a:normAutofit/>
          </a:bodyPr>
          <a:lstStyle/>
          <a:p>
            <a:r>
              <a:rPr lang="en-US" dirty="0"/>
              <a:t>Hierarchical Generalized Linear Model</a:t>
            </a:r>
          </a:p>
          <a:p>
            <a:pPr marL="342900" lvl="1" indent="-342900">
              <a:buFont typeface="Arial" pitchFamily="34" charset="0"/>
              <a:buChar char="•"/>
            </a:pPr>
            <a:r>
              <a:rPr lang="en-US" sz="3200" dirty="0"/>
              <a:t>Two-Level Random-Intercept Logistic Regression</a:t>
            </a:r>
          </a:p>
          <a:p>
            <a:pPr lvl="1"/>
            <a:r>
              <a:rPr lang="en-US" dirty="0" err="1"/>
              <a:t>Logit</a:t>
            </a:r>
            <a:r>
              <a:rPr lang="en-US" dirty="0"/>
              <a:t> Link, Bernoulli </a:t>
            </a:r>
          </a:p>
          <a:p>
            <a:pPr lvl="1"/>
            <a:r>
              <a:rPr lang="en-US" dirty="0"/>
              <a:t>Random-Intercept</a:t>
            </a:r>
          </a:p>
          <a:p>
            <a:pPr lvl="1"/>
            <a:r>
              <a:rPr lang="en-US" dirty="0"/>
              <a:t>Fixed Coefficients</a:t>
            </a:r>
          </a:p>
          <a:p>
            <a:pPr lvl="1"/>
            <a:r>
              <a:rPr lang="en-US" dirty="0"/>
              <a:t>Unstructured Covariance Structure</a:t>
            </a:r>
          </a:p>
          <a:p>
            <a:r>
              <a:rPr lang="en-US" dirty="0" err="1"/>
              <a:t>Stata</a:t>
            </a:r>
            <a:r>
              <a:rPr lang="en-US" dirty="0"/>
              <a:t> </a:t>
            </a:r>
            <a:r>
              <a:rPr lang="en-US" dirty="0" smtClean="0"/>
              <a:t>14 </a:t>
            </a:r>
            <a:r>
              <a:rPr lang="en-US" dirty="0"/>
              <a:t>SE</a:t>
            </a:r>
          </a:p>
        </p:txBody>
      </p:sp>
      <p:sp>
        <p:nvSpPr>
          <p:cNvPr id="4" name="Slide Number Placeholder 3"/>
          <p:cNvSpPr>
            <a:spLocks noGrp="1"/>
          </p:cNvSpPr>
          <p:nvPr>
            <p:ph type="sldNum" sz="quarter" idx="12"/>
          </p:nvPr>
        </p:nvSpPr>
        <p:spPr/>
        <p:txBody>
          <a:bodyPr/>
          <a:lstStyle/>
          <a:p>
            <a:fld id="{A3C75576-2913-4AD4-99FA-396D423DBDD7}" type="slidenum">
              <a:rPr lang="en-US" smtClean="0"/>
              <a:pPr/>
              <a:t>20</a:t>
            </a:fld>
            <a:endParaRPr lang="en-US"/>
          </a:p>
        </p:txBody>
      </p:sp>
    </p:spTree>
    <p:extLst>
      <p:ext uri="{BB962C8B-B14F-4D97-AF65-F5344CB8AC3E}">
        <p14:creationId xmlns:p14="http://schemas.microsoft.com/office/powerpoint/2010/main" val="448742859"/>
      </p:ext>
    </p:extLst>
  </p:cSld>
  <p:clrMapOvr>
    <a:masterClrMapping/>
  </p:clrMapOvr>
  <mc:AlternateContent xmlns:mc="http://schemas.openxmlformats.org/markup-compatibility/2006" xmlns:p14="http://schemas.microsoft.com/office/powerpoint/2010/main">
    <mc:Choice Requires="p14">
      <p:transition spd="slow" p14:dur="2000" advTm="13377"/>
    </mc:Choice>
    <mc:Fallback xmlns="">
      <p:transition xmlns:p14="http://schemas.microsoft.com/office/powerpoint/2010/main" spd="slow" advTm="13377"/>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of Invasive Policing</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0552175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57199" y="6124451"/>
            <a:ext cx="8229601" cy="461665"/>
          </a:xfrm>
          <a:prstGeom prst="rect">
            <a:avLst/>
          </a:prstGeom>
          <a:noFill/>
        </p:spPr>
        <p:txBody>
          <a:bodyPr wrap="square" rtlCol="0">
            <a:spAutoFit/>
          </a:bodyPr>
          <a:lstStyle/>
          <a:p>
            <a:r>
              <a:rPr lang="en-US" sz="1200" i="1" dirty="0" smtClean="0"/>
              <a:t>Source</a:t>
            </a:r>
            <a:r>
              <a:rPr lang="en-US" sz="1200" dirty="0" smtClean="0"/>
              <a:t>: Sewell, Abigail A. and Kevin A. Jefferson. 2016. Collateral Damage: The Health Effects of Invasive Police Encounters in New York City. </a:t>
            </a:r>
            <a:r>
              <a:rPr lang="en-US" sz="1200" i="1" dirty="0" smtClean="0"/>
              <a:t>Journal of Urban Health </a:t>
            </a:r>
            <a:r>
              <a:rPr lang="en-US" sz="1200" dirty="0" smtClean="0"/>
              <a:t>93(S1): 42-67.</a:t>
            </a:r>
            <a:endParaRPr lang="en-US" sz="1200" dirty="0"/>
          </a:p>
        </p:txBody>
      </p:sp>
      <p:sp>
        <p:nvSpPr>
          <p:cNvPr id="3" name="Slide Number Placeholder 2"/>
          <p:cNvSpPr>
            <a:spLocks noGrp="1"/>
          </p:cNvSpPr>
          <p:nvPr>
            <p:ph type="sldNum" sz="quarter" idx="12"/>
          </p:nvPr>
        </p:nvSpPr>
        <p:spPr/>
        <p:txBody>
          <a:bodyPr/>
          <a:lstStyle/>
          <a:p>
            <a:fld id="{A36629B7-85B9-C74E-BC8E-732E14A0FBF4}" type="slidenum">
              <a:rPr lang="en-US" smtClean="0"/>
              <a:t>21</a:t>
            </a:fld>
            <a:endParaRPr lang="en-US"/>
          </a:p>
        </p:txBody>
      </p:sp>
    </p:spTree>
    <p:extLst>
      <p:ext uri="{BB962C8B-B14F-4D97-AF65-F5344CB8AC3E}">
        <p14:creationId xmlns:p14="http://schemas.microsoft.com/office/powerpoint/2010/main" val="29155400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dirty="0" smtClean="0"/>
              <a:t>Racial Status as Contingency</a:t>
            </a:r>
            <a:endParaRPr lang="en-US" sz="4000" i="1"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0615790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930713" y="6317012"/>
            <a:ext cx="7282575" cy="523220"/>
          </a:xfrm>
          <a:prstGeom prst="rect">
            <a:avLst/>
          </a:prstGeom>
        </p:spPr>
        <p:txBody>
          <a:bodyPr wrap="square">
            <a:spAutoFit/>
          </a:bodyPr>
          <a:lstStyle/>
          <a:p>
            <a:r>
              <a:rPr lang="en-US" sz="1400" dirty="0" smtClean="0"/>
              <a:t>Sewell, Abigail A. </a:t>
            </a:r>
            <a:r>
              <a:rPr lang="en-US" sz="1400" dirty="0"/>
              <a:t>and </a:t>
            </a:r>
            <a:r>
              <a:rPr lang="en-US" sz="1400" dirty="0" smtClean="0"/>
              <a:t>Kevin A. Jefferson </a:t>
            </a:r>
            <a:r>
              <a:rPr lang="en-US" sz="1400" dirty="0"/>
              <a:t>(2016) </a:t>
            </a:r>
            <a:r>
              <a:rPr lang="en-US" sz="1400" dirty="0" smtClean="0"/>
              <a:t>“Collateral Damage: The Health Effects of Invasive Police Encounters in New York City.” </a:t>
            </a:r>
            <a:r>
              <a:rPr lang="en-US" sz="1400" i="1" dirty="0" smtClean="0"/>
              <a:t>Journal </a:t>
            </a:r>
            <a:r>
              <a:rPr lang="en-US" sz="1400" i="1" dirty="0"/>
              <a:t>of Urban </a:t>
            </a:r>
            <a:r>
              <a:rPr lang="en-US" sz="1400" i="1" dirty="0" smtClean="0"/>
              <a:t>Health </a:t>
            </a:r>
            <a:r>
              <a:rPr lang="en-US" sz="1400" dirty="0"/>
              <a:t>93</a:t>
            </a:r>
            <a:r>
              <a:rPr lang="en-US" sz="1400" dirty="0" smtClean="0"/>
              <a:t>(S1</a:t>
            </a:r>
            <a:r>
              <a:rPr lang="en-US" sz="1400" dirty="0"/>
              <a:t>):42-67</a:t>
            </a:r>
            <a:endParaRPr lang="en-US" sz="1400" i="1" dirty="0"/>
          </a:p>
        </p:txBody>
      </p:sp>
      <p:sp>
        <p:nvSpPr>
          <p:cNvPr id="5" name="Slide Number Placeholder 4"/>
          <p:cNvSpPr>
            <a:spLocks noGrp="1"/>
          </p:cNvSpPr>
          <p:nvPr>
            <p:ph type="sldNum" sz="quarter" idx="12"/>
          </p:nvPr>
        </p:nvSpPr>
        <p:spPr/>
        <p:txBody>
          <a:bodyPr/>
          <a:lstStyle/>
          <a:p>
            <a:fld id="{A36629B7-85B9-C74E-BC8E-732E14A0FBF4}" type="slidenum">
              <a:rPr lang="en-US" smtClean="0"/>
              <a:t>22</a:t>
            </a:fld>
            <a:endParaRPr lang="en-US"/>
          </a:p>
        </p:txBody>
      </p:sp>
    </p:spTree>
    <p:extLst>
      <p:ext uri="{BB962C8B-B14F-4D97-AF65-F5344CB8AC3E}">
        <p14:creationId xmlns:p14="http://schemas.microsoft.com/office/powerpoint/2010/main" val="40760162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Gender as Contingency</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0379387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457200" y="6235846"/>
            <a:ext cx="8229600" cy="461665"/>
          </a:xfrm>
          <a:prstGeom prst="rect">
            <a:avLst/>
          </a:prstGeom>
          <a:noFill/>
        </p:spPr>
        <p:txBody>
          <a:bodyPr wrap="square" rtlCol="0">
            <a:spAutoFit/>
          </a:bodyPr>
          <a:lstStyle/>
          <a:p>
            <a:pPr algn="ctr"/>
            <a:r>
              <a:rPr lang="en-US" sz="1200" i="1" dirty="0" smtClean="0"/>
              <a:t>Source</a:t>
            </a:r>
            <a:r>
              <a:rPr lang="en-US" sz="1200" dirty="0" smtClean="0"/>
              <a:t>: Sewell, Abigail A., Kevin A. Jefferson, and Hedwig Lee. 2016. “Living Under Surveillance: Gender, Psychological Distress, and Stop-Question-and-Frisk Policing in New York City.” </a:t>
            </a:r>
            <a:r>
              <a:rPr lang="en-US" sz="1200" i="1" dirty="0" smtClean="0"/>
              <a:t>Social Science and Medicine </a:t>
            </a:r>
            <a:r>
              <a:rPr lang="en-US" sz="1200" dirty="0" smtClean="0"/>
              <a:t>159:1-13.</a:t>
            </a:r>
            <a:endParaRPr lang="en-US" sz="1200" dirty="0"/>
          </a:p>
        </p:txBody>
      </p:sp>
      <p:sp>
        <p:nvSpPr>
          <p:cNvPr id="3" name="Slide Number Placeholder 2"/>
          <p:cNvSpPr>
            <a:spLocks noGrp="1"/>
          </p:cNvSpPr>
          <p:nvPr>
            <p:ph type="sldNum" sz="quarter" idx="12"/>
          </p:nvPr>
        </p:nvSpPr>
        <p:spPr/>
        <p:txBody>
          <a:bodyPr/>
          <a:lstStyle/>
          <a:p>
            <a:fld id="{A36629B7-85B9-C74E-BC8E-732E14A0FBF4}" type="slidenum">
              <a:rPr lang="en-US" smtClean="0"/>
              <a:t>23</a:t>
            </a:fld>
            <a:endParaRPr lang="en-US"/>
          </a:p>
        </p:txBody>
      </p:sp>
    </p:spTree>
    <p:extLst>
      <p:ext uri="{BB962C8B-B14F-4D97-AF65-F5344CB8AC3E}">
        <p14:creationId xmlns:p14="http://schemas.microsoft.com/office/powerpoint/2010/main" val="30128815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Minority % x Risk of Use of Force</a:t>
            </a:r>
            <a:endParaRPr lang="en-US" dirty="0"/>
          </a:p>
        </p:txBody>
      </p:sp>
      <p:sp>
        <p:nvSpPr>
          <p:cNvPr id="4" name="Slide Number Placeholder 3"/>
          <p:cNvSpPr>
            <a:spLocks noGrp="1"/>
          </p:cNvSpPr>
          <p:nvPr>
            <p:ph type="sldNum" sz="quarter" idx="12"/>
          </p:nvPr>
        </p:nvSpPr>
        <p:spPr/>
        <p:txBody>
          <a:bodyPr/>
          <a:lstStyle/>
          <a:p>
            <a:fld id="{FA84A37A-AFC2-4A01-80A1-FC20F2C0D5BB}" type="slidenum">
              <a:rPr lang="en-US" smtClean="0"/>
              <a:pPr/>
              <a:t>24</a:t>
            </a:fld>
            <a:endParaRPr lang="en-US"/>
          </a:p>
        </p:txBody>
      </p:sp>
      <p:pic>
        <p:nvPicPr>
          <p:cNvPr id="6"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l="-16120" r="-16120"/>
          <a:stretch>
            <a:fillRect/>
          </a:stretch>
        </p:blipFill>
        <p:spPr>
          <a:prstGeom prst="rect">
            <a:avLst/>
          </a:prstGeom>
        </p:spPr>
      </p:pic>
      <p:sp>
        <p:nvSpPr>
          <p:cNvPr id="8" name="TextBox 7"/>
          <p:cNvSpPr txBox="1"/>
          <p:nvPr/>
        </p:nvSpPr>
        <p:spPr>
          <a:xfrm>
            <a:off x="1142923" y="6365801"/>
            <a:ext cx="6858154" cy="461665"/>
          </a:xfrm>
          <a:prstGeom prst="rect">
            <a:avLst/>
          </a:prstGeom>
          <a:noFill/>
        </p:spPr>
        <p:txBody>
          <a:bodyPr wrap="square" rtlCol="0">
            <a:spAutoFit/>
          </a:bodyPr>
          <a:lstStyle/>
          <a:p>
            <a:r>
              <a:rPr lang="en-US" sz="1200" i="1" dirty="0" smtClean="0"/>
              <a:t>Source</a:t>
            </a:r>
            <a:r>
              <a:rPr lang="en-US" sz="1200" dirty="0" smtClean="0"/>
              <a:t>: Sewell, Abigail A. in press. “Illness Risks of Police Violence: Differential Relationships by Ethnoracial Composition.” </a:t>
            </a:r>
            <a:r>
              <a:rPr lang="en-US" sz="1200" i="1" dirty="0" smtClean="0"/>
              <a:t>Sociological Forum</a:t>
            </a:r>
            <a:endParaRPr lang="en-US" sz="1200" dirty="0"/>
          </a:p>
        </p:txBody>
      </p:sp>
    </p:spTree>
    <p:extLst>
      <p:ext uri="{BB962C8B-B14F-4D97-AF65-F5344CB8AC3E}">
        <p14:creationId xmlns:p14="http://schemas.microsoft.com/office/powerpoint/2010/main" val="37623601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Minority % x Racial Risk in Use of Force</a:t>
            </a:r>
            <a:endParaRPr lang="en-US" dirty="0"/>
          </a:p>
        </p:txBody>
      </p:sp>
      <p:sp>
        <p:nvSpPr>
          <p:cNvPr id="4" name="Slide Number Placeholder 3"/>
          <p:cNvSpPr>
            <a:spLocks noGrp="1"/>
          </p:cNvSpPr>
          <p:nvPr>
            <p:ph type="sldNum" sz="quarter" idx="12"/>
          </p:nvPr>
        </p:nvSpPr>
        <p:spPr/>
        <p:txBody>
          <a:bodyPr/>
          <a:lstStyle/>
          <a:p>
            <a:fld id="{FA84A37A-AFC2-4A01-80A1-FC20F2C0D5BB}" type="slidenum">
              <a:rPr lang="en-US" smtClean="0"/>
              <a:pPr/>
              <a:t>25</a:t>
            </a:fld>
            <a:endParaRPr lang="en-US"/>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l="-16120" r="-16120"/>
          <a:stretch>
            <a:fillRect/>
          </a:stretch>
        </p:blipFill>
        <p:spPr>
          <a:prstGeom prst="rect">
            <a:avLst/>
          </a:prstGeom>
        </p:spPr>
      </p:pic>
      <p:sp>
        <p:nvSpPr>
          <p:cNvPr id="7" name="TextBox 6"/>
          <p:cNvSpPr txBox="1"/>
          <p:nvPr/>
        </p:nvSpPr>
        <p:spPr>
          <a:xfrm>
            <a:off x="1142923" y="6365801"/>
            <a:ext cx="6858154" cy="461665"/>
          </a:xfrm>
          <a:prstGeom prst="rect">
            <a:avLst/>
          </a:prstGeom>
          <a:noFill/>
        </p:spPr>
        <p:txBody>
          <a:bodyPr wrap="square" rtlCol="0">
            <a:spAutoFit/>
          </a:bodyPr>
          <a:lstStyle/>
          <a:p>
            <a:r>
              <a:rPr lang="en-US" sz="1200" i="1" dirty="0" smtClean="0"/>
              <a:t>Source</a:t>
            </a:r>
            <a:r>
              <a:rPr lang="en-US" sz="1200" dirty="0" smtClean="0"/>
              <a:t>: Sewell, Abigail A. in press. “Illness Risks of Police Violence: Differential Relationships by Ethnoracial Composition.” </a:t>
            </a:r>
            <a:r>
              <a:rPr lang="en-US" sz="1200" i="1" dirty="0" smtClean="0"/>
              <a:t>Sociological Forum</a:t>
            </a:r>
            <a:endParaRPr lang="en-US" sz="1200" dirty="0"/>
          </a:p>
        </p:txBody>
      </p:sp>
    </p:spTree>
    <p:extLst>
      <p:ext uri="{BB962C8B-B14F-4D97-AF65-F5344CB8AC3E}">
        <p14:creationId xmlns:p14="http://schemas.microsoft.com/office/powerpoint/2010/main" val="2976904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Use of Force Risk vs. Ratios [MH]</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95578941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57200" y="6263080"/>
            <a:ext cx="8229600" cy="276999"/>
          </a:xfrm>
          <a:prstGeom prst="rect">
            <a:avLst/>
          </a:prstGeom>
          <a:noFill/>
        </p:spPr>
        <p:txBody>
          <a:bodyPr wrap="square" rtlCol="0">
            <a:spAutoFit/>
          </a:bodyPr>
          <a:lstStyle/>
          <a:p>
            <a:r>
              <a:rPr lang="en-US" sz="1200" i="1" dirty="0"/>
              <a:t>Note</a:t>
            </a:r>
            <a:r>
              <a:rPr lang="en-US" sz="1200" dirty="0"/>
              <a:t>: Values above </a:t>
            </a:r>
            <a:r>
              <a:rPr lang="en-US" sz="1200" dirty="0" smtClean="0"/>
              <a:t>zero (0) </a:t>
            </a:r>
            <a:r>
              <a:rPr lang="en-US" sz="1200" dirty="0"/>
              <a:t>indicate more illness, worse health. </a:t>
            </a:r>
            <a:r>
              <a:rPr lang="en-US" sz="1200" dirty="0" smtClean="0"/>
              <a:t>All </a:t>
            </a:r>
            <a:r>
              <a:rPr lang="en-US" sz="1200" dirty="0"/>
              <a:t>models include individual- and neighborhood-level controls. </a:t>
            </a:r>
          </a:p>
        </p:txBody>
      </p:sp>
      <p:sp>
        <p:nvSpPr>
          <p:cNvPr id="3" name="Slide Number Placeholder 2"/>
          <p:cNvSpPr>
            <a:spLocks noGrp="1"/>
          </p:cNvSpPr>
          <p:nvPr>
            <p:ph type="sldNum" sz="quarter" idx="12"/>
          </p:nvPr>
        </p:nvSpPr>
        <p:spPr/>
        <p:txBody>
          <a:bodyPr/>
          <a:lstStyle/>
          <a:p>
            <a:fld id="{A36629B7-85B9-C74E-BC8E-732E14A0FBF4}" type="slidenum">
              <a:rPr lang="en-US" smtClean="0"/>
              <a:t>26</a:t>
            </a:fld>
            <a:endParaRPr lang="en-US"/>
          </a:p>
        </p:txBody>
      </p:sp>
    </p:spTree>
    <p:extLst>
      <p:ext uri="{BB962C8B-B14F-4D97-AF65-F5344CB8AC3E}">
        <p14:creationId xmlns:p14="http://schemas.microsoft.com/office/powerpoint/2010/main" val="26270631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Gender Status by LID Concentration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2048382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57200" y="6211669"/>
            <a:ext cx="8229600" cy="646331"/>
          </a:xfrm>
          <a:prstGeom prst="rect">
            <a:avLst/>
          </a:prstGeom>
          <a:noFill/>
        </p:spPr>
        <p:txBody>
          <a:bodyPr wrap="square" rtlCol="0">
            <a:spAutoFit/>
          </a:bodyPr>
          <a:lstStyle/>
          <a:p>
            <a:r>
              <a:rPr lang="en-US" sz="1200" dirty="0"/>
              <a:t>* LID = Legal Intervention Deaths</a:t>
            </a:r>
          </a:p>
          <a:p>
            <a:r>
              <a:rPr lang="en-US" sz="1200" i="1" dirty="0" smtClean="0"/>
              <a:t>Note</a:t>
            </a:r>
            <a:r>
              <a:rPr lang="en-US" sz="1200" dirty="0"/>
              <a:t>: Values above </a:t>
            </a:r>
            <a:r>
              <a:rPr lang="en-US" sz="1200" dirty="0" smtClean="0"/>
              <a:t>zero (0) </a:t>
            </a:r>
            <a:r>
              <a:rPr lang="en-US" sz="1200" dirty="0"/>
              <a:t>indicate more illness, worse health. </a:t>
            </a:r>
            <a:r>
              <a:rPr lang="en-US" sz="1200" dirty="0" smtClean="0"/>
              <a:t>All </a:t>
            </a:r>
            <a:r>
              <a:rPr lang="en-US" sz="1200" dirty="0"/>
              <a:t>models include individual- and neighborhood-level controls. </a:t>
            </a:r>
            <a:endParaRPr lang="en-US" sz="1200" dirty="0" smtClean="0"/>
          </a:p>
          <a:p>
            <a:r>
              <a:rPr lang="en-US" sz="1200" i="1" dirty="0" smtClean="0"/>
              <a:t>Source</a:t>
            </a:r>
            <a:r>
              <a:rPr lang="en-US" sz="1200" dirty="0" smtClean="0"/>
              <a:t>: Sewell et al. in progress. “Death by Cop:: The Illness Associations of Legal Intervention Deaths by Gender.” </a:t>
            </a:r>
            <a:endParaRPr lang="en-US" sz="1200" dirty="0"/>
          </a:p>
        </p:txBody>
      </p:sp>
      <p:sp>
        <p:nvSpPr>
          <p:cNvPr id="3" name="Slide Number Placeholder 2"/>
          <p:cNvSpPr>
            <a:spLocks noGrp="1"/>
          </p:cNvSpPr>
          <p:nvPr>
            <p:ph type="sldNum" sz="quarter" idx="12"/>
          </p:nvPr>
        </p:nvSpPr>
        <p:spPr/>
        <p:txBody>
          <a:bodyPr/>
          <a:lstStyle/>
          <a:p>
            <a:fld id="{A36629B7-85B9-C74E-BC8E-732E14A0FBF4}" type="slidenum">
              <a:rPr lang="en-US" smtClean="0"/>
              <a:t>27</a:t>
            </a:fld>
            <a:endParaRPr lang="en-US"/>
          </a:p>
        </p:txBody>
      </p:sp>
    </p:spTree>
    <p:extLst>
      <p:ext uri="{BB962C8B-B14F-4D97-AF65-F5344CB8AC3E}">
        <p14:creationId xmlns:p14="http://schemas.microsoft.com/office/powerpoint/2010/main" val="21366304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Conclusions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6347899"/>
              </p:ext>
            </p:extLst>
          </p:nvPr>
        </p:nvGraphicFramePr>
        <p:xfrm>
          <a:off x="457200" y="1600199"/>
          <a:ext cx="8229600" cy="4754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FA84A37A-AFC2-4A01-80A1-FC20F2C0D5BB}" type="slidenum">
              <a:rPr lang="en-US" smtClean="0"/>
              <a:pPr/>
              <a:t>28</a:t>
            </a:fld>
            <a:endParaRPr lang="en-US"/>
          </a:p>
        </p:txBody>
      </p:sp>
    </p:spTree>
    <p:extLst>
      <p:ext uri="{BB962C8B-B14F-4D97-AF65-F5344CB8AC3E}">
        <p14:creationId xmlns:p14="http://schemas.microsoft.com/office/powerpoint/2010/main" val="41957834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Research</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endParaRPr lang="en-US" dirty="0" smtClean="0"/>
          </a:p>
          <a:p>
            <a:endParaRPr lang="en-US" dirty="0"/>
          </a:p>
        </p:txBody>
      </p:sp>
      <p:graphicFrame>
        <p:nvGraphicFramePr>
          <p:cNvPr id="10" name="Diagram 9"/>
          <p:cNvGraphicFramePr/>
          <p:nvPr>
            <p:extLst>
              <p:ext uri="{D42A27DB-BD31-4B8C-83A1-F6EECF244321}">
                <p14:modId xmlns:p14="http://schemas.microsoft.com/office/powerpoint/2010/main" val="3534346486"/>
              </p:ext>
            </p:extLst>
          </p:nvPr>
        </p:nvGraphicFramePr>
        <p:xfrm>
          <a:off x="457200" y="1767854"/>
          <a:ext cx="8229600" cy="4750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A36629B7-85B9-C74E-BC8E-732E14A0FBF4}" type="slidenum">
              <a:rPr lang="en-US" smtClean="0"/>
              <a:t>29</a:t>
            </a:fld>
            <a:endParaRPr lang="en-US"/>
          </a:p>
        </p:txBody>
      </p:sp>
    </p:spTree>
    <p:extLst>
      <p:ext uri="{BB962C8B-B14F-4D97-AF65-F5344CB8AC3E}">
        <p14:creationId xmlns:p14="http://schemas.microsoft.com/office/powerpoint/2010/main" val="2010781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t="7238"/>
          <a:stretch/>
        </p:blipFill>
        <p:spPr>
          <a:xfrm>
            <a:off x="184939" y="288137"/>
            <a:ext cx="8774121" cy="6104301"/>
          </a:xfrm>
          <a:prstGeom prst="rect">
            <a:avLst/>
          </a:prstGeom>
        </p:spPr>
      </p:pic>
      <p:sp>
        <p:nvSpPr>
          <p:cNvPr id="3" name="Slide Number Placeholder 2"/>
          <p:cNvSpPr>
            <a:spLocks noGrp="1"/>
          </p:cNvSpPr>
          <p:nvPr>
            <p:ph type="sldNum" sz="quarter" idx="12"/>
          </p:nvPr>
        </p:nvSpPr>
        <p:spPr/>
        <p:txBody>
          <a:bodyPr/>
          <a:lstStyle/>
          <a:p>
            <a:pPr>
              <a:defRPr/>
            </a:pPr>
            <a:fld id="{1364899E-8313-43D5-9A3A-939BE543F052}" type="slidenum">
              <a:rPr lang="en-US" smtClean="0"/>
              <a:pPr>
                <a:defRPr/>
              </a:pPr>
              <a:t>3</a:t>
            </a:fld>
            <a:endParaRPr lang="en-US"/>
          </a:p>
        </p:txBody>
      </p:sp>
      <p:sp>
        <p:nvSpPr>
          <p:cNvPr id="6" name="Oval 5"/>
          <p:cNvSpPr/>
          <p:nvPr/>
        </p:nvSpPr>
        <p:spPr>
          <a:xfrm>
            <a:off x="4495800" y="1383792"/>
            <a:ext cx="292608" cy="29260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US" sz="1400" dirty="0"/>
              <a:t>1</a:t>
            </a:r>
          </a:p>
        </p:txBody>
      </p:sp>
      <p:sp>
        <p:nvSpPr>
          <p:cNvPr id="5" name="Oval 4"/>
          <p:cNvSpPr/>
          <p:nvPr/>
        </p:nvSpPr>
        <p:spPr>
          <a:xfrm>
            <a:off x="2298195" y="2042160"/>
            <a:ext cx="292605" cy="29260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US" sz="1400" dirty="0"/>
              <a:t>2</a:t>
            </a:r>
          </a:p>
        </p:txBody>
      </p:sp>
      <p:sp>
        <p:nvSpPr>
          <p:cNvPr id="8" name="Oval 7"/>
          <p:cNvSpPr/>
          <p:nvPr/>
        </p:nvSpPr>
        <p:spPr>
          <a:xfrm>
            <a:off x="6172200" y="2133600"/>
            <a:ext cx="292606" cy="29260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US" sz="1400" dirty="0"/>
              <a:t>2</a:t>
            </a:r>
          </a:p>
        </p:txBody>
      </p:sp>
      <p:sp>
        <p:nvSpPr>
          <p:cNvPr id="14" name="Oval 13"/>
          <p:cNvSpPr/>
          <p:nvPr/>
        </p:nvSpPr>
        <p:spPr>
          <a:xfrm>
            <a:off x="6164796" y="5780552"/>
            <a:ext cx="292606" cy="29260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US" sz="1400" dirty="0"/>
              <a:t>5</a:t>
            </a:r>
          </a:p>
        </p:txBody>
      </p:sp>
      <p:sp>
        <p:nvSpPr>
          <p:cNvPr id="16" name="Oval 15"/>
          <p:cNvSpPr/>
          <p:nvPr/>
        </p:nvSpPr>
        <p:spPr>
          <a:xfrm>
            <a:off x="3154730" y="4354072"/>
            <a:ext cx="292606" cy="29260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US" sz="1400" dirty="0"/>
              <a:t>4</a:t>
            </a:r>
          </a:p>
        </p:txBody>
      </p:sp>
      <p:sp>
        <p:nvSpPr>
          <p:cNvPr id="17" name="Oval 16"/>
          <p:cNvSpPr/>
          <p:nvPr/>
        </p:nvSpPr>
        <p:spPr>
          <a:xfrm>
            <a:off x="3611930" y="4658872"/>
            <a:ext cx="292606" cy="29260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US" sz="1400" dirty="0"/>
              <a:t>4</a:t>
            </a:r>
          </a:p>
        </p:txBody>
      </p:sp>
      <p:sp>
        <p:nvSpPr>
          <p:cNvPr id="18" name="Oval 17"/>
          <p:cNvSpPr/>
          <p:nvPr/>
        </p:nvSpPr>
        <p:spPr>
          <a:xfrm>
            <a:off x="4069130" y="5039872"/>
            <a:ext cx="292606" cy="29260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US" sz="1400" dirty="0"/>
              <a:t>4</a:t>
            </a:r>
          </a:p>
        </p:txBody>
      </p:sp>
      <p:sp>
        <p:nvSpPr>
          <p:cNvPr id="19" name="Oval 18"/>
          <p:cNvSpPr/>
          <p:nvPr/>
        </p:nvSpPr>
        <p:spPr>
          <a:xfrm>
            <a:off x="2860603" y="2721856"/>
            <a:ext cx="292606" cy="29260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US" sz="1400" dirty="0"/>
              <a:t>3</a:t>
            </a:r>
          </a:p>
        </p:txBody>
      </p:sp>
      <p:sp>
        <p:nvSpPr>
          <p:cNvPr id="20" name="Oval 19"/>
          <p:cNvSpPr/>
          <p:nvPr/>
        </p:nvSpPr>
        <p:spPr>
          <a:xfrm>
            <a:off x="6629400" y="2930608"/>
            <a:ext cx="292606" cy="29260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US" sz="1400" dirty="0"/>
              <a:t>3</a:t>
            </a:r>
          </a:p>
        </p:txBody>
      </p:sp>
      <p:sp>
        <p:nvSpPr>
          <p:cNvPr id="2" name="TextBox 1"/>
          <p:cNvSpPr txBox="1"/>
          <p:nvPr/>
        </p:nvSpPr>
        <p:spPr>
          <a:xfrm>
            <a:off x="0" y="0"/>
            <a:ext cx="6895838" cy="338554"/>
          </a:xfrm>
          <a:prstGeom prst="rect">
            <a:avLst/>
          </a:prstGeom>
          <a:noFill/>
        </p:spPr>
        <p:txBody>
          <a:bodyPr wrap="none" rtlCol="0" anchor="t">
            <a:spAutoFit/>
          </a:bodyPr>
          <a:lstStyle/>
          <a:p>
            <a:r>
              <a:rPr lang="en-US" sz="1600" b="1" dirty="0">
                <a:latin typeface="Times New Roman"/>
                <a:cs typeface="Times New Roman"/>
              </a:rPr>
              <a:t>Figure 1. Racial Health Disparities and the Racism-Race Reification Process.</a:t>
            </a:r>
          </a:p>
        </p:txBody>
      </p:sp>
    </p:spTree>
    <p:custDataLst>
      <p:tags r:id="rId1"/>
    </p:custDataLst>
    <p:extLst>
      <p:ext uri="{BB962C8B-B14F-4D97-AF65-F5344CB8AC3E}">
        <p14:creationId xmlns:p14="http://schemas.microsoft.com/office/powerpoint/2010/main" val="359203337"/>
      </p:ext>
    </p:extLst>
  </p:cSld>
  <p:clrMapOvr>
    <a:masterClrMapping/>
  </p:clrMapOvr>
  <mc:AlternateContent xmlns:mc="http://schemas.openxmlformats.org/markup-compatibility/2006" xmlns:p14="http://schemas.microsoft.com/office/powerpoint/2010/main">
    <mc:Choice Requires="p14">
      <p:transition spd="slow" p14:dur="2000" advTm="15291"/>
    </mc:Choice>
    <mc:Fallback xmlns="">
      <p:transition xmlns:p14="http://schemas.microsoft.com/office/powerpoint/2010/main" spd="slow" advTm="15291"/>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 &amp; A</a:t>
            </a:r>
            <a:endParaRPr lang="en-US" dirty="0"/>
          </a:p>
        </p:txBody>
      </p:sp>
      <p:sp>
        <p:nvSpPr>
          <p:cNvPr id="3" name="Content Placeholder 2"/>
          <p:cNvSpPr>
            <a:spLocks noGrp="1"/>
          </p:cNvSpPr>
          <p:nvPr>
            <p:ph idx="1"/>
          </p:nvPr>
        </p:nvSpPr>
        <p:spPr/>
        <p:txBody>
          <a:bodyPr/>
          <a:lstStyle/>
          <a:p>
            <a:pPr marL="0" indent="0" algn="ctr">
              <a:buNone/>
            </a:pPr>
            <a:r>
              <a:rPr lang="en-US" dirty="0" smtClean="0"/>
              <a:t>Thanks!</a:t>
            </a:r>
          </a:p>
          <a:p>
            <a:pPr marL="0" indent="0" algn="ctr">
              <a:buNone/>
            </a:pPr>
            <a:endParaRPr lang="en-US" dirty="0"/>
          </a:p>
          <a:p>
            <a:pPr marL="0" indent="0" algn="ctr">
              <a:buNone/>
            </a:pPr>
            <a:r>
              <a:rPr lang="en-US" dirty="0" smtClean="0"/>
              <a:t>@</a:t>
            </a:r>
            <a:r>
              <a:rPr lang="en-US" dirty="0" err="1" smtClean="0"/>
              <a:t>aasewell</a:t>
            </a:r>
            <a:endParaRPr lang="en-US" dirty="0" smtClean="0"/>
          </a:p>
          <a:p>
            <a:pPr marL="0" indent="0" algn="ctr">
              <a:buNone/>
            </a:pPr>
            <a:endParaRPr lang="en-US" dirty="0"/>
          </a:p>
          <a:p>
            <a:pPr marL="0" indent="0" algn="ctr">
              <a:buNone/>
            </a:pPr>
            <a:r>
              <a:rPr lang="en-US" dirty="0" smtClean="0">
                <a:hlinkClick r:id="rId3"/>
              </a:rPr>
              <a:t>www.abigailasewell.com</a:t>
            </a:r>
            <a:endParaRPr lang="en-US" dirty="0" smtClean="0"/>
          </a:p>
          <a:p>
            <a:endParaRPr lang="en-US" dirty="0"/>
          </a:p>
        </p:txBody>
      </p:sp>
      <p:sp>
        <p:nvSpPr>
          <p:cNvPr id="4" name="Slide Number Placeholder 3"/>
          <p:cNvSpPr>
            <a:spLocks noGrp="1"/>
          </p:cNvSpPr>
          <p:nvPr>
            <p:ph type="sldNum" sz="quarter" idx="12"/>
          </p:nvPr>
        </p:nvSpPr>
        <p:spPr/>
        <p:txBody>
          <a:bodyPr/>
          <a:lstStyle/>
          <a:p>
            <a:fld id="{FA84A37A-AFC2-4A01-80A1-FC20F2C0D5BB}" type="slidenum">
              <a:rPr lang="en-US" smtClean="0"/>
              <a:pPr/>
              <a:t>30</a:t>
            </a:fld>
            <a:endParaRPr lang="en-US"/>
          </a:p>
        </p:txBody>
      </p:sp>
    </p:spTree>
    <p:extLst>
      <p:ext uri="{BB962C8B-B14F-4D97-AF65-F5344CB8AC3E}">
        <p14:creationId xmlns:p14="http://schemas.microsoft.com/office/powerpoint/2010/main" val="7722736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Use of Force Risk and Ratios [PH]</a:t>
            </a:r>
            <a:endParaRPr lang="en-US" dirty="0"/>
          </a:p>
        </p:txBody>
      </p:sp>
      <p:sp>
        <p:nvSpPr>
          <p:cNvPr id="9" name="TextBox 8"/>
          <p:cNvSpPr txBox="1"/>
          <p:nvPr/>
        </p:nvSpPr>
        <p:spPr>
          <a:xfrm>
            <a:off x="457200" y="6263080"/>
            <a:ext cx="8229600" cy="276999"/>
          </a:xfrm>
          <a:prstGeom prst="rect">
            <a:avLst/>
          </a:prstGeom>
          <a:noFill/>
        </p:spPr>
        <p:txBody>
          <a:bodyPr wrap="square" rtlCol="0">
            <a:spAutoFit/>
          </a:bodyPr>
          <a:lstStyle/>
          <a:p>
            <a:r>
              <a:rPr lang="en-US" sz="1200" i="1" dirty="0"/>
              <a:t>Note</a:t>
            </a:r>
            <a:r>
              <a:rPr lang="en-US" sz="1200" dirty="0"/>
              <a:t>: Values above </a:t>
            </a:r>
            <a:r>
              <a:rPr lang="en-US" sz="1200" dirty="0" smtClean="0"/>
              <a:t>zero (0) </a:t>
            </a:r>
            <a:r>
              <a:rPr lang="en-US" sz="1200" dirty="0"/>
              <a:t>indicate more illness, worse health. </a:t>
            </a:r>
            <a:r>
              <a:rPr lang="en-US" sz="1200" dirty="0" smtClean="0"/>
              <a:t>All </a:t>
            </a:r>
            <a:r>
              <a:rPr lang="en-US" sz="1200" dirty="0"/>
              <a:t>models include individual- and neighborhood-level controls.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5957108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A36629B7-85B9-C74E-BC8E-732E14A0FBF4}" type="slidenum">
              <a:rPr lang="en-US" smtClean="0"/>
              <a:t>31</a:t>
            </a:fld>
            <a:endParaRPr lang="en-US"/>
          </a:p>
        </p:txBody>
      </p:sp>
    </p:spTree>
    <p:extLst>
      <p:ext uri="{BB962C8B-B14F-4D97-AF65-F5344CB8AC3E}">
        <p14:creationId xmlns:p14="http://schemas.microsoft.com/office/powerpoint/2010/main" val="13377261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LID* Concentration</a:t>
            </a:r>
            <a:endParaRPr lang="en-US" dirty="0"/>
          </a:p>
        </p:txBody>
      </p:sp>
      <p:sp>
        <p:nvSpPr>
          <p:cNvPr id="5" name="TextBox 4"/>
          <p:cNvSpPr txBox="1"/>
          <p:nvPr/>
        </p:nvSpPr>
        <p:spPr>
          <a:xfrm>
            <a:off x="457200" y="6211669"/>
            <a:ext cx="8229600" cy="646331"/>
          </a:xfrm>
          <a:prstGeom prst="rect">
            <a:avLst/>
          </a:prstGeom>
          <a:noFill/>
        </p:spPr>
        <p:txBody>
          <a:bodyPr wrap="square" rtlCol="0">
            <a:spAutoFit/>
          </a:bodyPr>
          <a:lstStyle/>
          <a:p>
            <a:r>
              <a:rPr lang="en-US" sz="1200" dirty="0"/>
              <a:t>* LID = Legal Intervention Deaths</a:t>
            </a:r>
          </a:p>
          <a:p>
            <a:r>
              <a:rPr lang="en-US" sz="1200" i="1" dirty="0" smtClean="0"/>
              <a:t>Note</a:t>
            </a:r>
            <a:r>
              <a:rPr lang="en-US" sz="1200" dirty="0"/>
              <a:t>: Values above </a:t>
            </a:r>
            <a:r>
              <a:rPr lang="en-US" sz="1200" dirty="0" smtClean="0"/>
              <a:t>zero (0) </a:t>
            </a:r>
            <a:r>
              <a:rPr lang="en-US" sz="1200" dirty="0"/>
              <a:t>indicate more illness, worse health. </a:t>
            </a:r>
            <a:r>
              <a:rPr lang="en-US" sz="1200" dirty="0" smtClean="0"/>
              <a:t>All </a:t>
            </a:r>
            <a:r>
              <a:rPr lang="en-US" sz="1200" dirty="0"/>
              <a:t>models include individual- and neighborhood-level controls. </a:t>
            </a:r>
            <a:endParaRPr lang="en-US" sz="1200" dirty="0" smtClean="0"/>
          </a:p>
          <a:p>
            <a:r>
              <a:rPr lang="en-US" sz="1200" i="1" dirty="0" smtClean="0"/>
              <a:t>Source</a:t>
            </a:r>
            <a:r>
              <a:rPr lang="en-US" sz="1200" dirty="0" smtClean="0"/>
              <a:t>: Sewell et al. in progress. “Death by Cop:: The Illness Associations of Legal Intervention Deaths by Gender.” </a:t>
            </a:r>
            <a:endParaRPr lang="en-US" sz="12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82258338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A36629B7-85B9-C74E-BC8E-732E14A0FBF4}" type="slidenum">
              <a:rPr lang="en-US" smtClean="0"/>
              <a:t>32</a:t>
            </a:fld>
            <a:endParaRPr lang="en-US"/>
          </a:p>
        </p:txBody>
      </p:sp>
    </p:spTree>
    <p:extLst>
      <p:ext uri="{BB962C8B-B14F-4D97-AF65-F5344CB8AC3E}">
        <p14:creationId xmlns:p14="http://schemas.microsoft.com/office/powerpoint/2010/main" val="18936788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 of Interest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89778647"/>
              </p:ext>
            </p:extLst>
          </p:nvPr>
        </p:nvGraphicFramePr>
        <p:xfrm>
          <a:off x="457200" y="1600200"/>
          <a:ext cx="8229601" cy="5067300"/>
        </p:xfrm>
        <a:graphic>
          <a:graphicData uri="http://schemas.openxmlformats.org/drawingml/2006/table">
            <a:tbl>
              <a:tblPr/>
              <a:tblGrid>
                <a:gridCol w="5760720">
                  <a:extLst>
                    <a:ext uri="{9D8B030D-6E8A-4147-A177-3AD203B41FA5}">
                      <a16:colId xmlns:a16="http://schemas.microsoft.com/office/drawing/2014/main" val="20000"/>
                    </a:ext>
                  </a:extLst>
                </a:gridCol>
                <a:gridCol w="1035337">
                  <a:extLst>
                    <a:ext uri="{9D8B030D-6E8A-4147-A177-3AD203B41FA5}">
                      <a16:colId xmlns:a16="http://schemas.microsoft.com/office/drawing/2014/main" val="20001"/>
                    </a:ext>
                  </a:extLst>
                </a:gridCol>
                <a:gridCol w="690225">
                  <a:extLst>
                    <a:ext uri="{9D8B030D-6E8A-4147-A177-3AD203B41FA5}">
                      <a16:colId xmlns:a16="http://schemas.microsoft.com/office/drawing/2014/main" val="20002"/>
                    </a:ext>
                  </a:extLst>
                </a:gridCol>
                <a:gridCol w="743319">
                  <a:extLst>
                    <a:ext uri="{9D8B030D-6E8A-4147-A177-3AD203B41FA5}">
                      <a16:colId xmlns:a16="http://schemas.microsoft.com/office/drawing/2014/main" val="20003"/>
                    </a:ext>
                  </a:extLst>
                </a:gridCol>
              </a:tblGrid>
              <a:tr h="381000">
                <a:tc gridSpan="4">
                  <a:txBody>
                    <a:bodyPr/>
                    <a:lstStyle/>
                    <a:p>
                      <a:pPr algn="l" fontAlgn="b"/>
                      <a:r>
                        <a:rPr lang="en-US" sz="2000" b="1" i="0" u="none" strike="noStrike" dirty="0">
                          <a:solidFill>
                            <a:srgbClr val="000000"/>
                          </a:solidFill>
                          <a:effectLst/>
                          <a:latin typeface="Times New Roman"/>
                        </a:rPr>
                        <a:t>Table 1. Descriptive Statistics for Outcome Measures: 2012-2013 NYC Community Health Survey (</a:t>
                      </a:r>
                      <a:r>
                        <a:rPr lang="en-US" sz="2000" b="1" i="1" u="none" strike="noStrike" dirty="0">
                          <a:solidFill>
                            <a:srgbClr val="000000"/>
                          </a:solidFill>
                          <a:effectLst/>
                          <a:latin typeface="Times New Roman"/>
                        </a:rPr>
                        <a:t>N</a:t>
                      </a:r>
                      <a:r>
                        <a:rPr lang="en-US" sz="2000" b="1" i="0" u="none" strike="noStrike" dirty="0">
                          <a:solidFill>
                            <a:srgbClr val="000000"/>
                          </a:solidFill>
                          <a:effectLst/>
                          <a:latin typeface="Times New Roman"/>
                        </a:rPr>
                        <a:t> = 10,372)</a:t>
                      </a:r>
                    </a:p>
                  </a:txBody>
                  <a:tcPr marL="26547" marR="26547" marT="1270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0500">
                <a:tc>
                  <a:txBody>
                    <a:bodyPr/>
                    <a:lstStyle/>
                    <a:p>
                      <a:pPr algn="l" fontAlgn="b"/>
                      <a:endParaRPr lang="en-US" sz="2000" b="0" i="0" u="none" strike="noStrike">
                        <a:solidFill>
                          <a:srgbClr val="000000"/>
                        </a:solidFill>
                        <a:effectLst/>
                        <a:latin typeface="Times New Roman"/>
                      </a:endParaRPr>
                    </a:p>
                  </a:txBody>
                  <a:tcPr marL="26547" marR="26547"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a:solidFill>
                            <a:srgbClr val="000000"/>
                          </a:solidFill>
                          <a:effectLst/>
                          <a:latin typeface="Times New Roman"/>
                        </a:rPr>
                        <a:t>Mean</a:t>
                      </a:r>
                    </a:p>
                  </a:txBody>
                  <a:tcPr marL="26547" marR="26547"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a:solidFill>
                            <a:srgbClr val="000000"/>
                          </a:solidFill>
                          <a:effectLst/>
                          <a:latin typeface="Times New Roman"/>
                        </a:rPr>
                        <a:t>Min</a:t>
                      </a:r>
                    </a:p>
                  </a:txBody>
                  <a:tcPr marL="26547" marR="26547"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a:solidFill>
                            <a:srgbClr val="000000"/>
                          </a:solidFill>
                          <a:effectLst/>
                          <a:latin typeface="Times New Roman"/>
                        </a:rPr>
                        <a:t>Max</a:t>
                      </a:r>
                    </a:p>
                  </a:txBody>
                  <a:tcPr marL="26547" marR="26547"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0500">
                <a:tc>
                  <a:txBody>
                    <a:bodyPr/>
                    <a:lstStyle/>
                    <a:p>
                      <a:pPr algn="l" fontAlgn="b"/>
                      <a:r>
                        <a:rPr lang="en-US" sz="2000" b="0" i="1" u="none" strike="noStrike" dirty="0">
                          <a:solidFill>
                            <a:srgbClr val="000000"/>
                          </a:solidFill>
                          <a:effectLst/>
                          <a:latin typeface="Times New Roman"/>
                        </a:rPr>
                        <a:t>Mental Health</a:t>
                      </a:r>
                    </a:p>
                  </a:txBody>
                  <a:tcPr marL="26547" marR="26547"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sk-SK" sz="2000" b="0" i="0" u="none" strike="noStrike">
                          <a:solidFill>
                            <a:srgbClr val="000000"/>
                          </a:solidFill>
                          <a:effectLst/>
                          <a:latin typeface="Times New Roman"/>
                        </a:rPr>
                        <a:t> </a:t>
                      </a:r>
                    </a:p>
                  </a:txBody>
                  <a:tcPr marL="26547" marR="26547"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sk-SK" sz="2000" b="0" i="0" u="none" strike="noStrike">
                          <a:solidFill>
                            <a:srgbClr val="000000"/>
                          </a:solidFill>
                          <a:effectLst/>
                          <a:latin typeface="Times New Roman"/>
                        </a:rPr>
                        <a:t> </a:t>
                      </a:r>
                    </a:p>
                  </a:txBody>
                  <a:tcPr marL="26547" marR="26547"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sk-SK" sz="2000" b="0" i="0" u="none" strike="noStrike">
                          <a:solidFill>
                            <a:srgbClr val="000000"/>
                          </a:solidFill>
                          <a:effectLst/>
                          <a:latin typeface="Times New Roman"/>
                        </a:rPr>
                        <a:t> </a:t>
                      </a:r>
                    </a:p>
                  </a:txBody>
                  <a:tcPr marL="26547" marR="26547" marT="1270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190500">
                <a:tc>
                  <a:txBody>
                    <a:bodyPr/>
                    <a:lstStyle/>
                    <a:p>
                      <a:pPr algn="l" fontAlgn="b"/>
                      <a:r>
                        <a:rPr lang="en-US" sz="2000" b="0" i="0" u="none" strike="noStrike">
                          <a:solidFill>
                            <a:srgbClr val="000000"/>
                          </a:solidFill>
                          <a:effectLst/>
                          <a:latin typeface="Times New Roman"/>
                        </a:rPr>
                        <a:t>Mild Distress</a:t>
                      </a:r>
                    </a:p>
                  </a:txBody>
                  <a:tcPr marL="318565" marR="26547" marT="12700" marB="0" anchor="b">
                    <a:lnL>
                      <a:noFill/>
                    </a:lnL>
                    <a:lnR>
                      <a:noFill/>
                    </a:lnR>
                    <a:lnT>
                      <a:noFill/>
                    </a:lnT>
                    <a:lnB>
                      <a:noFill/>
                    </a:lnB>
                  </a:tcPr>
                </a:tc>
                <a:tc>
                  <a:txBody>
                    <a:bodyPr/>
                    <a:lstStyle/>
                    <a:p>
                      <a:pPr algn="r" fontAlgn="b"/>
                      <a:r>
                        <a:rPr lang="hr-HR" sz="2000" b="0" i="0" u="none" strike="noStrike">
                          <a:solidFill>
                            <a:srgbClr val="000000"/>
                          </a:solidFill>
                          <a:effectLst/>
                          <a:latin typeface="Times New Roman"/>
                        </a:rPr>
                        <a:t>0.264</a:t>
                      </a:r>
                    </a:p>
                  </a:txBody>
                  <a:tcPr marL="26547" marR="26547" marT="12700" marB="0" anchor="b">
                    <a:lnL>
                      <a:noFill/>
                    </a:lnL>
                    <a:lnR>
                      <a:noFill/>
                    </a:lnR>
                    <a:lnT>
                      <a:noFill/>
                    </a:lnT>
                    <a:lnB>
                      <a:noFill/>
                    </a:lnB>
                  </a:tcPr>
                </a:tc>
                <a:tc>
                  <a:txBody>
                    <a:bodyPr/>
                    <a:lstStyle/>
                    <a:p>
                      <a:pPr algn="r" fontAlgn="b"/>
                      <a:r>
                        <a:rPr lang="en-US" sz="2000" b="0" i="0" u="none" strike="noStrike">
                          <a:solidFill>
                            <a:srgbClr val="000000"/>
                          </a:solidFill>
                          <a:effectLst/>
                          <a:latin typeface="Times New Roman"/>
                        </a:rPr>
                        <a:t>0</a:t>
                      </a:r>
                    </a:p>
                  </a:txBody>
                  <a:tcPr marL="26547" marR="26547" marT="12700" marB="0" anchor="b">
                    <a:lnL>
                      <a:noFill/>
                    </a:lnL>
                    <a:lnR>
                      <a:noFill/>
                    </a:lnR>
                    <a:lnT>
                      <a:noFill/>
                    </a:lnT>
                    <a:lnB>
                      <a:noFill/>
                    </a:lnB>
                  </a:tcPr>
                </a:tc>
                <a:tc>
                  <a:txBody>
                    <a:bodyPr/>
                    <a:lstStyle/>
                    <a:p>
                      <a:pPr algn="r" fontAlgn="b"/>
                      <a:r>
                        <a:rPr lang="en-US" sz="2000" b="0" i="0" u="none" strike="noStrike">
                          <a:solidFill>
                            <a:srgbClr val="000000"/>
                          </a:solidFill>
                          <a:effectLst/>
                          <a:latin typeface="Times New Roman"/>
                        </a:rPr>
                        <a:t>1</a:t>
                      </a:r>
                    </a:p>
                  </a:txBody>
                  <a:tcPr marL="26547" marR="26547" marT="12700" marB="0" anchor="b">
                    <a:lnL>
                      <a:noFill/>
                    </a:lnL>
                    <a:lnR>
                      <a:noFill/>
                    </a:lnR>
                    <a:lnT>
                      <a:noFill/>
                    </a:lnT>
                    <a:lnB>
                      <a:noFill/>
                    </a:lnB>
                  </a:tcPr>
                </a:tc>
                <a:extLst>
                  <a:ext uri="{0D108BD9-81ED-4DB2-BD59-A6C34878D82A}">
                    <a16:rowId xmlns:a16="http://schemas.microsoft.com/office/drawing/2014/main" val="10003"/>
                  </a:ext>
                </a:extLst>
              </a:tr>
              <a:tr h="190500">
                <a:tc>
                  <a:txBody>
                    <a:bodyPr/>
                    <a:lstStyle/>
                    <a:p>
                      <a:pPr algn="l" fontAlgn="b"/>
                      <a:r>
                        <a:rPr lang="en-US" sz="2000" b="0" i="0" u="none" strike="noStrike">
                          <a:solidFill>
                            <a:srgbClr val="000000"/>
                          </a:solidFill>
                          <a:effectLst/>
                          <a:latin typeface="Times New Roman"/>
                        </a:rPr>
                        <a:t>Clinical Distress</a:t>
                      </a:r>
                    </a:p>
                  </a:txBody>
                  <a:tcPr marL="318565" marR="26547" marT="12700" marB="0" anchor="b">
                    <a:lnL>
                      <a:noFill/>
                    </a:lnL>
                    <a:lnR>
                      <a:noFill/>
                    </a:lnR>
                    <a:lnT>
                      <a:noFill/>
                    </a:lnT>
                    <a:lnB>
                      <a:noFill/>
                    </a:lnB>
                  </a:tcPr>
                </a:tc>
                <a:tc>
                  <a:txBody>
                    <a:bodyPr/>
                    <a:lstStyle/>
                    <a:p>
                      <a:pPr algn="r" fontAlgn="b"/>
                      <a:r>
                        <a:rPr lang="pt-BR" sz="2000" b="0" i="0" u="none" strike="noStrike" dirty="0">
                          <a:solidFill>
                            <a:srgbClr val="000000"/>
                          </a:solidFill>
                          <a:effectLst/>
                          <a:latin typeface="Times New Roman"/>
                        </a:rPr>
                        <a:t>0.050</a:t>
                      </a:r>
                    </a:p>
                  </a:txBody>
                  <a:tcPr marL="26547" marR="26547" marT="12700" marB="0" anchor="b">
                    <a:lnL>
                      <a:noFill/>
                    </a:lnL>
                    <a:lnR>
                      <a:noFill/>
                    </a:lnR>
                    <a:lnT>
                      <a:noFill/>
                    </a:lnT>
                    <a:lnB>
                      <a:noFill/>
                    </a:lnB>
                  </a:tcPr>
                </a:tc>
                <a:tc>
                  <a:txBody>
                    <a:bodyPr/>
                    <a:lstStyle/>
                    <a:p>
                      <a:pPr algn="r" fontAlgn="b"/>
                      <a:r>
                        <a:rPr lang="en-US" sz="2000" b="0" i="0" u="none" strike="noStrike">
                          <a:solidFill>
                            <a:srgbClr val="000000"/>
                          </a:solidFill>
                          <a:effectLst/>
                          <a:latin typeface="Times New Roman"/>
                        </a:rPr>
                        <a:t>0</a:t>
                      </a:r>
                    </a:p>
                  </a:txBody>
                  <a:tcPr marL="26547" marR="26547" marT="12700" marB="0" anchor="b">
                    <a:lnL>
                      <a:noFill/>
                    </a:lnL>
                    <a:lnR>
                      <a:noFill/>
                    </a:lnR>
                    <a:lnT>
                      <a:noFill/>
                    </a:lnT>
                    <a:lnB>
                      <a:noFill/>
                    </a:lnB>
                  </a:tcPr>
                </a:tc>
                <a:tc>
                  <a:txBody>
                    <a:bodyPr/>
                    <a:lstStyle/>
                    <a:p>
                      <a:pPr algn="r" fontAlgn="b"/>
                      <a:r>
                        <a:rPr lang="en-US" sz="2000" b="0" i="0" u="none" strike="noStrike">
                          <a:solidFill>
                            <a:srgbClr val="000000"/>
                          </a:solidFill>
                          <a:effectLst/>
                          <a:latin typeface="Times New Roman"/>
                        </a:rPr>
                        <a:t>1</a:t>
                      </a:r>
                    </a:p>
                  </a:txBody>
                  <a:tcPr marL="26547" marR="26547" marT="12700" marB="0" anchor="b">
                    <a:lnL>
                      <a:noFill/>
                    </a:lnL>
                    <a:lnR>
                      <a:noFill/>
                    </a:lnR>
                    <a:lnT>
                      <a:noFill/>
                    </a:lnT>
                    <a:lnB>
                      <a:noFill/>
                    </a:lnB>
                  </a:tcPr>
                </a:tc>
                <a:extLst>
                  <a:ext uri="{0D108BD9-81ED-4DB2-BD59-A6C34878D82A}">
                    <a16:rowId xmlns:a16="http://schemas.microsoft.com/office/drawing/2014/main" val="10004"/>
                  </a:ext>
                </a:extLst>
              </a:tr>
              <a:tr h="190500">
                <a:tc>
                  <a:txBody>
                    <a:bodyPr/>
                    <a:lstStyle/>
                    <a:p>
                      <a:pPr algn="l" fontAlgn="b"/>
                      <a:r>
                        <a:rPr lang="en-US" sz="2000" b="0" i="0" u="none" strike="noStrike">
                          <a:solidFill>
                            <a:srgbClr val="000000"/>
                          </a:solidFill>
                          <a:effectLst/>
                          <a:latin typeface="Times New Roman"/>
                        </a:rPr>
                        <a:t>Mental Health Disability</a:t>
                      </a:r>
                    </a:p>
                  </a:txBody>
                  <a:tcPr marL="318565" marR="26547" marT="12700" marB="0" anchor="b">
                    <a:lnL>
                      <a:noFill/>
                    </a:lnL>
                    <a:lnR>
                      <a:noFill/>
                    </a:lnR>
                    <a:lnT>
                      <a:noFill/>
                    </a:lnT>
                    <a:lnB>
                      <a:noFill/>
                    </a:lnB>
                  </a:tcPr>
                </a:tc>
                <a:tc>
                  <a:txBody>
                    <a:bodyPr/>
                    <a:lstStyle/>
                    <a:p>
                      <a:pPr algn="r" fontAlgn="b"/>
                      <a:r>
                        <a:rPr lang="is-IS" sz="2000" b="0" i="0" u="none" strike="noStrike">
                          <a:solidFill>
                            <a:srgbClr val="000000"/>
                          </a:solidFill>
                          <a:effectLst/>
                          <a:latin typeface="Times New Roman"/>
                        </a:rPr>
                        <a:t>0.041</a:t>
                      </a:r>
                    </a:p>
                  </a:txBody>
                  <a:tcPr marL="26547" marR="26547" marT="12700" marB="0" anchor="b">
                    <a:lnL>
                      <a:noFill/>
                    </a:lnL>
                    <a:lnR>
                      <a:noFill/>
                    </a:lnR>
                    <a:lnT>
                      <a:noFill/>
                    </a:lnT>
                    <a:lnB>
                      <a:noFill/>
                    </a:lnB>
                  </a:tcPr>
                </a:tc>
                <a:tc>
                  <a:txBody>
                    <a:bodyPr/>
                    <a:lstStyle/>
                    <a:p>
                      <a:pPr algn="r" fontAlgn="b"/>
                      <a:r>
                        <a:rPr lang="en-US" sz="2000" b="0" i="0" u="none" strike="noStrike">
                          <a:solidFill>
                            <a:srgbClr val="000000"/>
                          </a:solidFill>
                          <a:effectLst/>
                          <a:latin typeface="Times New Roman"/>
                        </a:rPr>
                        <a:t>0</a:t>
                      </a:r>
                    </a:p>
                  </a:txBody>
                  <a:tcPr marL="26547" marR="26547" marT="12700" marB="0" anchor="b">
                    <a:lnL>
                      <a:noFill/>
                    </a:lnL>
                    <a:lnR>
                      <a:noFill/>
                    </a:lnR>
                    <a:lnT>
                      <a:noFill/>
                    </a:lnT>
                    <a:lnB>
                      <a:noFill/>
                    </a:lnB>
                  </a:tcPr>
                </a:tc>
                <a:tc>
                  <a:txBody>
                    <a:bodyPr/>
                    <a:lstStyle/>
                    <a:p>
                      <a:pPr algn="r" fontAlgn="b"/>
                      <a:r>
                        <a:rPr lang="en-US" sz="2000" b="0" i="0" u="none" strike="noStrike">
                          <a:solidFill>
                            <a:srgbClr val="000000"/>
                          </a:solidFill>
                          <a:effectLst/>
                          <a:latin typeface="Times New Roman"/>
                        </a:rPr>
                        <a:t>1</a:t>
                      </a:r>
                    </a:p>
                  </a:txBody>
                  <a:tcPr marL="26547" marR="26547" marT="12700" marB="0" anchor="b">
                    <a:lnL>
                      <a:noFill/>
                    </a:lnL>
                    <a:lnR>
                      <a:noFill/>
                    </a:lnR>
                    <a:lnT>
                      <a:noFill/>
                    </a:lnT>
                    <a:lnB>
                      <a:noFill/>
                    </a:lnB>
                  </a:tcPr>
                </a:tc>
                <a:extLst>
                  <a:ext uri="{0D108BD9-81ED-4DB2-BD59-A6C34878D82A}">
                    <a16:rowId xmlns:a16="http://schemas.microsoft.com/office/drawing/2014/main" val="10005"/>
                  </a:ext>
                </a:extLst>
              </a:tr>
              <a:tr h="190500">
                <a:tc>
                  <a:txBody>
                    <a:bodyPr/>
                    <a:lstStyle/>
                    <a:p>
                      <a:pPr algn="l" fontAlgn="b"/>
                      <a:r>
                        <a:rPr lang="en-US" sz="2000" b="0" i="0" u="none" strike="noStrike">
                          <a:solidFill>
                            <a:srgbClr val="000000"/>
                          </a:solidFill>
                          <a:effectLst/>
                          <a:latin typeface="Times New Roman"/>
                        </a:rPr>
                        <a:t>No Mental Health Medication</a:t>
                      </a:r>
                    </a:p>
                  </a:txBody>
                  <a:tcPr marL="318565" marR="26547" marT="12700" marB="0" anchor="b">
                    <a:lnL>
                      <a:noFill/>
                    </a:lnL>
                    <a:lnR>
                      <a:noFill/>
                    </a:lnR>
                    <a:lnT>
                      <a:noFill/>
                    </a:lnT>
                    <a:lnB>
                      <a:noFill/>
                    </a:lnB>
                  </a:tcPr>
                </a:tc>
                <a:tc>
                  <a:txBody>
                    <a:bodyPr/>
                    <a:lstStyle/>
                    <a:p>
                      <a:pPr algn="r" fontAlgn="b"/>
                      <a:r>
                        <a:rPr lang="nb-NO" sz="2000" b="0" i="0" u="none" strike="noStrike">
                          <a:solidFill>
                            <a:srgbClr val="000000"/>
                          </a:solidFill>
                          <a:effectLst/>
                          <a:latin typeface="Times New Roman"/>
                        </a:rPr>
                        <a:t>0.020</a:t>
                      </a:r>
                    </a:p>
                  </a:txBody>
                  <a:tcPr marL="26547" marR="26547" marT="12700" marB="0" anchor="b">
                    <a:lnL>
                      <a:noFill/>
                    </a:lnL>
                    <a:lnR>
                      <a:noFill/>
                    </a:lnR>
                    <a:lnT>
                      <a:noFill/>
                    </a:lnT>
                    <a:lnB>
                      <a:noFill/>
                    </a:lnB>
                  </a:tcPr>
                </a:tc>
                <a:tc>
                  <a:txBody>
                    <a:bodyPr/>
                    <a:lstStyle/>
                    <a:p>
                      <a:pPr algn="r" fontAlgn="b"/>
                      <a:r>
                        <a:rPr lang="en-US" sz="2000" b="0" i="0" u="none" strike="noStrike">
                          <a:solidFill>
                            <a:srgbClr val="000000"/>
                          </a:solidFill>
                          <a:effectLst/>
                          <a:latin typeface="Times New Roman"/>
                        </a:rPr>
                        <a:t>0</a:t>
                      </a:r>
                    </a:p>
                  </a:txBody>
                  <a:tcPr marL="26547" marR="26547" marT="12700" marB="0" anchor="b">
                    <a:lnL>
                      <a:noFill/>
                    </a:lnL>
                    <a:lnR>
                      <a:noFill/>
                    </a:lnR>
                    <a:lnT>
                      <a:noFill/>
                    </a:lnT>
                    <a:lnB>
                      <a:noFill/>
                    </a:lnB>
                  </a:tcPr>
                </a:tc>
                <a:tc>
                  <a:txBody>
                    <a:bodyPr/>
                    <a:lstStyle/>
                    <a:p>
                      <a:pPr algn="r" fontAlgn="b"/>
                      <a:r>
                        <a:rPr lang="en-US" sz="2000" b="0" i="0" u="none" strike="noStrike" dirty="0">
                          <a:solidFill>
                            <a:srgbClr val="000000"/>
                          </a:solidFill>
                          <a:effectLst/>
                          <a:latin typeface="Times New Roman"/>
                        </a:rPr>
                        <a:t>1</a:t>
                      </a:r>
                    </a:p>
                  </a:txBody>
                  <a:tcPr marL="26547" marR="26547" marT="12700" marB="0" anchor="b">
                    <a:lnL>
                      <a:noFill/>
                    </a:lnL>
                    <a:lnR>
                      <a:noFill/>
                    </a:lnR>
                    <a:lnT>
                      <a:noFill/>
                    </a:lnT>
                    <a:lnB>
                      <a:noFill/>
                    </a:lnB>
                  </a:tcPr>
                </a:tc>
                <a:extLst>
                  <a:ext uri="{0D108BD9-81ED-4DB2-BD59-A6C34878D82A}">
                    <a16:rowId xmlns:a16="http://schemas.microsoft.com/office/drawing/2014/main" val="10006"/>
                  </a:ext>
                </a:extLst>
              </a:tr>
              <a:tr h="190500">
                <a:tc>
                  <a:txBody>
                    <a:bodyPr/>
                    <a:lstStyle/>
                    <a:p>
                      <a:pPr algn="l" fontAlgn="b"/>
                      <a:r>
                        <a:rPr lang="en-US" sz="2000" b="0" i="0" u="none" strike="noStrike">
                          <a:solidFill>
                            <a:srgbClr val="000000"/>
                          </a:solidFill>
                          <a:effectLst/>
                          <a:latin typeface="Times New Roman"/>
                        </a:rPr>
                        <a:t>Treated for Mental Health Problem</a:t>
                      </a:r>
                    </a:p>
                  </a:txBody>
                  <a:tcPr marL="318565" marR="26547" marT="12700" marB="0" anchor="b">
                    <a:lnL>
                      <a:noFill/>
                    </a:lnL>
                    <a:lnR>
                      <a:noFill/>
                    </a:lnR>
                    <a:lnT>
                      <a:noFill/>
                    </a:lnT>
                    <a:lnB>
                      <a:noFill/>
                    </a:lnB>
                  </a:tcPr>
                </a:tc>
                <a:tc>
                  <a:txBody>
                    <a:bodyPr/>
                    <a:lstStyle/>
                    <a:p>
                      <a:pPr algn="r" fontAlgn="b"/>
                      <a:r>
                        <a:rPr lang="cs-CZ" sz="2000" b="0" i="0" u="none" strike="noStrike">
                          <a:solidFill>
                            <a:srgbClr val="000000"/>
                          </a:solidFill>
                          <a:effectLst/>
                          <a:latin typeface="Times New Roman"/>
                        </a:rPr>
                        <a:t>0.121</a:t>
                      </a:r>
                    </a:p>
                  </a:txBody>
                  <a:tcPr marL="26547" marR="26547" marT="12700" marB="0" anchor="b">
                    <a:lnL>
                      <a:noFill/>
                    </a:lnL>
                    <a:lnR>
                      <a:noFill/>
                    </a:lnR>
                    <a:lnT>
                      <a:noFill/>
                    </a:lnT>
                    <a:lnB>
                      <a:noFill/>
                    </a:lnB>
                  </a:tcPr>
                </a:tc>
                <a:tc>
                  <a:txBody>
                    <a:bodyPr/>
                    <a:lstStyle/>
                    <a:p>
                      <a:pPr algn="r" fontAlgn="b"/>
                      <a:r>
                        <a:rPr lang="en-US" sz="2000" b="0" i="0" u="none" strike="noStrike">
                          <a:solidFill>
                            <a:srgbClr val="000000"/>
                          </a:solidFill>
                          <a:effectLst/>
                          <a:latin typeface="Times New Roman"/>
                        </a:rPr>
                        <a:t>0</a:t>
                      </a:r>
                    </a:p>
                  </a:txBody>
                  <a:tcPr marL="26547" marR="26547" marT="12700" marB="0" anchor="b">
                    <a:lnL>
                      <a:noFill/>
                    </a:lnL>
                    <a:lnR>
                      <a:noFill/>
                    </a:lnR>
                    <a:lnT>
                      <a:noFill/>
                    </a:lnT>
                    <a:lnB>
                      <a:noFill/>
                    </a:lnB>
                  </a:tcPr>
                </a:tc>
                <a:tc>
                  <a:txBody>
                    <a:bodyPr/>
                    <a:lstStyle/>
                    <a:p>
                      <a:pPr algn="r" fontAlgn="b"/>
                      <a:r>
                        <a:rPr lang="en-US" sz="2000" b="0" i="0" u="none" strike="noStrike">
                          <a:solidFill>
                            <a:srgbClr val="000000"/>
                          </a:solidFill>
                          <a:effectLst/>
                          <a:latin typeface="Times New Roman"/>
                        </a:rPr>
                        <a:t>1</a:t>
                      </a:r>
                    </a:p>
                  </a:txBody>
                  <a:tcPr marL="26547" marR="26547" marT="12700" marB="0" anchor="b">
                    <a:lnL>
                      <a:noFill/>
                    </a:lnL>
                    <a:lnR>
                      <a:noFill/>
                    </a:lnR>
                    <a:lnT>
                      <a:noFill/>
                    </a:lnT>
                    <a:lnB>
                      <a:noFill/>
                    </a:lnB>
                  </a:tcPr>
                </a:tc>
                <a:extLst>
                  <a:ext uri="{0D108BD9-81ED-4DB2-BD59-A6C34878D82A}">
                    <a16:rowId xmlns:a16="http://schemas.microsoft.com/office/drawing/2014/main" val="10007"/>
                  </a:ext>
                </a:extLst>
              </a:tr>
              <a:tr h="190500">
                <a:tc>
                  <a:txBody>
                    <a:bodyPr/>
                    <a:lstStyle/>
                    <a:p>
                      <a:pPr algn="l" fontAlgn="b"/>
                      <a:r>
                        <a:rPr lang="en-US" sz="2000" b="0" i="1" u="none" strike="noStrike">
                          <a:solidFill>
                            <a:srgbClr val="000000"/>
                          </a:solidFill>
                          <a:effectLst/>
                          <a:latin typeface="Times New Roman"/>
                        </a:rPr>
                        <a:t>Physical/General Health</a:t>
                      </a:r>
                    </a:p>
                  </a:txBody>
                  <a:tcPr marL="26547" marR="26547" marT="12700" marB="0" anchor="b">
                    <a:lnL>
                      <a:noFill/>
                    </a:lnL>
                    <a:lnR>
                      <a:noFill/>
                    </a:lnR>
                    <a:lnT>
                      <a:noFill/>
                    </a:lnT>
                    <a:lnB>
                      <a:noFill/>
                    </a:lnB>
                  </a:tcPr>
                </a:tc>
                <a:tc>
                  <a:txBody>
                    <a:bodyPr/>
                    <a:lstStyle/>
                    <a:p>
                      <a:pPr algn="r" fontAlgn="b"/>
                      <a:endParaRPr lang="en-US" sz="2000" b="0" i="0" u="none" strike="noStrike">
                        <a:solidFill>
                          <a:srgbClr val="000000"/>
                        </a:solidFill>
                        <a:effectLst/>
                        <a:latin typeface="Times New Roman"/>
                      </a:endParaRPr>
                    </a:p>
                  </a:txBody>
                  <a:tcPr marL="26547" marR="26547" marT="12700" marB="0" anchor="b">
                    <a:lnL>
                      <a:noFill/>
                    </a:lnL>
                    <a:lnR>
                      <a:noFill/>
                    </a:lnR>
                    <a:lnT>
                      <a:noFill/>
                    </a:lnT>
                    <a:lnB>
                      <a:noFill/>
                    </a:lnB>
                  </a:tcPr>
                </a:tc>
                <a:tc>
                  <a:txBody>
                    <a:bodyPr/>
                    <a:lstStyle/>
                    <a:p>
                      <a:pPr algn="l" fontAlgn="b"/>
                      <a:endParaRPr lang="en-US" sz="2000" b="0" i="0" u="none" strike="noStrike">
                        <a:solidFill>
                          <a:srgbClr val="000000"/>
                        </a:solidFill>
                        <a:effectLst/>
                        <a:latin typeface="Times New Roman"/>
                      </a:endParaRPr>
                    </a:p>
                  </a:txBody>
                  <a:tcPr marL="26547" marR="26547" marT="12700" marB="0" anchor="b">
                    <a:lnL>
                      <a:noFill/>
                    </a:lnL>
                    <a:lnR>
                      <a:noFill/>
                    </a:lnR>
                    <a:lnT>
                      <a:noFill/>
                    </a:lnT>
                    <a:lnB>
                      <a:noFill/>
                    </a:lnB>
                  </a:tcPr>
                </a:tc>
                <a:tc>
                  <a:txBody>
                    <a:bodyPr/>
                    <a:lstStyle/>
                    <a:p>
                      <a:pPr algn="l" fontAlgn="b"/>
                      <a:endParaRPr lang="en-US" sz="2000" b="0" i="0" u="none" strike="noStrike" dirty="0">
                        <a:solidFill>
                          <a:srgbClr val="000000"/>
                        </a:solidFill>
                        <a:effectLst/>
                        <a:latin typeface="Times New Roman"/>
                      </a:endParaRPr>
                    </a:p>
                  </a:txBody>
                  <a:tcPr marL="26547" marR="26547" marT="12700" marB="0" anchor="b">
                    <a:lnL>
                      <a:noFill/>
                    </a:lnL>
                    <a:lnR>
                      <a:noFill/>
                    </a:lnR>
                    <a:lnT>
                      <a:noFill/>
                    </a:lnT>
                    <a:lnB>
                      <a:noFill/>
                    </a:lnB>
                  </a:tcPr>
                </a:tc>
                <a:extLst>
                  <a:ext uri="{0D108BD9-81ED-4DB2-BD59-A6C34878D82A}">
                    <a16:rowId xmlns:a16="http://schemas.microsoft.com/office/drawing/2014/main" val="10008"/>
                  </a:ext>
                </a:extLst>
              </a:tr>
              <a:tr h="190500">
                <a:tc>
                  <a:txBody>
                    <a:bodyPr/>
                    <a:lstStyle/>
                    <a:p>
                      <a:pPr algn="l" fontAlgn="b"/>
                      <a:r>
                        <a:rPr lang="en-US" sz="2000" b="0" i="0" u="none" strike="noStrike">
                          <a:solidFill>
                            <a:srgbClr val="000000"/>
                          </a:solidFill>
                          <a:effectLst/>
                          <a:latin typeface="Times New Roman"/>
                        </a:rPr>
                        <a:t>Self-Rated Health</a:t>
                      </a:r>
                      <a:r>
                        <a:rPr lang="en-US" sz="2000" b="0" i="0" u="none" strike="noStrike" baseline="30000">
                          <a:solidFill>
                            <a:srgbClr val="000000"/>
                          </a:solidFill>
                          <a:effectLst/>
                          <a:latin typeface="Times New Roman"/>
                        </a:rPr>
                        <a:t>a</a:t>
                      </a:r>
                      <a:endParaRPr lang="en-US" sz="2000" b="0" i="0" u="none" strike="noStrike">
                        <a:solidFill>
                          <a:srgbClr val="000000"/>
                        </a:solidFill>
                        <a:effectLst/>
                        <a:latin typeface="Times New Roman"/>
                      </a:endParaRPr>
                    </a:p>
                  </a:txBody>
                  <a:tcPr marL="318565" marR="26547" marT="12700" marB="0" anchor="b">
                    <a:lnL>
                      <a:noFill/>
                    </a:lnL>
                    <a:lnR>
                      <a:noFill/>
                    </a:lnR>
                    <a:lnT>
                      <a:noFill/>
                    </a:lnT>
                    <a:lnB>
                      <a:noFill/>
                    </a:lnB>
                  </a:tcPr>
                </a:tc>
                <a:tc>
                  <a:txBody>
                    <a:bodyPr/>
                    <a:lstStyle/>
                    <a:p>
                      <a:pPr algn="r" fontAlgn="b"/>
                      <a:r>
                        <a:rPr lang="hr-HR" sz="2000" b="0" i="0" u="none" strike="noStrike">
                          <a:solidFill>
                            <a:srgbClr val="000000"/>
                          </a:solidFill>
                          <a:effectLst/>
                          <a:latin typeface="Times New Roman"/>
                        </a:rPr>
                        <a:t>2.509</a:t>
                      </a:r>
                    </a:p>
                  </a:txBody>
                  <a:tcPr marL="26547" marR="26547" marT="12700" marB="0" anchor="b">
                    <a:lnL>
                      <a:noFill/>
                    </a:lnL>
                    <a:lnR>
                      <a:noFill/>
                    </a:lnR>
                    <a:lnT>
                      <a:noFill/>
                    </a:lnT>
                    <a:lnB>
                      <a:noFill/>
                    </a:lnB>
                  </a:tcPr>
                </a:tc>
                <a:tc>
                  <a:txBody>
                    <a:bodyPr/>
                    <a:lstStyle/>
                    <a:p>
                      <a:pPr algn="r" fontAlgn="b"/>
                      <a:r>
                        <a:rPr lang="en-US" sz="2000" b="0" i="0" u="none" strike="noStrike">
                          <a:solidFill>
                            <a:srgbClr val="000000"/>
                          </a:solidFill>
                          <a:effectLst/>
                          <a:latin typeface="Times New Roman"/>
                        </a:rPr>
                        <a:t>1</a:t>
                      </a:r>
                    </a:p>
                  </a:txBody>
                  <a:tcPr marL="26547" marR="26547" marT="12700" marB="0" anchor="b">
                    <a:lnL>
                      <a:noFill/>
                    </a:lnL>
                    <a:lnR>
                      <a:noFill/>
                    </a:lnR>
                    <a:lnT>
                      <a:noFill/>
                    </a:lnT>
                    <a:lnB>
                      <a:noFill/>
                    </a:lnB>
                  </a:tcPr>
                </a:tc>
                <a:tc>
                  <a:txBody>
                    <a:bodyPr/>
                    <a:lstStyle/>
                    <a:p>
                      <a:pPr algn="r" fontAlgn="b"/>
                      <a:r>
                        <a:rPr lang="en-US" sz="2000" b="0" i="0" u="none" strike="noStrike">
                          <a:solidFill>
                            <a:srgbClr val="000000"/>
                          </a:solidFill>
                          <a:effectLst/>
                          <a:latin typeface="Times New Roman"/>
                        </a:rPr>
                        <a:t>5</a:t>
                      </a:r>
                    </a:p>
                  </a:txBody>
                  <a:tcPr marL="26547" marR="26547" marT="12700" marB="0" anchor="b">
                    <a:lnL>
                      <a:noFill/>
                    </a:lnL>
                    <a:lnR>
                      <a:noFill/>
                    </a:lnR>
                    <a:lnT>
                      <a:noFill/>
                    </a:lnT>
                    <a:lnB>
                      <a:noFill/>
                    </a:lnB>
                  </a:tcPr>
                </a:tc>
                <a:extLst>
                  <a:ext uri="{0D108BD9-81ED-4DB2-BD59-A6C34878D82A}">
                    <a16:rowId xmlns:a16="http://schemas.microsoft.com/office/drawing/2014/main" val="10009"/>
                  </a:ext>
                </a:extLst>
              </a:tr>
              <a:tr h="190500">
                <a:tc>
                  <a:txBody>
                    <a:bodyPr/>
                    <a:lstStyle/>
                    <a:p>
                      <a:pPr algn="l" fontAlgn="b"/>
                      <a:r>
                        <a:rPr lang="en-US" sz="2000" b="0" i="0" u="none" strike="noStrike">
                          <a:solidFill>
                            <a:srgbClr val="000000"/>
                          </a:solidFill>
                          <a:effectLst/>
                          <a:latin typeface="Times New Roman"/>
                        </a:rPr>
                        <a:t>Past Year Asthma Episode</a:t>
                      </a:r>
                    </a:p>
                  </a:txBody>
                  <a:tcPr marL="318565" marR="26547" marT="12700" marB="0" anchor="b">
                    <a:lnL>
                      <a:noFill/>
                    </a:lnL>
                    <a:lnR>
                      <a:noFill/>
                    </a:lnR>
                    <a:lnT>
                      <a:noFill/>
                    </a:lnT>
                    <a:lnB>
                      <a:noFill/>
                    </a:lnB>
                  </a:tcPr>
                </a:tc>
                <a:tc>
                  <a:txBody>
                    <a:bodyPr/>
                    <a:lstStyle/>
                    <a:p>
                      <a:pPr algn="r" fontAlgn="b"/>
                      <a:r>
                        <a:rPr lang="is-IS" sz="2000" b="0" i="0" u="none" strike="noStrike">
                          <a:solidFill>
                            <a:srgbClr val="000000"/>
                          </a:solidFill>
                          <a:effectLst/>
                          <a:latin typeface="Times New Roman"/>
                        </a:rPr>
                        <a:t>0.049</a:t>
                      </a:r>
                    </a:p>
                  </a:txBody>
                  <a:tcPr marL="26547" marR="26547" marT="12700" marB="0" anchor="b">
                    <a:lnL>
                      <a:noFill/>
                    </a:lnL>
                    <a:lnR>
                      <a:noFill/>
                    </a:lnR>
                    <a:lnT>
                      <a:noFill/>
                    </a:lnT>
                    <a:lnB>
                      <a:noFill/>
                    </a:lnB>
                  </a:tcPr>
                </a:tc>
                <a:tc>
                  <a:txBody>
                    <a:bodyPr/>
                    <a:lstStyle/>
                    <a:p>
                      <a:pPr algn="r" fontAlgn="b"/>
                      <a:r>
                        <a:rPr lang="en-US" sz="2000" b="0" i="0" u="none" strike="noStrike">
                          <a:solidFill>
                            <a:srgbClr val="000000"/>
                          </a:solidFill>
                          <a:effectLst/>
                          <a:latin typeface="Times New Roman"/>
                        </a:rPr>
                        <a:t>0</a:t>
                      </a:r>
                    </a:p>
                  </a:txBody>
                  <a:tcPr marL="26547" marR="26547" marT="12700" marB="0" anchor="b">
                    <a:lnL>
                      <a:noFill/>
                    </a:lnL>
                    <a:lnR>
                      <a:noFill/>
                    </a:lnR>
                    <a:lnT>
                      <a:noFill/>
                    </a:lnT>
                    <a:lnB>
                      <a:noFill/>
                    </a:lnB>
                  </a:tcPr>
                </a:tc>
                <a:tc>
                  <a:txBody>
                    <a:bodyPr/>
                    <a:lstStyle/>
                    <a:p>
                      <a:pPr algn="r" fontAlgn="b"/>
                      <a:r>
                        <a:rPr lang="en-US" sz="2000" b="0" i="0" u="none" strike="noStrike" dirty="0">
                          <a:solidFill>
                            <a:srgbClr val="000000"/>
                          </a:solidFill>
                          <a:effectLst/>
                          <a:latin typeface="Times New Roman"/>
                        </a:rPr>
                        <a:t>1</a:t>
                      </a:r>
                    </a:p>
                  </a:txBody>
                  <a:tcPr marL="26547" marR="26547" marT="12700" marB="0" anchor="b">
                    <a:lnL>
                      <a:noFill/>
                    </a:lnL>
                    <a:lnR>
                      <a:noFill/>
                    </a:lnR>
                    <a:lnT>
                      <a:noFill/>
                    </a:lnT>
                    <a:lnB>
                      <a:noFill/>
                    </a:lnB>
                  </a:tcPr>
                </a:tc>
                <a:extLst>
                  <a:ext uri="{0D108BD9-81ED-4DB2-BD59-A6C34878D82A}">
                    <a16:rowId xmlns:a16="http://schemas.microsoft.com/office/drawing/2014/main" val="10010"/>
                  </a:ext>
                </a:extLst>
              </a:tr>
              <a:tr h="190500">
                <a:tc>
                  <a:txBody>
                    <a:bodyPr/>
                    <a:lstStyle/>
                    <a:p>
                      <a:pPr algn="l" fontAlgn="b"/>
                      <a:r>
                        <a:rPr lang="en-US" sz="2000" b="0" i="0" u="none" strike="noStrike">
                          <a:solidFill>
                            <a:srgbClr val="000000"/>
                          </a:solidFill>
                          <a:effectLst/>
                          <a:latin typeface="Times New Roman"/>
                        </a:rPr>
                        <a:t>Lifetime Diabetes Diagnosis</a:t>
                      </a:r>
                    </a:p>
                  </a:txBody>
                  <a:tcPr marL="318565" marR="26547" marT="12700" marB="0" anchor="b">
                    <a:lnL>
                      <a:noFill/>
                    </a:lnL>
                    <a:lnR>
                      <a:noFill/>
                    </a:lnR>
                    <a:lnT>
                      <a:noFill/>
                    </a:lnT>
                    <a:lnB>
                      <a:noFill/>
                    </a:lnB>
                  </a:tcPr>
                </a:tc>
                <a:tc>
                  <a:txBody>
                    <a:bodyPr/>
                    <a:lstStyle/>
                    <a:p>
                      <a:pPr algn="r" fontAlgn="b"/>
                      <a:r>
                        <a:rPr lang="hr-HR" sz="2000" b="0" i="0" u="none" strike="noStrike">
                          <a:solidFill>
                            <a:srgbClr val="000000"/>
                          </a:solidFill>
                          <a:effectLst/>
                          <a:latin typeface="Times New Roman"/>
                        </a:rPr>
                        <a:t>0.074</a:t>
                      </a:r>
                    </a:p>
                  </a:txBody>
                  <a:tcPr marL="26547" marR="26547" marT="12700" marB="0" anchor="b">
                    <a:lnL>
                      <a:noFill/>
                    </a:lnL>
                    <a:lnR>
                      <a:noFill/>
                    </a:lnR>
                    <a:lnT>
                      <a:noFill/>
                    </a:lnT>
                    <a:lnB>
                      <a:noFill/>
                    </a:lnB>
                  </a:tcPr>
                </a:tc>
                <a:tc>
                  <a:txBody>
                    <a:bodyPr/>
                    <a:lstStyle/>
                    <a:p>
                      <a:pPr algn="r" fontAlgn="b"/>
                      <a:r>
                        <a:rPr lang="en-US" sz="2000" b="0" i="0" u="none" strike="noStrike">
                          <a:solidFill>
                            <a:srgbClr val="000000"/>
                          </a:solidFill>
                          <a:effectLst/>
                          <a:latin typeface="Times New Roman"/>
                        </a:rPr>
                        <a:t>0</a:t>
                      </a:r>
                    </a:p>
                  </a:txBody>
                  <a:tcPr marL="26547" marR="26547" marT="12700" marB="0" anchor="b">
                    <a:lnL>
                      <a:noFill/>
                    </a:lnL>
                    <a:lnR>
                      <a:noFill/>
                    </a:lnR>
                    <a:lnT>
                      <a:noFill/>
                    </a:lnT>
                    <a:lnB>
                      <a:noFill/>
                    </a:lnB>
                  </a:tcPr>
                </a:tc>
                <a:tc>
                  <a:txBody>
                    <a:bodyPr/>
                    <a:lstStyle/>
                    <a:p>
                      <a:pPr algn="r" fontAlgn="b"/>
                      <a:r>
                        <a:rPr lang="en-US" sz="2000" b="0" i="0" u="none" strike="noStrike" dirty="0">
                          <a:solidFill>
                            <a:srgbClr val="000000"/>
                          </a:solidFill>
                          <a:effectLst/>
                          <a:latin typeface="Times New Roman"/>
                        </a:rPr>
                        <a:t>1</a:t>
                      </a:r>
                    </a:p>
                  </a:txBody>
                  <a:tcPr marL="26547" marR="26547" marT="12700" marB="0" anchor="b">
                    <a:lnL>
                      <a:noFill/>
                    </a:lnL>
                    <a:lnR>
                      <a:noFill/>
                    </a:lnR>
                    <a:lnT>
                      <a:noFill/>
                    </a:lnT>
                    <a:lnB>
                      <a:noFill/>
                    </a:lnB>
                  </a:tcPr>
                </a:tc>
                <a:extLst>
                  <a:ext uri="{0D108BD9-81ED-4DB2-BD59-A6C34878D82A}">
                    <a16:rowId xmlns:a16="http://schemas.microsoft.com/office/drawing/2014/main" val="10011"/>
                  </a:ext>
                </a:extLst>
              </a:tr>
              <a:tr h="190500">
                <a:tc>
                  <a:txBody>
                    <a:bodyPr/>
                    <a:lstStyle/>
                    <a:p>
                      <a:pPr algn="l" fontAlgn="b"/>
                      <a:r>
                        <a:rPr lang="en-US" sz="2000" b="0" i="0" u="none" strike="noStrike">
                          <a:solidFill>
                            <a:srgbClr val="000000"/>
                          </a:solidFill>
                          <a:effectLst/>
                          <a:latin typeface="Times New Roman"/>
                        </a:rPr>
                        <a:t>Lifetime High Blood Pressure Diagnosis</a:t>
                      </a:r>
                    </a:p>
                  </a:txBody>
                  <a:tcPr marL="318565" marR="26547" marT="12700" marB="0" anchor="b">
                    <a:lnL>
                      <a:noFill/>
                    </a:lnL>
                    <a:lnR>
                      <a:noFill/>
                    </a:lnR>
                    <a:lnT>
                      <a:noFill/>
                    </a:lnT>
                    <a:lnB>
                      <a:noFill/>
                    </a:lnB>
                  </a:tcPr>
                </a:tc>
                <a:tc>
                  <a:txBody>
                    <a:bodyPr/>
                    <a:lstStyle/>
                    <a:p>
                      <a:pPr algn="r" fontAlgn="b"/>
                      <a:r>
                        <a:rPr lang="is-IS" sz="2000" b="0" i="0" u="none" strike="noStrike">
                          <a:solidFill>
                            <a:srgbClr val="000000"/>
                          </a:solidFill>
                          <a:effectLst/>
                          <a:latin typeface="Times New Roman"/>
                        </a:rPr>
                        <a:t>0.217</a:t>
                      </a:r>
                    </a:p>
                  </a:txBody>
                  <a:tcPr marL="26547" marR="26547" marT="12700" marB="0" anchor="b">
                    <a:lnL>
                      <a:noFill/>
                    </a:lnL>
                    <a:lnR>
                      <a:noFill/>
                    </a:lnR>
                    <a:lnT>
                      <a:noFill/>
                    </a:lnT>
                    <a:lnB>
                      <a:noFill/>
                    </a:lnB>
                  </a:tcPr>
                </a:tc>
                <a:tc>
                  <a:txBody>
                    <a:bodyPr/>
                    <a:lstStyle/>
                    <a:p>
                      <a:pPr algn="r" fontAlgn="b"/>
                      <a:r>
                        <a:rPr lang="en-US" sz="2000" b="0" i="0" u="none" strike="noStrike">
                          <a:solidFill>
                            <a:srgbClr val="000000"/>
                          </a:solidFill>
                          <a:effectLst/>
                          <a:latin typeface="Times New Roman"/>
                        </a:rPr>
                        <a:t>0</a:t>
                      </a:r>
                    </a:p>
                  </a:txBody>
                  <a:tcPr marL="26547" marR="26547" marT="12700" marB="0" anchor="b">
                    <a:lnL>
                      <a:noFill/>
                    </a:lnL>
                    <a:lnR>
                      <a:noFill/>
                    </a:lnR>
                    <a:lnT>
                      <a:noFill/>
                    </a:lnT>
                    <a:lnB>
                      <a:noFill/>
                    </a:lnB>
                  </a:tcPr>
                </a:tc>
                <a:tc>
                  <a:txBody>
                    <a:bodyPr/>
                    <a:lstStyle/>
                    <a:p>
                      <a:pPr algn="r" fontAlgn="b"/>
                      <a:r>
                        <a:rPr lang="en-US" sz="2000" b="0" i="0" u="none" strike="noStrike" dirty="0">
                          <a:solidFill>
                            <a:srgbClr val="000000"/>
                          </a:solidFill>
                          <a:effectLst/>
                          <a:latin typeface="Times New Roman"/>
                        </a:rPr>
                        <a:t>1</a:t>
                      </a:r>
                    </a:p>
                  </a:txBody>
                  <a:tcPr marL="26547" marR="26547" marT="12700" marB="0" anchor="b">
                    <a:lnL>
                      <a:noFill/>
                    </a:lnL>
                    <a:lnR>
                      <a:noFill/>
                    </a:lnR>
                    <a:lnT>
                      <a:noFill/>
                    </a:lnT>
                    <a:lnB>
                      <a:noFill/>
                    </a:lnB>
                  </a:tcPr>
                </a:tc>
                <a:extLst>
                  <a:ext uri="{0D108BD9-81ED-4DB2-BD59-A6C34878D82A}">
                    <a16:rowId xmlns:a16="http://schemas.microsoft.com/office/drawing/2014/main" val="10012"/>
                  </a:ext>
                </a:extLst>
              </a:tr>
              <a:tr h="190500">
                <a:tc>
                  <a:txBody>
                    <a:bodyPr/>
                    <a:lstStyle/>
                    <a:p>
                      <a:pPr algn="l" fontAlgn="b"/>
                      <a:r>
                        <a:rPr lang="en-US" sz="2000" b="0" i="0" u="none" strike="noStrike">
                          <a:solidFill>
                            <a:srgbClr val="000000"/>
                          </a:solidFill>
                          <a:effectLst/>
                          <a:latin typeface="Times New Roman"/>
                        </a:rPr>
                        <a:t>Obese</a:t>
                      </a:r>
                    </a:p>
                  </a:txBody>
                  <a:tcPr marL="318565" marR="26547"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is-IS" sz="2000" b="0" i="0" u="none" strike="noStrike">
                          <a:solidFill>
                            <a:srgbClr val="000000"/>
                          </a:solidFill>
                          <a:effectLst/>
                          <a:latin typeface="Times New Roman"/>
                        </a:rPr>
                        <a:t>0.245</a:t>
                      </a:r>
                    </a:p>
                  </a:txBody>
                  <a:tcPr marL="26547" marR="26547"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a:solidFill>
                            <a:srgbClr val="000000"/>
                          </a:solidFill>
                          <a:effectLst/>
                          <a:latin typeface="Times New Roman"/>
                        </a:rPr>
                        <a:t>0</a:t>
                      </a:r>
                    </a:p>
                  </a:txBody>
                  <a:tcPr marL="26547" marR="26547"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dirty="0">
                          <a:solidFill>
                            <a:srgbClr val="000000"/>
                          </a:solidFill>
                          <a:effectLst/>
                          <a:latin typeface="Times New Roman"/>
                        </a:rPr>
                        <a:t>1</a:t>
                      </a:r>
                    </a:p>
                  </a:txBody>
                  <a:tcPr marL="26547" marR="26547" marT="1270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90500">
                <a:tc gridSpan="4">
                  <a:txBody>
                    <a:bodyPr/>
                    <a:lstStyle/>
                    <a:p>
                      <a:pPr algn="l" fontAlgn="b"/>
                      <a:r>
                        <a:rPr lang="en-US" sz="2000" b="0" i="0" u="none" strike="noStrike" baseline="30000" dirty="0">
                          <a:solidFill>
                            <a:srgbClr val="000000"/>
                          </a:solidFill>
                          <a:effectLst/>
                          <a:latin typeface="Times New Roman"/>
                        </a:rPr>
                        <a:t>a</a:t>
                      </a:r>
                      <a:r>
                        <a:rPr lang="en-US" sz="2000" b="0" i="0" u="none" strike="noStrike" dirty="0">
                          <a:solidFill>
                            <a:srgbClr val="000000"/>
                          </a:solidFill>
                          <a:effectLst/>
                          <a:latin typeface="Times New Roman"/>
                        </a:rPr>
                        <a:t> Response coding: 1 = poor; 2 = fair; 3 = good; 4 = very good; 5 = excellent</a:t>
                      </a:r>
                    </a:p>
                  </a:txBody>
                  <a:tcPr marL="26547" marR="26547" marT="1270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4"/>
                  </a:ext>
                </a:extLst>
              </a:tr>
            </a:tbl>
          </a:graphicData>
        </a:graphic>
      </p:graphicFrame>
      <p:sp>
        <p:nvSpPr>
          <p:cNvPr id="3" name="Slide Number Placeholder 2"/>
          <p:cNvSpPr>
            <a:spLocks noGrp="1"/>
          </p:cNvSpPr>
          <p:nvPr>
            <p:ph type="sldNum" sz="quarter" idx="12"/>
          </p:nvPr>
        </p:nvSpPr>
        <p:spPr/>
        <p:txBody>
          <a:bodyPr/>
          <a:lstStyle/>
          <a:p>
            <a:fld id="{A36629B7-85B9-C74E-BC8E-732E14A0FBF4}" type="slidenum">
              <a:rPr lang="en-US" smtClean="0"/>
              <a:t>33</a:t>
            </a:fld>
            <a:endParaRPr lang="en-US"/>
          </a:p>
        </p:txBody>
      </p:sp>
    </p:spTree>
    <p:extLst>
      <p:ext uri="{BB962C8B-B14F-4D97-AF65-F5344CB8AC3E}">
        <p14:creationId xmlns:p14="http://schemas.microsoft.com/office/powerpoint/2010/main" val="39535884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Main Multilevel Effects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95445072"/>
              </p:ext>
            </p:extLst>
          </p:nvPr>
        </p:nvGraphicFramePr>
        <p:xfrm>
          <a:off x="268941" y="1965961"/>
          <a:ext cx="8606118" cy="2926079"/>
        </p:xfrm>
        <a:graphic>
          <a:graphicData uri="http://schemas.openxmlformats.org/drawingml/2006/table">
            <a:tbl>
              <a:tblPr/>
              <a:tblGrid>
                <a:gridCol w="2704353">
                  <a:extLst>
                    <a:ext uri="{9D8B030D-6E8A-4147-A177-3AD203B41FA5}">
                      <a16:colId xmlns:a16="http://schemas.microsoft.com/office/drawing/2014/main" val="20000"/>
                    </a:ext>
                  </a:extLst>
                </a:gridCol>
                <a:gridCol w="1030087">
                  <a:extLst>
                    <a:ext uri="{9D8B030D-6E8A-4147-A177-3AD203B41FA5}">
                      <a16:colId xmlns:a16="http://schemas.microsoft.com/office/drawing/2014/main" val="20001"/>
                    </a:ext>
                  </a:extLst>
                </a:gridCol>
                <a:gridCol w="314619">
                  <a:extLst>
                    <a:ext uri="{9D8B030D-6E8A-4147-A177-3AD203B41FA5}">
                      <a16:colId xmlns:a16="http://schemas.microsoft.com/office/drawing/2014/main" val="20002"/>
                    </a:ext>
                  </a:extLst>
                </a:gridCol>
                <a:gridCol w="50800">
                  <a:extLst>
                    <a:ext uri="{9D8B030D-6E8A-4147-A177-3AD203B41FA5}">
                      <a16:colId xmlns:a16="http://schemas.microsoft.com/office/drawing/2014/main" val="20003"/>
                    </a:ext>
                  </a:extLst>
                </a:gridCol>
                <a:gridCol w="1054847">
                  <a:extLst>
                    <a:ext uri="{9D8B030D-6E8A-4147-A177-3AD203B41FA5}">
                      <a16:colId xmlns:a16="http://schemas.microsoft.com/office/drawing/2014/main" val="20004"/>
                    </a:ext>
                  </a:extLst>
                </a:gridCol>
                <a:gridCol w="343647">
                  <a:extLst>
                    <a:ext uri="{9D8B030D-6E8A-4147-A177-3AD203B41FA5}">
                      <a16:colId xmlns:a16="http://schemas.microsoft.com/office/drawing/2014/main" val="20005"/>
                    </a:ext>
                  </a:extLst>
                </a:gridCol>
                <a:gridCol w="89647">
                  <a:extLst>
                    <a:ext uri="{9D8B030D-6E8A-4147-A177-3AD203B41FA5}">
                      <a16:colId xmlns:a16="http://schemas.microsoft.com/office/drawing/2014/main" val="20006"/>
                    </a:ext>
                  </a:extLst>
                </a:gridCol>
                <a:gridCol w="986118">
                  <a:extLst>
                    <a:ext uri="{9D8B030D-6E8A-4147-A177-3AD203B41FA5}">
                      <a16:colId xmlns:a16="http://schemas.microsoft.com/office/drawing/2014/main" val="20007"/>
                    </a:ext>
                  </a:extLst>
                </a:gridCol>
                <a:gridCol w="582706">
                  <a:extLst>
                    <a:ext uri="{9D8B030D-6E8A-4147-A177-3AD203B41FA5}">
                      <a16:colId xmlns:a16="http://schemas.microsoft.com/office/drawing/2014/main" val="20008"/>
                    </a:ext>
                  </a:extLst>
                </a:gridCol>
                <a:gridCol w="50800">
                  <a:extLst>
                    <a:ext uri="{9D8B030D-6E8A-4147-A177-3AD203B41FA5}">
                      <a16:colId xmlns:a16="http://schemas.microsoft.com/office/drawing/2014/main" val="20009"/>
                    </a:ext>
                  </a:extLst>
                </a:gridCol>
                <a:gridCol w="1084729">
                  <a:extLst>
                    <a:ext uri="{9D8B030D-6E8A-4147-A177-3AD203B41FA5}">
                      <a16:colId xmlns:a16="http://schemas.microsoft.com/office/drawing/2014/main" val="20010"/>
                    </a:ext>
                  </a:extLst>
                </a:gridCol>
                <a:gridCol w="313765">
                  <a:extLst>
                    <a:ext uri="{9D8B030D-6E8A-4147-A177-3AD203B41FA5}">
                      <a16:colId xmlns:a16="http://schemas.microsoft.com/office/drawing/2014/main" val="20011"/>
                    </a:ext>
                  </a:extLst>
                </a:gridCol>
              </a:tblGrid>
              <a:tr h="381000">
                <a:tc gridSpan="12">
                  <a:txBody>
                    <a:bodyPr/>
                    <a:lstStyle/>
                    <a:p>
                      <a:pPr algn="l" fontAlgn="b"/>
                      <a:r>
                        <a:rPr lang="en-US" sz="1400" b="1" i="0" u="none" strike="noStrike" dirty="0">
                          <a:solidFill>
                            <a:srgbClr val="000000"/>
                          </a:solidFill>
                          <a:effectLst/>
                          <a:latin typeface="Times New Roman"/>
                        </a:rPr>
                        <a:t>Table 2. Random Intercept Logistic Regression Predicting the Impact of Racial Composition on Illness Experience, Holding All Else Constant, </a:t>
                      </a:r>
                      <a:r>
                        <a:rPr lang="en-US" sz="1400" b="1" i="1" u="none" strike="noStrike" dirty="0">
                          <a:solidFill>
                            <a:srgbClr val="000000"/>
                          </a:solidFill>
                          <a:effectLst/>
                          <a:latin typeface="Times New Roman"/>
                        </a:rPr>
                        <a:t>N</a:t>
                      </a:r>
                      <a:r>
                        <a:rPr lang="en-US" sz="1400" b="1" i="0" u="none" strike="noStrike" dirty="0">
                          <a:solidFill>
                            <a:srgbClr val="000000"/>
                          </a:solidFill>
                          <a:effectLst/>
                          <a:latin typeface="Times New Roman"/>
                        </a:rPr>
                        <a:t> = 32,345.</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08653">
                <a:tc>
                  <a:txBody>
                    <a:bodyPr/>
                    <a:lstStyle/>
                    <a:p>
                      <a:pPr algn="l" fontAlgn="b"/>
                      <a:endParaRPr lang="en-US" sz="1400" b="0" i="0" u="none" strike="noStrike" dirty="0">
                        <a:solidFill>
                          <a:srgbClr val="000000"/>
                        </a:solidFill>
                        <a:effectLst/>
                        <a:latin typeface="Times New Roman"/>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ctr" fontAlgn="b"/>
                      <a:r>
                        <a:rPr lang="en-US" sz="1400" b="0" i="0" u="none" strike="noStrike" dirty="0">
                          <a:solidFill>
                            <a:srgbClr val="000000"/>
                          </a:solidFill>
                          <a:effectLst/>
                          <a:latin typeface="Times New Roman"/>
                        </a:rPr>
                        <a:t>Poor/Fair Health</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400" b="0" i="0" u="none" strike="noStrike">
                        <a:solidFill>
                          <a:srgbClr val="000000"/>
                        </a:solidFill>
                        <a:effectLst/>
                        <a:latin typeface="Times New Roman"/>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ctr" fontAlgn="b"/>
                      <a:r>
                        <a:rPr lang="en-US" sz="1400" b="0" i="0" u="none" strike="noStrike">
                          <a:solidFill>
                            <a:srgbClr val="000000"/>
                          </a:solidFill>
                          <a:effectLst/>
                          <a:latin typeface="Times New Roman"/>
                        </a:rPr>
                        <a:t>Diabetes</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400" b="0" i="0" u="none" strike="noStrike">
                        <a:solidFill>
                          <a:srgbClr val="000000"/>
                        </a:solidFill>
                        <a:effectLst/>
                        <a:latin typeface="Times New Roman"/>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ctr" fontAlgn="b"/>
                      <a:r>
                        <a:rPr lang="en-US" sz="1400" b="0" i="0" u="none" strike="noStrike">
                          <a:solidFill>
                            <a:srgbClr val="000000"/>
                          </a:solidFill>
                          <a:effectLst/>
                          <a:latin typeface="Times New Roman"/>
                        </a:rPr>
                        <a:t>High Blood Pressure</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400" b="0" i="0" u="none" strike="noStrike">
                        <a:solidFill>
                          <a:srgbClr val="000000"/>
                        </a:solidFill>
                        <a:effectLst/>
                        <a:latin typeface="Times New Roman"/>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ctr" fontAlgn="b"/>
                      <a:r>
                        <a:rPr lang="en-US" sz="1400" b="0" i="0" u="none" strike="noStrike">
                          <a:solidFill>
                            <a:srgbClr val="000000"/>
                          </a:solidFill>
                          <a:effectLst/>
                          <a:latin typeface="Times New Roman"/>
                        </a:rPr>
                        <a:t>Obesity</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10001"/>
                  </a:ext>
                </a:extLst>
              </a:tr>
              <a:tr h="190500">
                <a:tc>
                  <a:txBody>
                    <a:bodyPr/>
                    <a:lstStyle/>
                    <a:p>
                      <a:pPr algn="l" fontAlgn="b"/>
                      <a:r>
                        <a:rPr lang="en-US" sz="1400" b="0" i="0" u="none" strike="noStrike" dirty="0">
                          <a:solidFill>
                            <a:srgbClr val="000000"/>
                          </a:solidFill>
                          <a:effectLst/>
                          <a:latin typeface="Times New Roman"/>
                        </a:rPr>
                        <a:t>Neighborhood Use of Force </a:t>
                      </a:r>
                      <a:r>
                        <a:rPr lang="en-US" sz="1400" b="0" i="0" u="none" strike="noStrike" dirty="0" smtClean="0">
                          <a:solidFill>
                            <a:srgbClr val="000000"/>
                          </a:solidFill>
                          <a:effectLst/>
                          <a:latin typeface="Times New Roman"/>
                        </a:rPr>
                        <a:t>Rate [1]</a:t>
                      </a:r>
                      <a:endParaRPr lang="en-US" sz="1400" b="0" i="0" u="none" strike="noStrike" dirty="0">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r>
                        <a:rPr lang="it-IT" sz="1400" b="0" i="0" u="none" strike="noStrike">
                          <a:solidFill>
                            <a:srgbClr val="000000"/>
                          </a:solidFill>
                          <a:effectLst/>
                          <a:latin typeface="Times New Roman"/>
                        </a:rPr>
                        <a:t>0.892</a:t>
                      </a:r>
                    </a:p>
                  </a:txBody>
                  <a:tcPr marL="12700" marR="12700" marT="12700" marB="0" anchor="b">
                    <a:lnL>
                      <a:noFill/>
                    </a:lnL>
                    <a:lnR>
                      <a:noFill/>
                    </a:lnR>
                    <a:lnT>
                      <a:noFill/>
                    </a:lnT>
                    <a:lnB>
                      <a:noFill/>
                    </a:lnB>
                  </a:tcPr>
                </a:tc>
                <a:tc>
                  <a:txBody>
                    <a:bodyPr/>
                    <a:lstStyle/>
                    <a:p>
                      <a:pPr algn="l" fontAlgn="b"/>
                      <a:r>
                        <a:rPr lang="en-US" sz="1400" b="0" i="0" u="none" strike="noStrike">
                          <a:solidFill>
                            <a:srgbClr val="000000"/>
                          </a:solidFill>
                          <a:effectLst/>
                          <a:latin typeface="Times New Roman"/>
                        </a:rPr>
                        <a:t>***</a:t>
                      </a:r>
                    </a:p>
                  </a:txBody>
                  <a:tcPr marL="12700" marR="12700" marT="12700" marB="0" anchor="b">
                    <a:lnL>
                      <a:noFill/>
                    </a:lnL>
                    <a:lnR>
                      <a:noFill/>
                    </a:lnR>
                    <a:lnT>
                      <a:noFill/>
                    </a:lnT>
                    <a:lnB>
                      <a:noFill/>
                    </a:lnB>
                  </a:tcPr>
                </a:tc>
                <a:tc>
                  <a:txBody>
                    <a:bodyPr/>
                    <a:lstStyle/>
                    <a:p>
                      <a:pPr algn="l" fontAlgn="b"/>
                      <a:endParaRPr lang="en-US" sz="14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r>
                        <a:rPr lang="nb-NO" sz="1400" b="0" i="0" u="none" strike="noStrike">
                          <a:solidFill>
                            <a:srgbClr val="000000"/>
                          </a:solidFill>
                          <a:effectLst/>
                          <a:latin typeface="Times New Roman"/>
                        </a:rPr>
                        <a:t>0.846</a:t>
                      </a:r>
                    </a:p>
                  </a:txBody>
                  <a:tcPr marL="12700" marR="12700" marT="12700" marB="0" anchor="b">
                    <a:lnL>
                      <a:noFill/>
                    </a:lnL>
                    <a:lnR>
                      <a:noFill/>
                    </a:lnR>
                    <a:lnT>
                      <a:noFill/>
                    </a:lnT>
                    <a:lnB>
                      <a:noFill/>
                    </a:lnB>
                  </a:tcPr>
                </a:tc>
                <a:tc>
                  <a:txBody>
                    <a:bodyPr/>
                    <a:lstStyle/>
                    <a:p>
                      <a:pPr algn="l" fontAlgn="b"/>
                      <a:r>
                        <a:rPr lang="en-US" sz="1400" b="0" i="0" u="none" strike="noStrike">
                          <a:solidFill>
                            <a:srgbClr val="000000"/>
                          </a:solidFill>
                          <a:effectLst/>
                          <a:latin typeface="Times New Roman"/>
                        </a:rPr>
                        <a:t>***</a:t>
                      </a:r>
                    </a:p>
                  </a:txBody>
                  <a:tcPr marL="12700" marR="12700" marT="12700" marB="0" anchor="b">
                    <a:lnL>
                      <a:noFill/>
                    </a:lnL>
                    <a:lnR>
                      <a:noFill/>
                    </a:lnR>
                    <a:lnT>
                      <a:noFill/>
                    </a:lnT>
                    <a:lnB>
                      <a:noFill/>
                    </a:lnB>
                  </a:tcPr>
                </a:tc>
                <a:tc>
                  <a:txBody>
                    <a:bodyPr/>
                    <a:lstStyle/>
                    <a:p>
                      <a:pPr algn="l" fontAlgn="b"/>
                      <a:endParaRPr lang="en-US" sz="14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r>
                        <a:rPr lang="nb-NO" sz="1400" b="0" i="0" u="none" strike="noStrike">
                          <a:solidFill>
                            <a:srgbClr val="000000"/>
                          </a:solidFill>
                          <a:effectLst/>
                          <a:latin typeface="Times New Roman"/>
                        </a:rPr>
                        <a:t>0.974</a:t>
                      </a:r>
                    </a:p>
                  </a:txBody>
                  <a:tcPr marL="12700" marR="12700" marT="12700" marB="0" anchor="b">
                    <a:lnL>
                      <a:noFill/>
                    </a:lnL>
                    <a:lnR>
                      <a:noFill/>
                    </a:lnR>
                    <a:lnT>
                      <a:noFill/>
                    </a:lnT>
                    <a:lnB>
                      <a:noFill/>
                    </a:lnB>
                  </a:tcPr>
                </a:tc>
                <a:tc>
                  <a:txBody>
                    <a:bodyPr/>
                    <a:lstStyle/>
                    <a:p>
                      <a:pPr algn="l" fontAlgn="b"/>
                      <a:r>
                        <a:rPr lang="en-US" sz="1400" b="0" i="0" u="none" strike="noStrike">
                          <a:solidFill>
                            <a:srgbClr val="000000"/>
                          </a:solidFill>
                          <a:effectLst/>
                          <a:latin typeface="Times New Roman"/>
                        </a:rPr>
                        <a:t>*</a:t>
                      </a:r>
                    </a:p>
                  </a:txBody>
                  <a:tcPr marL="12700" marR="12700" marT="12700" marB="0" anchor="b">
                    <a:lnL>
                      <a:noFill/>
                    </a:lnL>
                    <a:lnR>
                      <a:noFill/>
                    </a:lnR>
                    <a:lnT>
                      <a:noFill/>
                    </a:lnT>
                    <a:lnB>
                      <a:noFill/>
                    </a:lnB>
                  </a:tcPr>
                </a:tc>
                <a:tc>
                  <a:txBody>
                    <a:bodyPr/>
                    <a:lstStyle/>
                    <a:p>
                      <a:pPr algn="l" fontAlgn="b"/>
                      <a:endParaRPr lang="en-US" sz="14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r>
                        <a:rPr lang="nb-NO" sz="1400" b="0" i="0" u="none" strike="noStrike">
                          <a:solidFill>
                            <a:srgbClr val="000000"/>
                          </a:solidFill>
                          <a:effectLst/>
                          <a:latin typeface="Times New Roman"/>
                        </a:rPr>
                        <a:t>0.927</a:t>
                      </a:r>
                    </a:p>
                  </a:txBody>
                  <a:tcPr marL="12700" marR="12700" marT="12700" marB="0" anchor="b">
                    <a:lnL>
                      <a:noFill/>
                    </a:lnL>
                    <a:lnR>
                      <a:noFill/>
                    </a:lnR>
                    <a:lnT>
                      <a:noFill/>
                    </a:lnT>
                    <a:lnB>
                      <a:noFill/>
                    </a:lnB>
                  </a:tcPr>
                </a:tc>
                <a:tc>
                  <a:txBody>
                    <a:bodyPr/>
                    <a:lstStyle/>
                    <a:p>
                      <a:pPr algn="l" fontAlgn="b"/>
                      <a:r>
                        <a:rPr lang="en-US" sz="1400" b="0" i="0" u="none" strike="noStrike">
                          <a:solidFill>
                            <a:srgbClr val="000000"/>
                          </a:solidFill>
                          <a:effectLst/>
                          <a:latin typeface="Times New Roman"/>
                        </a:rPr>
                        <a:t>**</a:t>
                      </a:r>
                    </a:p>
                  </a:txBody>
                  <a:tcPr marL="12700" marR="12700" marT="12700" marB="0" anchor="b">
                    <a:lnL>
                      <a:noFill/>
                    </a:lnL>
                    <a:lnR>
                      <a:noFill/>
                    </a:lnR>
                    <a:lnT>
                      <a:noFill/>
                    </a:lnT>
                    <a:lnB>
                      <a:noFill/>
                    </a:lnB>
                  </a:tcPr>
                </a:tc>
                <a:extLst>
                  <a:ext uri="{0D108BD9-81ED-4DB2-BD59-A6C34878D82A}">
                    <a16:rowId xmlns:a16="http://schemas.microsoft.com/office/drawing/2014/main" val="10002"/>
                  </a:ext>
                </a:extLst>
              </a:tr>
              <a:tr h="190500">
                <a:tc>
                  <a:txBody>
                    <a:bodyPr/>
                    <a:lstStyle/>
                    <a:p>
                      <a:pPr algn="l" fontAlgn="b"/>
                      <a:endParaRPr lang="en-US" sz="1400" b="0" i="0" u="none" strike="noStrike" dirty="0">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r>
                        <a:rPr lang="pt-BR" sz="1400" b="0" i="0" u="none" strike="noStrike">
                          <a:solidFill>
                            <a:srgbClr val="000000"/>
                          </a:solidFill>
                          <a:effectLst/>
                          <a:latin typeface="Times New Roman"/>
                        </a:rPr>
                        <a:t>[0.849,0.937]</a:t>
                      </a:r>
                    </a:p>
                  </a:txBody>
                  <a:tcPr marL="12700" marR="12700" marT="12700"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l" fontAlgn="b"/>
                      <a:endParaRPr lang="en-US" sz="14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r>
                        <a:rPr lang="pt-BR" sz="1400" b="0" i="0" u="none" strike="noStrike">
                          <a:solidFill>
                            <a:srgbClr val="000000"/>
                          </a:solidFill>
                          <a:effectLst/>
                          <a:latin typeface="Times New Roman"/>
                        </a:rPr>
                        <a:t>[0.811,0.882]</a:t>
                      </a:r>
                    </a:p>
                  </a:txBody>
                  <a:tcPr marL="12700" marR="12700" marT="12700" marB="0" anchor="b">
                    <a:lnL>
                      <a:noFill/>
                    </a:lnL>
                    <a:lnR>
                      <a:noFill/>
                    </a:lnR>
                    <a:lnT>
                      <a:noFill/>
                    </a:lnT>
                    <a:lnB>
                      <a:noFill/>
                    </a:lnB>
                  </a:tcPr>
                </a:tc>
                <a:tc>
                  <a:txBody>
                    <a:bodyPr/>
                    <a:lstStyle/>
                    <a:p>
                      <a:pPr algn="l" fontAlgn="b"/>
                      <a:endParaRPr lang="en-US" sz="14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l" fontAlgn="b"/>
                      <a:endParaRPr lang="en-US" sz="14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r>
                        <a:rPr lang="pt-BR" sz="1400" b="0" i="0" u="none" strike="noStrike" dirty="0">
                          <a:solidFill>
                            <a:srgbClr val="000000"/>
                          </a:solidFill>
                          <a:effectLst/>
                          <a:latin typeface="Times New Roman"/>
                        </a:rPr>
                        <a:t>[0.952,0.998]</a:t>
                      </a:r>
                    </a:p>
                  </a:txBody>
                  <a:tcPr marL="12700" marR="12700" marT="12700" marB="0" anchor="b">
                    <a:lnL>
                      <a:noFill/>
                    </a:lnL>
                    <a:lnR>
                      <a:noFill/>
                    </a:lnR>
                    <a:lnT>
                      <a:noFill/>
                    </a:lnT>
                    <a:lnB>
                      <a:noFill/>
                    </a:lnB>
                  </a:tcPr>
                </a:tc>
                <a:tc>
                  <a:txBody>
                    <a:bodyPr/>
                    <a:lstStyle/>
                    <a:p>
                      <a:pPr algn="l" fontAlgn="b"/>
                      <a:endParaRPr lang="en-US" sz="14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l" fontAlgn="b"/>
                      <a:endParaRPr lang="en-US" sz="14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r>
                        <a:rPr lang="pt-BR" sz="1400" b="0" i="0" u="none" strike="noStrike">
                          <a:solidFill>
                            <a:srgbClr val="000000"/>
                          </a:solidFill>
                          <a:effectLst/>
                          <a:latin typeface="Times New Roman"/>
                        </a:rPr>
                        <a:t>[0.884,0.972]</a:t>
                      </a:r>
                    </a:p>
                  </a:txBody>
                  <a:tcPr marL="12700" marR="12700" marT="12700" marB="0" anchor="b">
                    <a:lnL>
                      <a:noFill/>
                    </a:lnL>
                    <a:lnR>
                      <a:noFill/>
                    </a:lnR>
                    <a:lnT>
                      <a:noFill/>
                    </a:lnT>
                    <a:lnB>
                      <a:noFill/>
                    </a:lnB>
                  </a:tcPr>
                </a:tc>
                <a:tc>
                  <a:txBody>
                    <a:bodyPr/>
                    <a:lstStyle/>
                    <a:p>
                      <a:pPr algn="l" fontAlgn="b"/>
                      <a:endParaRPr lang="en-US" sz="1400" b="0" i="0" u="none" strike="noStrike">
                        <a:solidFill>
                          <a:srgbClr val="000000"/>
                        </a:solidFill>
                        <a:effectLst/>
                        <a:latin typeface="Times New Roman"/>
                      </a:endParaRPr>
                    </a:p>
                  </a:txBody>
                  <a:tcPr marL="12700" marR="12700" marT="12700" marB="0" anchor="b">
                    <a:lnL>
                      <a:noFill/>
                    </a:lnL>
                    <a:lnR>
                      <a:noFill/>
                    </a:lnR>
                    <a:lnT>
                      <a:noFill/>
                    </a:lnT>
                    <a:lnB>
                      <a:noFill/>
                    </a:lnB>
                  </a:tcPr>
                </a:tc>
                <a:extLst>
                  <a:ext uri="{0D108BD9-81ED-4DB2-BD59-A6C34878D82A}">
                    <a16:rowId xmlns:a16="http://schemas.microsoft.com/office/drawing/2014/main" val="10003"/>
                  </a:ext>
                </a:extLst>
              </a:tr>
              <a:tr h="190500">
                <a:tc>
                  <a:txBody>
                    <a:bodyPr/>
                    <a:lstStyle/>
                    <a:p>
                      <a:pPr algn="l" fontAlgn="b"/>
                      <a:r>
                        <a:rPr lang="en-US" sz="1400" b="0" i="0" u="none" strike="noStrike" dirty="0">
                          <a:solidFill>
                            <a:srgbClr val="000000"/>
                          </a:solidFill>
                          <a:effectLst/>
                          <a:latin typeface="Times New Roman"/>
                        </a:rPr>
                        <a:t>Racial Disparities in Use of </a:t>
                      </a:r>
                      <a:r>
                        <a:rPr lang="en-US" sz="1400" b="0" i="0" u="none" strike="noStrike" dirty="0" smtClean="0">
                          <a:solidFill>
                            <a:srgbClr val="000000"/>
                          </a:solidFill>
                          <a:effectLst/>
                          <a:latin typeface="Times New Roman"/>
                        </a:rPr>
                        <a:t>Force [2]</a:t>
                      </a:r>
                      <a:endParaRPr lang="en-US" sz="1400" b="0" i="0" u="none" strike="noStrike" dirty="0">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r>
                        <a:rPr lang="nb-NO" sz="1400" b="0" i="0" u="none" strike="noStrike">
                          <a:solidFill>
                            <a:srgbClr val="000000"/>
                          </a:solidFill>
                          <a:effectLst/>
                          <a:latin typeface="Times New Roman"/>
                        </a:rPr>
                        <a:t>1.191</a:t>
                      </a:r>
                    </a:p>
                  </a:txBody>
                  <a:tcPr marL="12700" marR="12700" marT="12700" marB="0" anchor="b">
                    <a:lnL>
                      <a:noFill/>
                    </a:lnL>
                    <a:lnR>
                      <a:noFill/>
                    </a:lnR>
                    <a:lnT>
                      <a:noFill/>
                    </a:lnT>
                    <a:lnB>
                      <a:noFill/>
                    </a:lnB>
                  </a:tcPr>
                </a:tc>
                <a:tc>
                  <a:txBody>
                    <a:bodyPr/>
                    <a:lstStyle/>
                    <a:p>
                      <a:pPr algn="l" fontAlgn="b"/>
                      <a:r>
                        <a:rPr lang="en-US" sz="1400" b="0" i="0" u="none" strike="noStrike">
                          <a:solidFill>
                            <a:srgbClr val="000000"/>
                          </a:solidFill>
                          <a:effectLst/>
                          <a:latin typeface="Times New Roman"/>
                        </a:rPr>
                        <a:t>***</a:t>
                      </a:r>
                    </a:p>
                  </a:txBody>
                  <a:tcPr marL="12700" marR="12700" marT="12700" marB="0" anchor="b">
                    <a:lnL>
                      <a:noFill/>
                    </a:lnL>
                    <a:lnR>
                      <a:noFill/>
                    </a:lnR>
                    <a:lnT>
                      <a:noFill/>
                    </a:lnT>
                    <a:lnB>
                      <a:noFill/>
                    </a:lnB>
                  </a:tcPr>
                </a:tc>
                <a:tc>
                  <a:txBody>
                    <a:bodyPr/>
                    <a:lstStyle/>
                    <a:p>
                      <a:pPr algn="l" fontAlgn="b"/>
                      <a:endParaRPr lang="en-US" sz="14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r>
                        <a:rPr lang="fi-FI" sz="1400" b="0" i="0" u="none" strike="noStrike">
                          <a:solidFill>
                            <a:srgbClr val="000000"/>
                          </a:solidFill>
                          <a:effectLst/>
                          <a:latin typeface="Times New Roman"/>
                        </a:rPr>
                        <a:t>1.187</a:t>
                      </a:r>
                    </a:p>
                  </a:txBody>
                  <a:tcPr marL="12700" marR="12700" marT="12700" marB="0" anchor="b">
                    <a:lnL>
                      <a:noFill/>
                    </a:lnL>
                    <a:lnR>
                      <a:noFill/>
                    </a:lnR>
                    <a:lnT>
                      <a:noFill/>
                    </a:lnT>
                    <a:lnB>
                      <a:noFill/>
                    </a:lnB>
                  </a:tcPr>
                </a:tc>
                <a:tc>
                  <a:txBody>
                    <a:bodyPr/>
                    <a:lstStyle/>
                    <a:p>
                      <a:pPr algn="l" fontAlgn="b"/>
                      <a:r>
                        <a:rPr lang="en-US" sz="1400" b="0" i="0" u="none" strike="noStrike">
                          <a:solidFill>
                            <a:srgbClr val="000000"/>
                          </a:solidFill>
                          <a:effectLst/>
                          <a:latin typeface="Times New Roman"/>
                        </a:rPr>
                        <a:t>***</a:t>
                      </a:r>
                    </a:p>
                  </a:txBody>
                  <a:tcPr marL="12700" marR="12700" marT="12700" marB="0" anchor="b">
                    <a:lnL>
                      <a:noFill/>
                    </a:lnL>
                    <a:lnR>
                      <a:noFill/>
                    </a:lnR>
                    <a:lnT>
                      <a:noFill/>
                    </a:lnT>
                    <a:lnB>
                      <a:noFill/>
                    </a:lnB>
                  </a:tcPr>
                </a:tc>
                <a:tc>
                  <a:txBody>
                    <a:bodyPr/>
                    <a:lstStyle/>
                    <a:p>
                      <a:pPr algn="l" fontAlgn="b"/>
                      <a:endParaRPr lang="en-US" sz="14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r>
                        <a:rPr lang="nb-NO" sz="1400" b="0" i="0" u="none" strike="noStrike">
                          <a:solidFill>
                            <a:srgbClr val="000000"/>
                          </a:solidFill>
                          <a:effectLst/>
                          <a:latin typeface="Times New Roman"/>
                        </a:rPr>
                        <a:t>1.031</a:t>
                      </a:r>
                    </a:p>
                  </a:txBody>
                  <a:tcPr marL="12700" marR="12700" marT="12700" marB="0" anchor="b">
                    <a:lnL>
                      <a:noFill/>
                    </a:lnL>
                    <a:lnR>
                      <a:noFill/>
                    </a:lnR>
                    <a:lnT>
                      <a:noFill/>
                    </a:lnT>
                    <a:lnB>
                      <a:noFill/>
                    </a:lnB>
                  </a:tcPr>
                </a:tc>
                <a:tc>
                  <a:txBody>
                    <a:bodyPr/>
                    <a:lstStyle/>
                    <a:p>
                      <a:pPr algn="l" fontAlgn="b"/>
                      <a:endParaRPr lang="en-US" sz="14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l" fontAlgn="b"/>
                      <a:endParaRPr lang="en-US" sz="14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r>
                        <a:rPr lang="nb-NO" sz="1400" b="0" i="0" u="none" strike="noStrike">
                          <a:solidFill>
                            <a:srgbClr val="000000"/>
                          </a:solidFill>
                          <a:effectLst/>
                          <a:latin typeface="Times New Roman"/>
                        </a:rPr>
                        <a:t>1.125</a:t>
                      </a:r>
                    </a:p>
                  </a:txBody>
                  <a:tcPr marL="12700" marR="12700" marT="12700" marB="0" anchor="b">
                    <a:lnL>
                      <a:noFill/>
                    </a:lnL>
                    <a:lnR>
                      <a:noFill/>
                    </a:lnR>
                    <a:lnT>
                      <a:noFill/>
                    </a:lnT>
                    <a:lnB>
                      <a:noFill/>
                    </a:lnB>
                  </a:tcPr>
                </a:tc>
                <a:tc>
                  <a:txBody>
                    <a:bodyPr/>
                    <a:lstStyle/>
                    <a:p>
                      <a:pPr algn="l" fontAlgn="b"/>
                      <a:r>
                        <a:rPr lang="en-US" sz="1400" b="0" i="0" u="none" strike="noStrike">
                          <a:solidFill>
                            <a:srgbClr val="000000"/>
                          </a:solidFill>
                          <a:effectLst/>
                          <a:latin typeface="Times New Roman"/>
                        </a:rPr>
                        <a:t>***</a:t>
                      </a:r>
                    </a:p>
                  </a:txBody>
                  <a:tcPr marL="12700" marR="12700" marT="12700" marB="0" anchor="b">
                    <a:lnL>
                      <a:noFill/>
                    </a:lnL>
                    <a:lnR>
                      <a:noFill/>
                    </a:lnR>
                    <a:lnT>
                      <a:noFill/>
                    </a:lnT>
                    <a:lnB>
                      <a:noFill/>
                    </a:lnB>
                  </a:tcPr>
                </a:tc>
                <a:extLst>
                  <a:ext uri="{0D108BD9-81ED-4DB2-BD59-A6C34878D82A}">
                    <a16:rowId xmlns:a16="http://schemas.microsoft.com/office/drawing/2014/main" val="10004"/>
                  </a:ext>
                </a:extLst>
              </a:tr>
              <a:tr h="190500">
                <a:tc>
                  <a:txBody>
                    <a:bodyPr/>
                    <a:lstStyle/>
                    <a:p>
                      <a:pPr algn="l" fontAlgn="b"/>
                      <a:endParaRPr lang="en-US" sz="1400" b="0" i="0" u="none" strike="noStrike" dirty="0">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r>
                        <a:rPr lang="pt-BR" sz="1400" b="0" i="0" u="none" strike="noStrike">
                          <a:solidFill>
                            <a:srgbClr val="000000"/>
                          </a:solidFill>
                          <a:effectLst/>
                          <a:latin typeface="Times New Roman"/>
                        </a:rPr>
                        <a:t>[1.146,1.238]</a:t>
                      </a:r>
                    </a:p>
                  </a:txBody>
                  <a:tcPr marL="12700" marR="12700" marT="12700" marB="0" anchor="b">
                    <a:lnL>
                      <a:noFill/>
                    </a:lnL>
                    <a:lnR>
                      <a:noFill/>
                    </a:lnR>
                    <a:lnT>
                      <a:noFill/>
                    </a:lnT>
                    <a:lnB>
                      <a:noFill/>
                    </a:lnB>
                  </a:tcPr>
                </a:tc>
                <a:tc>
                  <a:txBody>
                    <a:bodyPr/>
                    <a:lstStyle/>
                    <a:p>
                      <a:pPr algn="l" fontAlgn="b"/>
                      <a:endParaRPr lang="en-US" sz="14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l" fontAlgn="b"/>
                      <a:endParaRPr lang="en-US" sz="14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r>
                        <a:rPr lang="pt-BR" sz="1400" b="0" i="0" u="none" strike="noStrike">
                          <a:solidFill>
                            <a:srgbClr val="000000"/>
                          </a:solidFill>
                          <a:effectLst/>
                          <a:latin typeface="Times New Roman"/>
                        </a:rPr>
                        <a:t>[1.135,1.241]</a:t>
                      </a:r>
                    </a:p>
                  </a:txBody>
                  <a:tcPr marL="12700" marR="12700" marT="12700" marB="0" anchor="b">
                    <a:lnL>
                      <a:noFill/>
                    </a:lnL>
                    <a:lnR>
                      <a:noFill/>
                    </a:lnR>
                    <a:lnT>
                      <a:noFill/>
                    </a:lnT>
                    <a:lnB>
                      <a:noFill/>
                    </a:lnB>
                  </a:tcPr>
                </a:tc>
                <a:tc>
                  <a:txBody>
                    <a:bodyPr/>
                    <a:lstStyle/>
                    <a:p>
                      <a:pPr algn="l" fontAlgn="b"/>
                      <a:endParaRPr lang="en-US" sz="14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l" fontAlgn="b"/>
                      <a:endParaRPr lang="en-US" sz="14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r>
                        <a:rPr lang="pt-BR" sz="1400" b="0" i="0" u="none" strike="noStrike">
                          <a:solidFill>
                            <a:srgbClr val="000000"/>
                          </a:solidFill>
                          <a:effectLst/>
                          <a:latin typeface="Times New Roman"/>
                        </a:rPr>
                        <a:t>[0.997,1.067]</a:t>
                      </a:r>
                    </a:p>
                  </a:txBody>
                  <a:tcPr marL="12700" marR="12700" marT="12700" marB="0" anchor="b">
                    <a:lnL>
                      <a:noFill/>
                    </a:lnL>
                    <a:lnR>
                      <a:noFill/>
                    </a:lnR>
                    <a:lnT>
                      <a:noFill/>
                    </a:lnT>
                    <a:lnB>
                      <a:noFill/>
                    </a:lnB>
                  </a:tcPr>
                </a:tc>
                <a:tc>
                  <a:txBody>
                    <a:bodyPr/>
                    <a:lstStyle/>
                    <a:p>
                      <a:pPr algn="l" fontAlgn="b"/>
                      <a:endParaRPr lang="en-US" sz="14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l" fontAlgn="b"/>
                      <a:endParaRPr lang="en-US" sz="14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r>
                        <a:rPr lang="pt-BR" sz="1400" b="0" i="0" u="none" strike="noStrike">
                          <a:solidFill>
                            <a:srgbClr val="000000"/>
                          </a:solidFill>
                          <a:effectLst/>
                          <a:latin typeface="Times New Roman"/>
                        </a:rPr>
                        <a:t>[1.060,1.194]</a:t>
                      </a:r>
                    </a:p>
                  </a:txBody>
                  <a:tcPr marL="12700" marR="12700" marT="12700" marB="0" anchor="b">
                    <a:lnL>
                      <a:noFill/>
                    </a:lnL>
                    <a:lnR>
                      <a:noFill/>
                    </a:lnR>
                    <a:lnT>
                      <a:noFill/>
                    </a:lnT>
                    <a:lnB>
                      <a:noFill/>
                    </a:lnB>
                  </a:tcPr>
                </a:tc>
                <a:tc>
                  <a:txBody>
                    <a:bodyPr/>
                    <a:lstStyle/>
                    <a:p>
                      <a:pPr algn="l" fontAlgn="b"/>
                      <a:endParaRPr lang="en-US" sz="1400" b="0" i="0" u="none" strike="noStrike">
                        <a:solidFill>
                          <a:srgbClr val="000000"/>
                        </a:solidFill>
                        <a:effectLst/>
                        <a:latin typeface="Times New Roman"/>
                      </a:endParaRPr>
                    </a:p>
                  </a:txBody>
                  <a:tcPr marL="12700" marR="12700" marT="12700" marB="0" anchor="b">
                    <a:lnL>
                      <a:noFill/>
                    </a:lnL>
                    <a:lnR>
                      <a:noFill/>
                    </a:lnR>
                    <a:lnT>
                      <a:noFill/>
                    </a:lnT>
                    <a:lnB>
                      <a:noFill/>
                    </a:lnB>
                  </a:tcPr>
                </a:tc>
                <a:extLst>
                  <a:ext uri="{0D108BD9-81ED-4DB2-BD59-A6C34878D82A}">
                    <a16:rowId xmlns:a16="http://schemas.microsoft.com/office/drawing/2014/main" val="10005"/>
                  </a:ext>
                </a:extLst>
              </a:tr>
              <a:tr h="190500">
                <a:tc>
                  <a:txBody>
                    <a:bodyPr/>
                    <a:lstStyle/>
                    <a:p>
                      <a:pPr algn="l" fontAlgn="b"/>
                      <a:r>
                        <a:rPr lang="en-US" sz="1400" b="0" i="0" u="none" strike="noStrike" dirty="0">
                          <a:solidFill>
                            <a:srgbClr val="000000"/>
                          </a:solidFill>
                          <a:effectLst/>
                          <a:latin typeface="Times New Roman"/>
                        </a:rPr>
                        <a:t>Proportion </a:t>
                      </a:r>
                      <a:r>
                        <a:rPr lang="en-US" sz="1400" b="0" i="0" u="none" strike="noStrike" dirty="0" smtClean="0">
                          <a:solidFill>
                            <a:srgbClr val="000000"/>
                          </a:solidFill>
                          <a:effectLst/>
                          <a:latin typeface="Times New Roman"/>
                        </a:rPr>
                        <a:t>Minority [3]</a:t>
                      </a:r>
                      <a:endParaRPr lang="en-US" sz="1400" b="0" i="0" u="none" strike="noStrike" dirty="0">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r>
                        <a:rPr lang="nb-NO" sz="1400" b="0" i="0" u="none" strike="noStrike">
                          <a:solidFill>
                            <a:srgbClr val="000000"/>
                          </a:solidFill>
                          <a:effectLst/>
                          <a:latin typeface="Times New Roman"/>
                        </a:rPr>
                        <a:t>0.912</a:t>
                      </a:r>
                    </a:p>
                  </a:txBody>
                  <a:tcPr marL="12700" marR="12700" marT="12700" marB="0" anchor="b">
                    <a:lnL>
                      <a:noFill/>
                    </a:lnL>
                    <a:lnR>
                      <a:noFill/>
                    </a:lnR>
                    <a:lnT>
                      <a:noFill/>
                    </a:lnT>
                    <a:lnB>
                      <a:noFill/>
                    </a:lnB>
                  </a:tcPr>
                </a:tc>
                <a:tc>
                  <a:txBody>
                    <a:bodyPr/>
                    <a:lstStyle/>
                    <a:p>
                      <a:pPr algn="l" fontAlgn="b"/>
                      <a:r>
                        <a:rPr lang="en-US" sz="1400" b="0" i="0" u="none" strike="noStrike">
                          <a:solidFill>
                            <a:srgbClr val="000000"/>
                          </a:solidFill>
                          <a:effectLst/>
                          <a:latin typeface="Times New Roman"/>
                        </a:rPr>
                        <a:t>***</a:t>
                      </a:r>
                    </a:p>
                  </a:txBody>
                  <a:tcPr marL="12700" marR="12700" marT="12700" marB="0" anchor="b">
                    <a:lnL>
                      <a:noFill/>
                    </a:lnL>
                    <a:lnR>
                      <a:noFill/>
                    </a:lnR>
                    <a:lnT>
                      <a:noFill/>
                    </a:lnT>
                    <a:lnB>
                      <a:noFill/>
                    </a:lnB>
                  </a:tcPr>
                </a:tc>
                <a:tc>
                  <a:txBody>
                    <a:bodyPr/>
                    <a:lstStyle/>
                    <a:p>
                      <a:pPr algn="l" fontAlgn="b"/>
                      <a:endParaRPr lang="en-US" sz="14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r>
                        <a:rPr lang="nb-NO" sz="1400" b="0" i="0" u="none" strike="noStrike">
                          <a:solidFill>
                            <a:srgbClr val="000000"/>
                          </a:solidFill>
                          <a:effectLst/>
                          <a:latin typeface="Times New Roman"/>
                        </a:rPr>
                        <a:t>1.147</a:t>
                      </a:r>
                    </a:p>
                  </a:txBody>
                  <a:tcPr marL="12700" marR="12700" marT="12700" marB="0" anchor="b">
                    <a:lnL>
                      <a:noFill/>
                    </a:lnL>
                    <a:lnR>
                      <a:noFill/>
                    </a:lnR>
                    <a:lnT>
                      <a:noFill/>
                    </a:lnT>
                    <a:lnB>
                      <a:noFill/>
                    </a:lnB>
                  </a:tcPr>
                </a:tc>
                <a:tc>
                  <a:txBody>
                    <a:bodyPr/>
                    <a:lstStyle/>
                    <a:p>
                      <a:pPr algn="l" fontAlgn="b"/>
                      <a:r>
                        <a:rPr lang="en-US" sz="1400" b="0" i="0" u="none" strike="noStrike">
                          <a:solidFill>
                            <a:srgbClr val="000000"/>
                          </a:solidFill>
                          <a:effectLst/>
                          <a:latin typeface="Times New Roman"/>
                        </a:rPr>
                        <a:t>***</a:t>
                      </a:r>
                    </a:p>
                  </a:txBody>
                  <a:tcPr marL="12700" marR="12700" marT="12700" marB="0" anchor="b">
                    <a:lnL>
                      <a:noFill/>
                    </a:lnL>
                    <a:lnR>
                      <a:noFill/>
                    </a:lnR>
                    <a:lnT>
                      <a:noFill/>
                    </a:lnT>
                    <a:lnB>
                      <a:noFill/>
                    </a:lnB>
                  </a:tcPr>
                </a:tc>
                <a:tc>
                  <a:txBody>
                    <a:bodyPr/>
                    <a:lstStyle/>
                    <a:p>
                      <a:pPr algn="l" fontAlgn="b"/>
                      <a:endParaRPr lang="en-US" sz="14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r>
                        <a:rPr lang="is-IS" sz="1400" b="0" i="0" u="none" strike="noStrike">
                          <a:solidFill>
                            <a:srgbClr val="000000"/>
                          </a:solidFill>
                          <a:effectLst/>
                          <a:latin typeface="Times New Roman"/>
                        </a:rPr>
                        <a:t>1.079</a:t>
                      </a:r>
                    </a:p>
                  </a:txBody>
                  <a:tcPr marL="12700" marR="12700" marT="12700" marB="0" anchor="b">
                    <a:lnL>
                      <a:noFill/>
                    </a:lnL>
                    <a:lnR>
                      <a:noFill/>
                    </a:lnR>
                    <a:lnT>
                      <a:noFill/>
                    </a:lnT>
                    <a:lnB>
                      <a:noFill/>
                    </a:lnB>
                  </a:tcPr>
                </a:tc>
                <a:tc>
                  <a:txBody>
                    <a:bodyPr/>
                    <a:lstStyle/>
                    <a:p>
                      <a:pPr algn="l" fontAlgn="b"/>
                      <a:r>
                        <a:rPr lang="en-US" sz="1400" b="0" i="0" u="none" strike="noStrike">
                          <a:solidFill>
                            <a:srgbClr val="000000"/>
                          </a:solidFill>
                          <a:effectLst/>
                          <a:latin typeface="Times New Roman"/>
                        </a:rPr>
                        <a:t>***</a:t>
                      </a:r>
                    </a:p>
                  </a:txBody>
                  <a:tcPr marL="12700" marR="12700" marT="12700" marB="0" anchor="b">
                    <a:lnL>
                      <a:noFill/>
                    </a:lnL>
                    <a:lnR>
                      <a:noFill/>
                    </a:lnR>
                    <a:lnT>
                      <a:noFill/>
                    </a:lnT>
                    <a:lnB>
                      <a:noFill/>
                    </a:lnB>
                  </a:tcPr>
                </a:tc>
                <a:tc>
                  <a:txBody>
                    <a:bodyPr/>
                    <a:lstStyle/>
                    <a:p>
                      <a:pPr algn="l" fontAlgn="b"/>
                      <a:endParaRPr lang="en-US" sz="14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r>
                        <a:rPr lang="nb-NO" sz="1400" b="0" i="0" u="none" strike="noStrike">
                          <a:solidFill>
                            <a:srgbClr val="000000"/>
                          </a:solidFill>
                          <a:effectLst/>
                          <a:latin typeface="Times New Roman"/>
                        </a:rPr>
                        <a:t>1.128</a:t>
                      </a:r>
                    </a:p>
                  </a:txBody>
                  <a:tcPr marL="12700" marR="12700" marT="12700" marB="0" anchor="b">
                    <a:lnL>
                      <a:noFill/>
                    </a:lnL>
                    <a:lnR>
                      <a:noFill/>
                    </a:lnR>
                    <a:lnT>
                      <a:noFill/>
                    </a:lnT>
                    <a:lnB>
                      <a:noFill/>
                    </a:lnB>
                  </a:tcPr>
                </a:tc>
                <a:tc>
                  <a:txBody>
                    <a:bodyPr/>
                    <a:lstStyle/>
                    <a:p>
                      <a:pPr algn="l" fontAlgn="b"/>
                      <a:r>
                        <a:rPr lang="en-US" sz="1400" b="0" i="0" u="none" strike="noStrike">
                          <a:solidFill>
                            <a:srgbClr val="000000"/>
                          </a:solidFill>
                          <a:effectLst/>
                          <a:latin typeface="Times New Roman"/>
                        </a:rPr>
                        <a:t>***</a:t>
                      </a:r>
                    </a:p>
                  </a:txBody>
                  <a:tcPr marL="12700" marR="12700" marT="12700" marB="0" anchor="b">
                    <a:lnL>
                      <a:noFill/>
                    </a:lnL>
                    <a:lnR>
                      <a:noFill/>
                    </a:lnR>
                    <a:lnT>
                      <a:noFill/>
                    </a:lnT>
                    <a:lnB>
                      <a:noFill/>
                    </a:lnB>
                  </a:tcPr>
                </a:tc>
                <a:extLst>
                  <a:ext uri="{0D108BD9-81ED-4DB2-BD59-A6C34878D82A}">
                    <a16:rowId xmlns:a16="http://schemas.microsoft.com/office/drawing/2014/main" val="10006"/>
                  </a:ext>
                </a:extLst>
              </a:tr>
              <a:tr h="190500">
                <a:tc>
                  <a:txBody>
                    <a:bodyPr/>
                    <a:lstStyle/>
                    <a:p>
                      <a:pPr algn="l" fontAlgn="b"/>
                      <a:endParaRPr lang="en-US" sz="1400" b="0" i="0" u="none" strike="noStrike" dirty="0">
                        <a:solidFill>
                          <a:srgbClr val="000000"/>
                        </a:solidFill>
                        <a:effectLst/>
                        <a:latin typeface="Times New Roman"/>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fi-FI" sz="1400" b="0" i="0" u="none" strike="noStrike">
                          <a:solidFill>
                            <a:srgbClr val="000000"/>
                          </a:solidFill>
                          <a:effectLst/>
                          <a:latin typeface="Times New Roman"/>
                        </a:rPr>
                        <a:t>[0.879,0.947]</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Times New Roman"/>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Times New Roman"/>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BR" sz="1400" b="0" i="0" u="none" strike="noStrike">
                          <a:solidFill>
                            <a:srgbClr val="000000"/>
                          </a:solidFill>
                          <a:effectLst/>
                          <a:latin typeface="Times New Roman"/>
                        </a:rPr>
                        <a:t>[1.075,1.223]</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Times New Roman"/>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Times New Roman"/>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BR" sz="1400" b="0" i="0" u="none" strike="noStrike">
                          <a:solidFill>
                            <a:srgbClr val="000000"/>
                          </a:solidFill>
                          <a:effectLst/>
                          <a:latin typeface="Times New Roman"/>
                        </a:rPr>
                        <a:t>[1.037,1.122]</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Times New Roman"/>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Times New Roman"/>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BR" sz="1400" b="0" i="0" u="none" strike="noStrike">
                          <a:solidFill>
                            <a:srgbClr val="000000"/>
                          </a:solidFill>
                          <a:effectLst/>
                          <a:latin typeface="Times New Roman"/>
                        </a:rPr>
                        <a:t>[1.058,1.203]</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Times New Roman"/>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90500">
                <a:tc>
                  <a:txBody>
                    <a:bodyPr/>
                    <a:lstStyle/>
                    <a:p>
                      <a:pPr algn="l" fontAlgn="b"/>
                      <a:r>
                        <a:rPr lang="en-US" sz="1400" b="0" i="1" u="none" strike="noStrike" dirty="0">
                          <a:solidFill>
                            <a:srgbClr val="000000"/>
                          </a:solidFill>
                          <a:effectLst/>
                          <a:latin typeface="Times New Roman"/>
                        </a:rPr>
                        <a:t>N</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i-FI" sz="1400" b="0" i="0" u="none" strike="noStrike">
                          <a:solidFill>
                            <a:srgbClr val="000000"/>
                          </a:solidFill>
                          <a:effectLst/>
                          <a:latin typeface="Times New Roman"/>
                        </a:rPr>
                        <a:t>32,345</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sk-SK" sz="1400" b="0" i="0" u="none" strike="noStrike">
                          <a:solidFill>
                            <a:srgbClr val="000000"/>
                          </a:solidFill>
                          <a:effectLst/>
                          <a:latin typeface="Times New Roman"/>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sk-SK" sz="1400" b="0" i="0" u="none" strike="noStrike">
                          <a:solidFill>
                            <a:srgbClr val="000000"/>
                          </a:solidFill>
                          <a:effectLst/>
                          <a:latin typeface="Times New Roman"/>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i-FI" sz="1400" b="0" i="0" u="none" strike="noStrike">
                          <a:solidFill>
                            <a:srgbClr val="000000"/>
                          </a:solidFill>
                          <a:effectLst/>
                          <a:latin typeface="Times New Roman"/>
                        </a:rPr>
                        <a:t>32,345</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sk-SK" sz="1400" b="0" i="0" u="none" strike="noStrike">
                          <a:solidFill>
                            <a:srgbClr val="000000"/>
                          </a:solidFill>
                          <a:effectLst/>
                          <a:latin typeface="Times New Roman"/>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sk-SK" sz="1400" b="0" i="0" u="none" strike="noStrike">
                          <a:solidFill>
                            <a:srgbClr val="000000"/>
                          </a:solidFill>
                          <a:effectLst/>
                          <a:latin typeface="Times New Roman"/>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i-FI" sz="1400" b="0" i="0" u="none" strike="noStrike">
                          <a:solidFill>
                            <a:srgbClr val="000000"/>
                          </a:solidFill>
                          <a:effectLst/>
                          <a:latin typeface="Times New Roman"/>
                        </a:rPr>
                        <a:t>32,345</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sk-SK" sz="1400" b="0" i="0" u="none" strike="noStrike">
                          <a:solidFill>
                            <a:srgbClr val="000000"/>
                          </a:solidFill>
                          <a:effectLst/>
                          <a:latin typeface="Times New Roman"/>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sk-SK" sz="1400" b="0" i="0" u="none" strike="noStrike">
                          <a:solidFill>
                            <a:srgbClr val="000000"/>
                          </a:solidFill>
                          <a:effectLst/>
                          <a:latin typeface="Times New Roman"/>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i-FI" sz="1400" b="0" i="0" u="none" strike="noStrike">
                          <a:solidFill>
                            <a:srgbClr val="000000"/>
                          </a:solidFill>
                          <a:effectLst/>
                          <a:latin typeface="Times New Roman"/>
                        </a:rPr>
                        <a:t>32,345</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sk-SK" sz="1400" b="0" i="0" u="none" strike="noStrike">
                          <a:solidFill>
                            <a:srgbClr val="000000"/>
                          </a:solidFill>
                          <a:effectLst/>
                          <a:latin typeface="Times New Roman"/>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8"/>
                  </a:ext>
                </a:extLst>
              </a:tr>
              <a:tr h="190500">
                <a:tc>
                  <a:txBody>
                    <a:bodyPr/>
                    <a:lstStyle/>
                    <a:p>
                      <a:pPr algn="l" fontAlgn="b"/>
                      <a:r>
                        <a:rPr lang="en-US" sz="1400" b="0" i="0" u="none" strike="noStrike" dirty="0">
                          <a:solidFill>
                            <a:srgbClr val="000000"/>
                          </a:solidFill>
                          <a:effectLst/>
                          <a:latin typeface="Times New Roman"/>
                        </a:rPr>
                        <a:t>Chi</a:t>
                      </a:r>
                      <a:r>
                        <a:rPr lang="en-US" sz="1400" b="0" i="0" u="none" strike="noStrike" baseline="30000" dirty="0">
                          <a:solidFill>
                            <a:srgbClr val="000000"/>
                          </a:solidFill>
                          <a:effectLst/>
                          <a:latin typeface="Times New Roman"/>
                        </a:rPr>
                        <a:t>2</a:t>
                      </a:r>
                      <a:endParaRPr lang="en-US" sz="1400" b="0" i="0" u="none" strike="noStrike" dirty="0">
                        <a:solidFill>
                          <a:srgbClr val="000000"/>
                        </a:solidFill>
                        <a:effectLst/>
                        <a:latin typeface="Times New Roman"/>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is-IS" sz="1400" b="0" i="0" u="none" strike="noStrike">
                          <a:solidFill>
                            <a:srgbClr val="000000"/>
                          </a:solidFill>
                          <a:effectLst/>
                          <a:latin typeface="Times New Roman"/>
                        </a:rPr>
                        <a:t>23,304</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Times New Roman"/>
                        </a:rPr>
                        <a:t>***</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Times New Roman"/>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cs-CZ" sz="1400" b="0" i="0" u="none" strike="noStrike">
                          <a:solidFill>
                            <a:srgbClr val="000000"/>
                          </a:solidFill>
                          <a:effectLst/>
                          <a:latin typeface="Times New Roman"/>
                        </a:rPr>
                        <a:t>88,837</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Times New Roman"/>
                        </a:rPr>
                        <a:t>***</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Times New Roman"/>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Times New Roman"/>
                        </a:rPr>
                        <a:t>90,026</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Times New Roman"/>
                        </a:rPr>
                        <a:t>***</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Times New Roman"/>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fi-FI" sz="1400" b="0" i="0" u="none" strike="noStrike" dirty="0">
                          <a:solidFill>
                            <a:srgbClr val="000000"/>
                          </a:solidFill>
                          <a:effectLst/>
                          <a:latin typeface="Times New Roman"/>
                        </a:rPr>
                        <a:t>186,641</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Times New Roman"/>
                        </a:rPr>
                        <a:t>***</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90500">
                <a:tc gridSpan="12">
                  <a:txBody>
                    <a:bodyPr/>
                    <a:lstStyle/>
                    <a:p>
                      <a:pPr algn="l" fontAlgn="b"/>
                      <a:r>
                        <a:rPr lang="en-US" sz="1400" b="0" i="0" u="none" strike="noStrike" dirty="0">
                          <a:solidFill>
                            <a:srgbClr val="000000"/>
                          </a:solidFill>
                          <a:effectLst/>
                          <a:latin typeface="Times New Roman"/>
                        </a:rPr>
                        <a:t>Note: </a:t>
                      </a:r>
                      <a:r>
                        <a:rPr lang="en-US" sz="1400" b="0" i="0" u="none" strike="noStrike" dirty="0" err="1">
                          <a:solidFill>
                            <a:srgbClr val="000000"/>
                          </a:solidFill>
                          <a:effectLst/>
                          <a:latin typeface="Times New Roman"/>
                        </a:rPr>
                        <a:t>ll</a:t>
                      </a:r>
                      <a:r>
                        <a:rPr lang="en-US" sz="1400" b="0" i="0" u="none" strike="noStrike" dirty="0">
                          <a:solidFill>
                            <a:srgbClr val="000000"/>
                          </a:solidFill>
                          <a:effectLst/>
                          <a:latin typeface="Times New Roman"/>
                        </a:rPr>
                        <a:t> = Log Likelihood. Odds ratios shown. 95% confidence interval in brackets. Controls included but not shown. </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190500">
                <a:tc gridSpan="12">
                  <a:txBody>
                    <a:bodyPr/>
                    <a:lstStyle/>
                    <a:p>
                      <a:pPr algn="l" fontAlgn="b"/>
                      <a:r>
                        <a:rPr lang="en-US" sz="1400" b="0" i="0" u="none" strike="noStrike" dirty="0">
                          <a:solidFill>
                            <a:srgbClr val="000000"/>
                          </a:solidFill>
                          <a:effectLst/>
                          <a:latin typeface="Times New Roman"/>
                        </a:rPr>
                        <a:t>* </a:t>
                      </a:r>
                      <a:r>
                        <a:rPr lang="en-US" sz="1400" b="0" i="1" u="none" strike="noStrike" dirty="0">
                          <a:solidFill>
                            <a:srgbClr val="000000"/>
                          </a:solidFill>
                          <a:effectLst/>
                          <a:latin typeface="Times New Roman"/>
                        </a:rPr>
                        <a:t>p</a:t>
                      </a:r>
                      <a:r>
                        <a:rPr lang="en-US" sz="1400" b="0" i="0" u="none" strike="noStrike" dirty="0">
                          <a:solidFill>
                            <a:srgbClr val="000000"/>
                          </a:solidFill>
                          <a:effectLst/>
                          <a:latin typeface="Times New Roman"/>
                        </a:rPr>
                        <a:t>&lt;0.05, ** </a:t>
                      </a:r>
                      <a:r>
                        <a:rPr lang="en-US" sz="1400" b="0" i="1" u="none" strike="noStrike" dirty="0">
                          <a:solidFill>
                            <a:srgbClr val="000000"/>
                          </a:solidFill>
                          <a:effectLst/>
                          <a:latin typeface="Times New Roman"/>
                        </a:rPr>
                        <a:t>p</a:t>
                      </a:r>
                      <a:r>
                        <a:rPr lang="en-US" sz="1400" b="0" i="0" u="none" strike="noStrike" dirty="0">
                          <a:solidFill>
                            <a:srgbClr val="000000"/>
                          </a:solidFill>
                          <a:effectLst/>
                          <a:latin typeface="Times New Roman"/>
                        </a:rPr>
                        <a:t>&lt;0.01, *** </a:t>
                      </a:r>
                      <a:r>
                        <a:rPr lang="en-US" sz="1400" b="0" i="1" u="none" strike="noStrike" dirty="0">
                          <a:solidFill>
                            <a:srgbClr val="000000"/>
                          </a:solidFill>
                          <a:effectLst/>
                          <a:latin typeface="Times New Roman"/>
                        </a:rPr>
                        <a:t>p</a:t>
                      </a:r>
                      <a:r>
                        <a:rPr lang="en-US" sz="1400" b="0" i="0" u="none" strike="noStrike" dirty="0">
                          <a:solidFill>
                            <a:srgbClr val="000000"/>
                          </a:solidFill>
                          <a:effectLst/>
                          <a:latin typeface="Times New Roman"/>
                        </a:rPr>
                        <a:t>&lt;0.001</a:t>
                      </a:r>
                    </a:p>
                  </a:txBody>
                  <a:tcPr marL="12700" marR="12700" marT="1270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bl>
          </a:graphicData>
        </a:graphic>
      </p:graphicFrame>
      <p:sp>
        <p:nvSpPr>
          <p:cNvPr id="2" name="Slide Number Placeholder 1"/>
          <p:cNvSpPr>
            <a:spLocks noGrp="1"/>
          </p:cNvSpPr>
          <p:nvPr>
            <p:ph type="sldNum" sz="quarter" idx="12"/>
          </p:nvPr>
        </p:nvSpPr>
        <p:spPr/>
        <p:txBody>
          <a:bodyPr/>
          <a:lstStyle/>
          <a:p>
            <a:fld id="{FA84A37A-AFC2-4A01-80A1-FC20F2C0D5BB}" type="slidenum">
              <a:rPr lang="en-US" smtClean="0"/>
              <a:pPr/>
              <a:t>34</a:t>
            </a:fld>
            <a:endParaRPr lang="en-US"/>
          </a:p>
        </p:txBody>
      </p:sp>
    </p:spTree>
    <p:extLst>
      <p:ext uri="{BB962C8B-B14F-4D97-AF65-F5344CB8AC3E}">
        <p14:creationId xmlns:p14="http://schemas.microsoft.com/office/powerpoint/2010/main" val="3173284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Minority % as Amplifier</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00307104"/>
              </p:ext>
            </p:extLst>
          </p:nvPr>
        </p:nvGraphicFramePr>
        <p:xfrm>
          <a:off x="268940" y="2008744"/>
          <a:ext cx="8606120" cy="2840513"/>
        </p:xfrm>
        <a:graphic>
          <a:graphicData uri="http://schemas.openxmlformats.org/drawingml/2006/table">
            <a:tbl>
              <a:tblPr/>
              <a:tblGrid>
                <a:gridCol w="2838826">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328705">
                  <a:extLst>
                    <a:ext uri="{9D8B030D-6E8A-4147-A177-3AD203B41FA5}">
                      <a16:colId xmlns:a16="http://schemas.microsoft.com/office/drawing/2014/main" val="20002"/>
                    </a:ext>
                  </a:extLst>
                </a:gridCol>
                <a:gridCol w="47028">
                  <a:extLst>
                    <a:ext uri="{9D8B030D-6E8A-4147-A177-3AD203B41FA5}">
                      <a16:colId xmlns:a16="http://schemas.microsoft.com/office/drawing/2014/main" val="20003"/>
                    </a:ext>
                  </a:extLst>
                </a:gridCol>
                <a:gridCol w="1028737">
                  <a:extLst>
                    <a:ext uri="{9D8B030D-6E8A-4147-A177-3AD203B41FA5}">
                      <a16:colId xmlns:a16="http://schemas.microsoft.com/office/drawing/2014/main" val="20004"/>
                    </a:ext>
                  </a:extLst>
                </a:gridCol>
                <a:gridCol w="328706">
                  <a:extLst>
                    <a:ext uri="{9D8B030D-6E8A-4147-A177-3AD203B41FA5}">
                      <a16:colId xmlns:a16="http://schemas.microsoft.com/office/drawing/2014/main" val="20005"/>
                    </a:ext>
                  </a:extLst>
                </a:gridCol>
                <a:gridCol w="47028">
                  <a:extLst>
                    <a:ext uri="{9D8B030D-6E8A-4147-A177-3AD203B41FA5}">
                      <a16:colId xmlns:a16="http://schemas.microsoft.com/office/drawing/2014/main" val="20006"/>
                    </a:ext>
                  </a:extLst>
                </a:gridCol>
                <a:gridCol w="998854">
                  <a:extLst>
                    <a:ext uri="{9D8B030D-6E8A-4147-A177-3AD203B41FA5}">
                      <a16:colId xmlns:a16="http://schemas.microsoft.com/office/drawing/2014/main" val="20007"/>
                    </a:ext>
                  </a:extLst>
                </a:gridCol>
                <a:gridCol w="672353">
                  <a:extLst>
                    <a:ext uri="{9D8B030D-6E8A-4147-A177-3AD203B41FA5}">
                      <a16:colId xmlns:a16="http://schemas.microsoft.com/office/drawing/2014/main" val="20008"/>
                    </a:ext>
                  </a:extLst>
                </a:gridCol>
                <a:gridCol w="47028">
                  <a:extLst>
                    <a:ext uri="{9D8B030D-6E8A-4147-A177-3AD203B41FA5}">
                      <a16:colId xmlns:a16="http://schemas.microsoft.com/office/drawing/2014/main" val="20009"/>
                    </a:ext>
                  </a:extLst>
                </a:gridCol>
                <a:gridCol w="1013796">
                  <a:extLst>
                    <a:ext uri="{9D8B030D-6E8A-4147-A177-3AD203B41FA5}">
                      <a16:colId xmlns:a16="http://schemas.microsoft.com/office/drawing/2014/main" val="20010"/>
                    </a:ext>
                  </a:extLst>
                </a:gridCol>
                <a:gridCol w="239059">
                  <a:extLst>
                    <a:ext uri="{9D8B030D-6E8A-4147-A177-3AD203B41FA5}">
                      <a16:colId xmlns:a16="http://schemas.microsoft.com/office/drawing/2014/main" val="20011"/>
                    </a:ext>
                  </a:extLst>
                </a:gridCol>
              </a:tblGrid>
              <a:tr h="375402">
                <a:tc gridSpan="12">
                  <a:txBody>
                    <a:bodyPr/>
                    <a:lstStyle/>
                    <a:p>
                      <a:pPr algn="l" fontAlgn="b"/>
                      <a:r>
                        <a:rPr lang="en-US" sz="1400" b="1" i="0" u="none" strike="noStrike" dirty="0">
                          <a:solidFill>
                            <a:srgbClr val="000000"/>
                          </a:solidFill>
                          <a:effectLst/>
                          <a:latin typeface="Times New Roman"/>
                        </a:rPr>
                        <a:t>Table 3. Random Intercept Logistic Regression Predicting the Impact of Racial Composition and Neighborhood Use of Force by Police on Illness Experience, Holding All Else Constant. </a:t>
                      </a:r>
                      <a:r>
                        <a:rPr lang="en-US" sz="1400" b="1" i="1" u="none" strike="noStrike" dirty="0">
                          <a:solidFill>
                            <a:srgbClr val="000000"/>
                          </a:solidFill>
                          <a:effectLst/>
                          <a:latin typeface="Times New Roman"/>
                        </a:rPr>
                        <a:t>N</a:t>
                      </a:r>
                      <a:r>
                        <a:rPr lang="en-US" sz="1400" b="1" i="0" u="none" strike="noStrike" dirty="0">
                          <a:solidFill>
                            <a:srgbClr val="000000"/>
                          </a:solidFill>
                          <a:effectLst/>
                          <a:latin typeface="Times New Roman"/>
                        </a:rPr>
                        <a:t> = 32,345.</a:t>
                      </a:r>
                    </a:p>
                  </a:txBody>
                  <a:tcPr marL="10814" marR="10814" marT="10814"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2707">
                <a:tc>
                  <a:txBody>
                    <a:bodyPr/>
                    <a:lstStyle/>
                    <a:p>
                      <a:pPr algn="l" fontAlgn="b"/>
                      <a:r>
                        <a:rPr lang="sk-SK" sz="1400" b="0" i="0" u="none" strike="noStrike">
                          <a:solidFill>
                            <a:srgbClr val="000000"/>
                          </a:solidFill>
                          <a:effectLst/>
                          <a:latin typeface="Times New Roman"/>
                        </a:rPr>
                        <a:t> </a:t>
                      </a:r>
                    </a:p>
                  </a:txBody>
                  <a:tcPr marL="10814" marR="10814" marT="1081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400" b="0" i="0" u="none" strike="noStrike" dirty="0">
                          <a:solidFill>
                            <a:srgbClr val="000000"/>
                          </a:solidFill>
                          <a:effectLst/>
                          <a:latin typeface="Times New Roman"/>
                        </a:rPr>
                        <a:t>Poor/Fair </a:t>
                      </a:r>
                      <a:r>
                        <a:rPr lang="en-US" sz="1400" b="0" i="0" u="none" strike="noStrike" dirty="0" smtClean="0">
                          <a:solidFill>
                            <a:srgbClr val="000000"/>
                          </a:solidFill>
                          <a:effectLst/>
                          <a:latin typeface="Times New Roman"/>
                        </a:rPr>
                        <a:t>Health</a:t>
                      </a:r>
                      <a:r>
                        <a:rPr lang="sk-SK" sz="1400" b="0" i="0" u="none" strike="noStrike" dirty="0">
                          <a:solidFill>
                            <a:srgbClr val="000000"/>
                          </a:solidFill>
                          <a:effectLst/>
                          <a:latin typeface="Times New Roman"/>
                        </a:rPr>
                        <a:t> </a:t>
                      </a:r>
                    </a:p>
                  </a:txBody>
                  <a:tcPr marL="10814" marR="10814" marT="1081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sk-SK" sz="1400" b="0" i="0" u="none" strike="noStrike" dirty="0">
                        <a:solidFill>
                          <a:srgbClr val="000000"/>
                        </a:solidFill>
                        <a:effectLst/>
                        <a:latin typeface="Times New Roman"/>
                      </a:endParaRPr>
                    </a:p>
                  </a:txBody>
                  <a:tcPr marL="10814" marR="10814" marT="1081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400" b="0" i="0" u="none" strike="noStrike">
                          <a:solidFill>
                            <a:srgbClr val="000000"/>
                          </a:solidFill>
                          <a:effectLst/>
                          <a:latin typeface="Times New Roman"/>
                        </a:rPr>
                        <a:t> </a:t>
                      </a:r>
                    </a:p>
                  </a:txBody>
                  <a:tcPr marL="10814" marR="10814" marT="1081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400" b="0" i="0" u="none" strike="noStrike" dirty="0" smtClean="0">
                          <a:solidFill>
                            <a:srgbClr val="000000"/>
                          </a:solidFill>
                          <a:effectLst/>
                          <a:latin typeface="Times New Roman"/>
                        </a:rPr>
                        <a:t>Diabetes</a:t>
                      </a:r>
                      <a:r>
                        <a:rPr lang="sk-SK" sz="1400" b="0" i="0" u="none" strike="noStrike" dirty="0">
                          <a:solidFill>
                            <a:srgbClr val="000000"/>
                          </a:solidFill>
                          <a:effectLst/>
                          <a:latin typeface="Times New Roman"/>
                        </a:rPr>
                        <a:t> </a:t>
                      </a:r>
                    </a:p>
                  </a:txBody>
                  <a:tcPr marL="10814" marR="10814" marT="1081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sk-SK" sz="1400" b="0" i="0" u="none" strike="noStrike" dirty="0">
                        <a:solidFill>
                          <a:srgbClr val="000000"/>
                        </a:solidFill>
                        <a:effectLst/>
                        <a:latin typeface="Times New Roman"/>
                      </a:endParaRPr>
                    </a:p>
                  </a:txBody>
                  <a:tcPr marL="10814" marR="10814" marT="1081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400" b="0" i="0" u="none" strike="noStrike">
                          <a:solidFill>
                            <a:srgbClr val="000000"/>
                          </a:solidFill>
                          <a:effectLst/>
                          <a:latin typeface="Times New Roman"/>
                        </a:rPr>
                        <a:t> </a:t>
                      </a:r>
                    </a:p>
                  </a:txBody>
                  <a:tcPr marL="10814" marR="10814" marT="1081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400" b="0" i="0" u="none" strike="noStrike" dirty="0">
                          <a:solidFill>
                            <a:srgbClr val="000000"/>
                          </a:solidFill>
                          <a:effectLst/>
                          <a:latin typeface="Times New Roman"/>
                        </a:rPr>
                        <a:t>High Blood </a:t>
                      </a:r>
                      <a:r>
                        <a:rPr lang="en-US" sz="1400" b="0" i="0" u="none" strike="noStrike" dirty="0" smtClean="0">
                          <a:solidFill>
                            <a:srgbClr val="000000"/>
                          </a:solidFill>
                          <a:effectLst/>
                          <a:latin typeface="Times New Roman"/>
                        </a:rPr>
                        <a:t>Pressure</a:t>
                      </a:r>
                      <a:r>
                        <a:rPr lang="sk-SK" sz="1400" b="0" i="0" u="none" strike="noStrike" dirty="0">
                          <a:solidFill>
                            <a:srgbClr val="000000"/>
                          </a:solidFill>
                          <a:effectLst/>
                          <a:latin typeface="Times New Roman"/>
                        </a:rPr>
                        <a:t> </a:t>
                      </a:r>
                    </a:p>
                  </a:txBody>
                  <a:tcPr marL="10814" marR="10814" marT="1081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sk-SK" sz="1400" b="0" i="0" u="none" strike="noStrike" dirty="0">
                        <a:solidFill>
                          <a:srgbClr val="000000"/>
                        </a:solidFill>
                        <a:effectLst/>
                        <a:latin typeface="Times New Roman"/>
                      </a:endParaRPr>
                    </a:p>
                  </a:txBody>
                  <a:tcPr marL="10814" marR="10814" marT="1081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400" b="0" i="0" u="none" strike="noStrike" dirty="0">
                          <a:solidFill>
                            <a:srgbClr val="000000"/>
                          </a:solidFill>
                          <a:effectLst/>
                          <a:latin typeface="Times New Roman"/>
                        </a:rPr>
                        <a:t> </a:t>
                      </a:r>
                    </a:p>
                  </a:txBody>
                  <a:tcPr marL="10814" marR="10814" marT="1081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400" b="0" i="0" u="none" strike="noStrike" dirty="0" smtClean="0">
                          <a:solidFill>
                            <a:srgbClr val="000000"/>
                          </a:solidFill>
                          <a:effectLst/>
                          <a:latin typeface="Times New Roman"/>
                        </a:rPr>
                        <a:t>Obesity</a:t>
                      </a:r>
                      <a:r>
                        <a:rPr lang="sk-SK" sz="1400" b="0" i="0" u="none" strike="noStrike" dirty="0">
                          <a:solidFill>
                            <a:srgbClr val="000000"/>
                          </a:solidFill>
                          <a:effectLst/>
                          <a:latin typeface="Times New Roman"/>
                        </a:rPr>
                        <a:t> </a:t>
                      </a:r>
                    </a:p>
                  </a:txBody>
                  <a:tcPr marL="10814" marR="10814" marT="1081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sk-SK" sz="1400" b="0" i="0" u="none" strike="noStrike" dirty="0">
                        <a:solidFill>
                          <a:srgbClr val="000000"/>
                        </a:solidFill>
                        <a:effectLst/>
                        <a:latin typeface="Times New Roman"/>
                      </a:endParaRPr>
                    </a:p>
                  </a:txBody>
                  <a:tcPr marL="10814" marR="10814" marT="1081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2707">
                <a:tc>
                  <a:txBody>
                    <a:bodyPr/>
                    <a:lstStyle/>
                    <a:p>
                      <a:pPr algn="l" fontAlgn="b"/>
                      <a:r>
                        <a:rPr lang="en-US" sz="1400" b="0" i="0" u="none" strike="noStrike" dirty="0">
                          <a:solidFill>
                            <a:srgbClr val="000000"/>
                          </a:solidFill>
                          <a:effectLst/>
                          <a:latin typeface="Times New Roman"/>
                        </a:rPr>
                        <a:t>Neighborhood Use of Force </a:t>
                      </a:r>
                      <a:r>
                        <a:rPr lang="en-US" sz="1400" b="0" i="0" u="none" strike="noStrike" dirty="0" smtClean="0">
                          <a:solidFill>
                            <a:srgbClr val="000000"/>
                          </a:solidFill>
                          <a:effectLst/>
                          <a:latin typeface="Times New Roman"/>
                        </a:rPr>
                        <a:t>Rate [1]</a:t>
                      </a:r>
                      <a:endParaRPr lang="en-US" sz="1400" b="0" i="0" u="none" strike="noStrike" dirty="0">
                        <a:solidFill>
                          <a:srgbClr val="000000"/>
                        </a:solidFill>
                        <a:effectLst/>
                        <a:latin typeface="Times New Roman"/>
                      </a:endParaRPr>
                    </a:p>
                  </a:txBody>
                  <a:tcPr marL="10814" marR="10814" marT="1081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nb-NO" sz="1400" b="0" i="0" u="none" strike="noStrike" dirty="0">
                          <a:solidFill>
                            <a:srgbClr val="000000"/>
                          </a:solidFill>
                          <a:effectLst/>
                          <a:latin typeface="Times New Roman"/>
                        </a:rPr>
                        <a:t>0.903</a:t>
                      </a:r>
                    </a:p>
                  </a:txBody>
                  <a:tcPr marL="10814" marR="10814" marT="1081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dirty="0">
                          <a:solidFill>
                            <a:srgbClr val="000000"/>
                          </a:solidFill>
                          <a:effectLst/>
                          <a:latin typeface="Times New Roman"/>
                        </a:rPr>
                        <a:t>***</a:t>
                      </a:r>
                    </a:p>
                  </a:txBody>
                  <a:tcPr marL="10814" marR="10814" marT="1081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effectLst/>
                        <a:latin typeface="Times New Roman"/>
                      </a:endParaRPr>
                    </a:p>
                  </a:txBody>
                  <a:tcPr marL="10814" marR="10814" marT="1081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it-IT" sz="1400" b="0" i="0" u="none" strike="noStrike">
                          <a:solidFill>
                            <a:srgbClr val="000000"/>
                          </a:solidFill>
                          <a:effectLst/>
                          <a:latin typeface="Times New Roman"/>
                        </a:rPr>
                        <a:t>0.895</a:t>
                      </a:r>
                    </a:p>
                  </a:txBody>
                  <a:tcPr marL="10814" marR="10814" marT="1081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a:solidFill>
                            <a:srgbClr val="000000"/>
                          </a:solidFill>
                          <a:effectLst/>
                          <a:latin typeface="Times New Roman"/>
                        </a:rPr>
                        <a:t>***</a:t>
                      </a:r>
                    </a:p>
                  </a:txBody>
                  <a:tcPr marL="10814" marR="10814" marT="1081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effectLst/>
                        <a:latin typeface="Times New Roman"/>
                      </a:endParaRPr>
                    </a:p>
                  </a:txBody>
                  <a:tcPr marL="10814" marR="10814" marT="1081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it-IT" sz="1400" b="0" i="0" u="none" strike="noStrike" dirty="0">
                          <a:solidFill>
                            <a:srgbClr val="000000"/>
                          </a:solidFill>
                          <a:effectLst/>
                          <a:latin typeface="Times New Roman"/>
                        </a:rPr>
                        <a:t>0.968</a:t>
                      </a:r>
                    </a:p>
                  </a:txBody>
                  <a:tcPr marL="10814" marR="10814" marT="1081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dirty="0">
                          <a:solidFill>
                            <a:srgbClr val="000000"/>
                          </a:solidFill>
                          <a:effectLst/>
                          <a:latin typeface="Times New Roman"/>
                        </a:rPr>
                        <a:t>*</a:t>
                      </a:r>
                    </a:p>
                  </a:txBody>
                  <a:tcPr marL="10814" marR="10814" marT="1081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effectLst/>
                        <a:latin typeface="Times New Roman"/>
                      </a:endParaRPr>
                    </a:p>
                  </a:txBody>
                  <a:tcPr marL="10814" marR="10814" marT="1081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nb-NO" sz="1400" b="0" i="0" u="none" strike="noStrike">
                          <a:solidFill>
                            <a:srgbClr val="000000"/>
                          </a:solidFill>
                          <a:effectLst/>
                          <a:latin typeface="Times New Roman"/>
                        </a:rPr>
                        <a:t>0.969</a:t>
                      </a:r>
                    </a:p>
                  </a:txBody>
                  <a:tcPr marL="10814" marR="10814" marT="1081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effectLst/>
                        <a:latin typeface="Times New Roman"/>
                      </a:endParaRPr>
                    </a:p>
                  </a:txBody>
                  <a:tcPr marL="10814" marR="10814" marT="10814"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192707">
                <a:tc>
                  <a:txBody>
                    <a:bodyPr/>
                    <a:lstStyle/>
                    <a:p>
                      <a:pPr algn="l" fontAlgn="b"/>
                      <a:endParaRPr lang="en-US" sz="1400" b="0" i="0" u="none" strike="noStrike">
                        <a:solidFill>
                          <a:srgbClr val="000000"/>
                        </a:solidFill>
                        <a:effectLst/>
                        <a:latin typeface="Times New Roman"/>
                      </a:endParaRPr>
                    </a:p>
                  </a:txBody>
                  <a:tcPr marL="10814" marR="10814" marT="10814" marB="0" anchor="b">
                    <a:lnL>
                      <a:noFill/>
                    </a:lnL>
                    <a:lnR>
                      <a:noFill/>
                    </a:lnR>
                    <a:lnT>
                      <a:noFill/>
                    </a:lnT>
                    <a:lnB>
                      <a:noFill/>
                    </a:lnB>
                  </a:tcPr>
                </a:tc>
                <a:tc>
                  <a:txBody>
                    <a:bodyPr/>
                    <a:lstStyle/>
                    <a:p>
                      <a:pPr algn="r" fontAlgn="b"/>
                      <a:r>
                        <a:rPr lang="pt-BR" sz="1400" b="0" i="0" u="none" strike="noStrike">
                          <a:solidFill>
                            <a:srgbClr val="000000"/>
                          </a:solidFill>
                          <a:effectLst/>
                          <a:latin typeface="Times New Roman"/>
                        </a:rPr>
                        <a:t>[0.858,0.950]</a:t>
                      </a:r>
                    </a:p>
                  </a:txBody>
                  <a:tcPr marL="10814" marR="10814" marT="10814" marB="0" anchor="b">
                    <a:lnL>
                      <a:noFill/>
                    </a:lnL>
                    <a:lnR>
                      <a:noFill/>
                    </a:lnR>
                    <a:lnT>
                      <a:noFill/>
                    </a:lnT>
                    <a:lnB>
                      <a:noFill/>
                    </a:lnB>
                  </a:tcPr>
                </a:tc>
                <a:tc>
                  <a:txBody>
                    <a:bodyPr/>
                    <a:lstStyle/>
                    <a:p>
                      <a:pPr algn="l" fontAlgn="b"/>
                      <a:endParaRPr lang="en-US" sz="1400" b="0" i="0" u="none" strike="noStrike">
                        <a:solidFill>
                          <a:srgbClr val="000000"/>
                        </a:solidFill>
                        <a:effectLst/>
                        <a:latin typeface="Times New Roman"/>
                      </a:endParaRPr>
                    </a:p>
                  </a:txBody>
                  <a:tcPr marL="10814" marR="10814" marT="10814" marB="0" anchor="b">
                    <a:lnL>
                      <a:noFill/>
                    </a:lnL>
                    <a:lnR>
                      <a:noFill/>
                    </a:lnR>
                    <a:lnT>
                      <a:noFill/>
                    </a:lnT>
                    <a:lnB>
                      <a:noFill/>
                    </a:lnB>
                  </a:tcPr>
                </a:tc>
                <a:tc>
                  <a:txBody>
                    <a:bodyPr/>
                    <a:lstStyle/>
                    <a:p>
                      <a:pPr algn="l" fontAlgn="b"/>
                      <a:endParaRPr lang="en-US" sz="1400" b="0" i="0" u="none" strike="noStrike">
                        <a:solidFill>
                          <a:srgbClr val="000000"/>
                        </a:solidFill>
                        <a:effectLst/>
                        <a:latin typeface="Times New Roman"/>
                      </a:endParaRPr>
                    </a:p>
                  </a:txBody>
                  <a:tcPr marL="10814" marR="10814" marT="10814" marB="0" anchor="b">
                    <a:lnL>
                      <a:noFill/>
                    </a:lnL>
                    <a:lnR>
                      <a:noFill/>
                    </a:lnR>
                    <a:lnT>
                      <a:noFill/>
                    </a:lnT>
                    <a:lnB>
                      <a:noFill/>
                    </a:lnB>
                  </a:tcPr>
                </a:tc>
                <a:tc>
                  <a:txBody>
                    <a:bodyPr/>
                    <a:lstStyle/>
                    <a:p>
                      <a:pPr algn="r" fontAlgn="b"/>
                      <a:r>
                        <a:rPr lang="pt-BR" sz="1400" b="0" i="0" u="none" strike="noStrike">
                          <a:solidFill>
                            <a:srgbClr val="000000"/>
                          </a:solidFill>
                          <a:effectLst/>
                          <a:latin typeface="Times New Roman"/>
                        </a:rPr>
                        <a:t>[0.852,0.939]</a:t>
                      </a:r>
                    </a:p>
                  </a:txBody>
                  <a:tcPr marL="10814" marR="10814" marT="10814" marB="0" anchor="b">
                    <a:lnL>
                      <a:noFill/>
                    </a:lnL>
                    <a:lnR>
                      <a:noFill/>
                    </a:lnR>
                    <a:lnT>
                      <a:noFill/>
                    </a:lnT>
                    <a:lnB>
                      <a:noFill/>
                    </a:lnB>
                  </a:tcPr>
                </a:tc>
                <a:tc>
                  <a:txBody>
                    <a:bodyPr/>
                    <a:lstStyle/>
                    <a:p>
                      <a:pPr algn="l" fontAlgn="b"/>
                      <a:endParaRPr lang="en-US" sz="1400" b="0" i="0" u="none" strike="noStrike">
                        <a:solidFill>
                          <a:srgbClr val="000000"/>
                        </a:solidFill>
                        <a:effectLst/>
                        <a:latin typeface="Times New Roman"/>
                      </a:endParaRPr>
                    </a:p>
                  </a:txBody>
                  <a:tcPr marL="10814" marR="10814" marT="10814" marB="0" anchor="b">
                    <a:lnL>
                      <a:noFill/>
                    </a:lnL>
                    <a:lnR>
                      <a:noFill/>
                    </a:lnR>
                    <a:lnT>
                      <a:noFill/>
                    </a:lnT>
                    <a:lnB>
                      <a:noFill/>
                    </a:lnB>
                  </a:tcPr>
                </a:tc>
                <a:tc>
                  <a:txBody>
                    <a:bodyPr/>
                    <a:lstStyle/>
                    <a:p>
                      <a:pPr algn="l" fontAlgn="b"/>
                      <a:endParaRPr lang="en-US" sz="1400" b="0" i="0" u="none" strike="noStrike">
                        <a:solidFill>
                          <a:srgbClr val="000000"/>
                        </a:solidFill>
                        <a:effectLst/>
                        <a:latin typeface="Times New Roman"/>
                      </a:endParaRPr>
                    </a:p>
                  </a:txBody>
                  <a:tcPr marL="10814" marR="10814" marT="10814" marB="0" anchor="b">
                    <a:lnL>
                      <a:noFill/>
                    </a:lnL>
                    <a:lnR>
                      <a:noFill/>
                    </a:lnR>
                    <a:lnT>
                      <a:noFill/>
                    </a:lnT>
                    <a:lnB>
                      <a:noFill/>
                    </a:lnB>
                  </a:tcPr>
                </a:tc>
                <a:tc>
                  <a:txBody>
                    <a:bodyPr/>
                    <a:lstStyle/>
                    <a:p>
                      <a:pPr algn="r" fontAlgn="b"/>
                      <a:r>
                        <a:rPr lang="pt-BR" sz="1400" b="0" i="0" u="none" strike="noStrike" dirty="0">
                          <a:solidFill>
                            <a:srgbClr val="000000"/>
                          </a:solidFill>
                          <a:effectLst/>
                          <a:latin typeface="Times New Roman"/>
                        </a:rPr>
                        <a:t>[0.945,0.993]</a:t>
                      </a:r>
                    </a:p>
                  </a:txBody>
                  <a:tcPr marL="10814" marR="10814" marT="10814"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Times New Roman"/>
                      </a:endParaRPr>
                    </a:p>
                  </a:txBody>
                  <a:tcPr marL="10814" marR="10814" marT="10814" marB="0" anchor="b">
                    <a:lnL>
                      <a:noFill/>
                    </a:lnL>
                    <a:lnR>
                      <a:noFill/>
                    </a:lnR>
                    <a:lnT>
                      <a:noFill/>
                    </a:lnT>
                    <a:lnB>
                      <a:noFill/>
                    </a:lnB>
                  </a:tcPr>
                </a:tc>
                <a:tc>
                  <a:txBody>
                    <a:bodyPr/>
                    <a:lstStyle/>
                    <a:p>
                      <a:pPr algn="l" fontAlgn="b"/>
                      <a:endParaRPr lang="en-US" sz="1400" b="0" i="0" u="none" strike="noStrike">
                        <a:solidFill>
                          <a:srgbClr val="000000"/>
                        </a:solidFill>
                        <a:effectLst/>
                        <a:latin typeface="Times New Roman"/>
                      </a:endParaRPr>
                    </a:p>
                  </a:txBody>
                  <a:tcPr marL="10814" marR="10814" marT="10814" marB="0" anchor="b">
                    <a:lnL>
                      <a:noFill/>
                    </a:lnL>
                    <a:lnR>
                      <a:noFill/>
                    </a:lnR>
                    <a:lnT>
                      <a:noFill/>
                    </a:lnT>
                    <a:lnB>
                      <a:noFill/>
                    </a:lnB>
                  </a:tcPr>
                </a:tc>
                <a:tc>
                  <a:txBody>
                    <a:bodyPr/>
                    <a:lstStyle/>
                    <a:p>
                      <a:pPr algn="r" fontAlgn="b"/>
                      <a:r>
                        <a:rPr lang="pt-BR" sz="1400" b="0" i="0" u="none" strike="noStrike">
                          <a:solidFill>
                            <a:srgbClr val="000000"/>
                          </a:solidFill>
                          <a:effectLst/>
                          <a:latin typeface="Times New Roman"/>
                        </a:rPr>
                        <a:t>[0.910,1.031]</a:t>
                      </a:r>
                    </a:p>
                  </a:txBody>
                  <a:tcPr marL="10814" marR="10814" marT="10814" marB="0" anchor="b">
                    <a:lnL>
                      <a:noFill/>
                    </a:lnL>
                    <a:lnR>
                      <a:noFill/>
                    </a:lnR>
                    <a:lnT>
                      <a:noFill/>
                    </a:lnT>
                    <a:lnB>
                      <a:noFill/>
                    </a:lnB>
                  </a:tcPr>
                </a:tc>
                <a:tc>
                  <a:txBody>
                    <a:bodyPr/>
                    <a:lstStyle/>
                    <a:p>
                      <a:pPr algn="l" fontAlgn="b"/>
                      <a:endParaRPr lang="en-US" sz="1400" b="0" i="0" u="none" strike="noStrike">
                        <a:solidFill>
                          <a:srgbClr val="000000"/>
                        </a:solidFill>
                        <a:effectLst/>
                        <a:latin typeface="Times New Roman"/>
                      </a:endParaRPr>
                    </a:p>
                  </a:txBody>
                  <a:tcPr marL="10814" marR="10814" marT="10814" marB="0" anchor="b">
                    <a:lnL>
                      <a:noFill/>
                    </a:lnL>
                    <a:lnR>
                      <a:noFill/>
                    </a:lnR>
                    <a:lnT>
                      <a:noFill/>
                    </a:lnT>
                    <a:lnB>
                      <a:noFill/>
                    </a:lnB>
                  </a:tcPr>
                </a:tc>
                <a:extLst>
                  <a:ext uri="{0D108BD9-81ED-4DB2-BD59-A6C34878D82A}">
                    <a16:rowId xmlns:a16="http://schemas.microsoft.com/office/drawing/2014/main" val="10003"/>
                  </a:ext>
                </a:extLst>
              </a:tr>
              <a:tr h="192707">
                <a:tc>
                  <a:txBody>
                    <a:bodyPr/>
                    <a:lstStyle/>
                    <a:p>
                      <a:pPr algn="l" fontAlgn="b"/>
                      <a:r>
                        <a:rPr lang="en-US" sz="1400" b="0" i="0" u="none" strike="noStrike" dirty="0">
                          <a:solidFill>
                            <a:srgbClr val="000000"/>
                          </a:solidFill>
                          <a:effectLst/>
                          <a:latin typeface="Times New Roman"/>
                        </a:rPr>
                        <a:t>Racial Disparities in Use of </a:t>
                      </a:r>
                      <a:r>
                        <a:rPr lang="en-US" sz="1400" b="0" i="0" u="none" strike="noStrike" dirty="0" smtClean="0">
                          <a:solidFill>
                            <a:srgbClr val="000000"/>
                          </a:solidFill>
                          <a:effectLst/>
                          <a:latin typeface="Times New Roman"/>
                        </a:rPr>
                        <a:t>Force [2]</a:t>
                      </a:r>
                      <a:endParaRPr lang="en-US" sz="1400" b="0" i="0" u="none" strike="noStrike" dirty="0">
                        <a:solidFill>
                          <a:srgbClr val="000000"/>
                        </a:solidFill>
                        <a:effectLst/>
                        <a:latin typeface="Times New Roman"/>
                      </a:endParaRPr>
                    </a:p>
                  </a:txBody>
                  <a:tcPr marL="10814" marR="10814" marT="10814" marB="0" anchor="b">
                    <a:lnL>
                      <a:noFill/>
                    </a:lnL>
                    <a:lnR>
                      <a:noFill/>
                    </a:lnR>
                    <a:lnT>
                      <a:noFill/>
                    </a:lnT>
                    <a:lnB>
                      <a:noFill/>
                    </a:lnB>
                  </a:tcPr>
                </a:tc>
                <a:tc>
                  <a:txBody>
                    <a:bodyPr/>
                    <a:lstStyle/>
                    <a:p>
                      <a:pPr algn="r" fontAlgn="b"/>
                      <a:r>
                        <a:rPr lang="nb-NO" sz="1400" b="0" i="0" u="none" strike="noStrike">
                          <a:solidFill>
                            <a:srgbClr val="000000"/>
                          </a:solidFill>
                          <a:effectLst/>
                          <a:latin typeface="Times New Roman"/>
                        </a:rPr>
                        <a:t>1.203</a:t>
                      </a:r>
                    </a:p>
                  </a:txBody>
                  <a:tcPr marL="10814" marR="10814" marT="10814" marB="0" anchor="b">
                    <a:lnL>
                      <a:noFill/>
                    </a:lnL>
                    <a:lnR>
                      <a:noFill/>
                    </a:lnR>
                    <a:lnT>
                      <a:noFill/>
                    </a:lnT>
                    <a:lnB>
                      <a:noFill/>
                    </a:lnB>
                  </a:tcPr>
                </a:tc>
                <a:tc>
                  <a:txBody>
                    <a:bodyPr/>
                    <a:lstStyle/>
                    <a:p>
                      <a:pPr algn="l" fontAlgn="b"/>
                      <a:r>
                        <a:rPr lang="en-US" sz="1400" b="0" i="0" u="none" strike="noStrike">
                          <a:solidFill>
                            <a:srgbClr val="000000"/>
                          </a:solidFill>
                          <a:effectLst/>
                          <a:latin typeface="Times New Roman"/>
                        </a:rPr>
                        <a:t>***</a:t>
                      </a:r>
                    </a:p>
                  </a:txBody>
                  <a:tcPr marL="10814" marR="10814" marT="10814" marB="0" anchor="b">
                    <a:lnL>
                      <a:noFill/>
                    </a:lnL>
                    <a:lnR>
                      <a:noFill/>
                    </a:lnR>
                    <a:lnT>
                      <a:noFill/>
                    </a:lnT>
                    <a:lnB>
                      <a:noFill/>
                    </a:lnB>
                  </a:tcPr>
                </a:tc>
                <a:tc>
                  <a:txBody>
                    <a:bodyPr/>
                    <a:lstStyle/>
                    <a:p>
                      <a:pPr algn="l" fontAlgn="b"/>
                      <a:endParaRPr lang="en-US" sz="1400" b="0" i="0" u="none" strike="noStrike">
                        <a:solidFill>
                          <a:srgbClr val="000000"/>
                        </a:solidFill>
                        <a:effectLst/>
                        <a:latin typeface="Times New Roman"/>
                      </a:endParaRPr>
                    </a:p>
                  </a:txBody>
                  <a:tcPr marL="10814" marR="10814" marT="10814" marB="0" anchor="b">
                    <a:lnL>
                      <a:noFill/>
                    </a:lnL>
                    <a:lnR>
                      <a:noFill/>
                    </a:lnR>
                    <a:lnT>
                      <a:noFill/>
                    </a:lnT>
                    <a:lnB>
                      <a:noFill/>
                    </a:lnB>
                  </a:tcPr>
                </a:tc>
                <a:tc>
                  <a:txBody>
                    <a:bodyPr/>
                    <a:lstStyle/>
                    <a:p>
                      <a:pPr algn="r" fontAlgn="b"/>
                      <a:r>
                        <a:rPr lang="cs-CZ" sz="1400" b="0" i="0" u="none" strike="noStrike">
                          <a:solidFill>
                            <a:srgbClr val="000000"/>
                          </a:solidFill>
                          <a:effectLst/>
                          <a:latin typeface="Times New Roman"/>
                        </a:rPr>
                        <a:t>1.111</a:t>
                      </a:r>
                    </a:p>
                  </a:txBody>
                  <a:tcPr marL="10814" marR="10814" marT="10814" marB="0" anchor="b">
                    <a:lnL>
                      <a:noFill/>
                    </a:lnL>
                    <a:lnR>
                      <a:noFill/>
                    </a:lnR>
                    <a:lnT>
                      <a:noFill/>
                    </a:lnT>
                    <a:lnB>
                      <a:noFill/>
                    </a:lnB>
                  </a:tcPr>
                </a:tc>
                <a:tc>
                  <a:txBody>
                    <a:bodyPr/>
                    <a:lstStyle/>
                    <a:p>
                      <a:pPr algn="l" fontAlgn="b"/>
                      <a:r>
                        <a:rPr lang="en-US" sz="1400" b="0" i="0" u="none" strike="noStrike">
                          <a:solidFill>
                            <a:srgbClr val="000000"/>
                          </a:solidFill>
                          <a:effectLst/>
                          <a:latin typeface="Times New Roman"/>
                        </a:rPr>
                        <a:t>***</a:t>
                      </a:r>
                    </a:p>
                  </a:txBody>
                  <a:tcPr marL="10814" marR="10814" marT="10814" marB="0" anchor="b">
                    <a:lnL>
                      <a:noFill/>
                    </a:lnL>
                    <a:lnR>
                      <a:noFill/>
                    </a:lnR>
                    <a:lnT>
                      <a:noFill/>
                    </a:lnT>
                    <a:lnB>
                      <a:noFill/>
                    </a:lnB>
                  </a:tcPr>
                </a:tc>
                <a:tc>
                  <a:txBody>
                    <a:bodyPr/>
                    <a:lstStyle/>
                    <a:p>
                      <a:pPr algn="l" fontAlgn="b"/>
                      <a:endParaRPr lang="en-US" sz="1400" b="0" i="0" u="none" strike="noStrike">
                        <a:solidFill>
                          <a:srgbClr val="000000"/>
                        </a:solidFill>
                        <a:effectLst/>
                        <a:latin typeface="Times New Roman"/>
                      </a:endParaRPr>
                    </a:p>
                  </a:txBody>
                  <a:tcPr marL="10814" marR="10814" marT="10814" marB="0" anchor="b">
                    <a:lnL>
                      <a:noFill/>
                    </a:lnL>
                    <a:lnR>
                      <a:noFill/>
                    </a:lnR>
                    <a:lnT>
                      <a:noFill/>
                    </a:lnT>
                    <a:lnB>
                      <a:noFill/>
                    </a:lnB>
                  </a:tcPr>
                </a:tc>
                <a:tc>
                  <a:txBody>
                    <a:bodyPr/>
                    <a:lstStyle/>
                    <a:p>
                      <a:pPr algn="r" fontAlgn="b"/>
                      <a:r>
                        <a:rPr lang="hr-HR" sz="1400" b="0" i="0" u="none" strike="noStrike">
                          <a:solidFill>
                            <a:srgbClr val="000000"/>
                          </a:solidFill>
                          <a:effectLst/>
                          <a:latin typeface="Times New Roman"/>
                        </a:rPr>
                        <a:t>1.056</a:t>
                      </a:r>
                    </a:p>
                  </a:txBody>
                  <a:tcPr marL="10814" marR="10814" marT="10814" marB="0" anchor="b">
                    <a:lnL>
                      <a:noFill/>
                    </a:lnL>
                    <a:lnR>
                      <a:noFill/>
                    </a:lnR>
                    <a:lnT>
                      <a:noFill/>
                    </a:lnT>
                    <a:lnB>
                      <a:noFill/>
                    </a:lnB>
                  </a:tcPr>
                </a:tc>
                <a:tc>
                  <a:txBody>
                    <a:bodyPr/>
                    <a:lstStyle/>
                    <a:p>
                      <a:pPr algn="l" fontAlgn="b"/>
                      <a:r>
                        <a:rPr lang="en-US" sz="1400" b="0" i="0" u="none" strike="noStrike">
                          <a:solidFill>
                            <a:srgbClr val="000000"/>
                          </a:solidFill>
                          <a:effectLst/>
                          <a:latin typeface="Times New Roman"/>
                        </a:rPr>
                        <a:t>**</a:t>
                      </a:r>
                    </a:p>
                  </a:txBody>
                  <a:tcPr marL="10814" marR="10814" marT="10814" marB="0" anchor="b">
                    <a:lnL>
                      <a:noFill/>
                    </a:lnL>
                    <a:lnR>
                      <a:noFill/>
                    </a:lnR>
                    <a:lnT>
                      <a:noFill/>
                    </a:lnT>
                    <a:lnB>
                      <a:noFill/>
                    </a:lnB>
                  </a:tcPr>
                </a:tc>
                <a:tc>
                  <a:txBody>
                    <a:bodyPr/>
                    <a:lstStyle/>
                    <a:p>
                      <a:pPr algn="l" fontAlgn="b"/>
                      <a:endParaRPr lang="en-US" sz="1400" b="0" i="0" u="none" strike="noStrike">
                        <a:solidFill>
                          <a:srgbClr val="000000"/>
                        </a:solidFill>
                        <a:effectLst/>
                        <a:latin typeface="Times New Roman"/>
                      </a:endParaRPr>
                    </a:p>
                  </a:txBody>
                  <a:tcPr marL="10814" marR="10814" marT="10814" marB="0" anchor="b">
                    <a:lnL>
                      <a:noFill/>
                    </a:lnL>
                    <a:lnR>
                      <a:noFill/>
                    </a:lnR>
                    <a:lnT>
                      <a:noFill/>
                    </a:lnT>
                    <a:lnB>
                      <a:noFill/>
                    </a:lnB>
                  </a:tcPr>
                </a:tc>
                <a:tc>
                  <a:txBody>
                    <a:bodyPr/>
                    <a:lstStyle/>
                    <a:p>
                      <a:pPr algn="r" fontAlgn="b"/>
                      <a:r>
                        <a:rPr lang="hr-HR" sz="1400" b="0" i="0" u="none" strike="noStrike">
                          <a:solidFill>
                            <a:srgbClr val="000000"/>
                          </a:solidFill>
                          <a:effectLst/>
                          <a:latin typeface="Times New Roman"/>
                        </a:rPr>
                        <a:t>1.094</a:t>
                      </a:r>
                    </a:p>
                  </a:txBody>
                  <a:tcPr marL="10814" marR="10814" marT="10814" marB="0" anchor="b">
                    <a:lnL>
                      <a:noFill/>
                    </a:lnL>
                    <a:lnR>
                      <a:noFill/>
                    </a:lnR>
                    <a:lnT>
                      <a:noFill/>
                    </a:lnT>
                    <a:lnB>
                      <a:noFill/>
                    </a:lnB>
                  </a:tcPr>
                </a:tc>
                <a:tc>
                  <a:txBody>
                    <a:bodyPr/>
                    <a:lstStyle/>
                    <a:p>
                      <a:pPr algn="l" fontAlgn="b"/>
                      <a:r>
                        <a:rPr lang="en-US" sz="1400" b="0" i="0" u="none" strike="noStrike">
                          <a:solidFill>
                            <a:srgbClr val="000000"/>
                          </a:solidFill>
                          <a:effectLst/>
                          <a:latin typeface="Times New Roman"/>
                        </a:rPr>
                        <a:t>**</a:t>
                      </a:r>
                    </a:p>
                  </a:txBody>
                  <a:tcPr marL="10814" marR="10814" marT="10814" marB="0" anchor="b">
                    <a:lnL>
                      <a:noFill/>
                    </a:lnL>
                    <a:lnR>
                      <a:noFill/>
                    </a:lnR>
                    <a:lnT>
                      <a:noFill/>
                    </a:lnT>
                    <a:lnB>
                      <a:noFill/>
                    </a:lnB>
                  </a:tcPr>
                </a:tc>
                <a:extLst>
                  <a:ext uri="{0D108BD9-81ED-4DB2-BD59-A6C34878D82A}">
                    <a16:rowId xmlns:a16="http://schemas.microsoft.com/office/drawing/2014/main" val="10004"/>
                  </a:ext>
                </a:extLst>
              </a:tr>
              <a:tr h="192707">
                <a:tc>
                  <a:txBody>
                    <a:bodyPr/>
                    <a:lstStyle/>
                    <a:p>
                      <a:pPr algn="l" fontAlgn="b"/>
                      <a:endParaRPr lang="en-US" sz="1400" b="0" i="0" u="none" strike="noStrike">
                        <a:solidFill>
                          <a:srgbClr val="000000"/>
                        </a:solidFill>
                        <a:effectLst/>
                        <a:latin typeface="Times New Roman"/>
                      </a:endParaRPr>
                    </a:p>
                  </a:txBody>
                  <a:tcPr marL="10814" marR="10814" marT="10814" marB="0" anchor="b">
                    <a:lnL>
                      <a:noFill/>
                    </a:lnL>
                    <a:lnR>
                      <a:noFill/>
                    </a:lnR>
                    <a:lnT>
                      <a:noFill/>
                    </a:lnT>
                    <a:lnB>
                      <a:noFill/>
                    </a:lnB>
                  </a:tcPr>
                </a:tc>
                <a:tc>
                  <a:txBody>
                    <a:bodyPr/>
                    <a:lstStyle/>
                    <a:p>
                      <a:pPr algn="r" fontAlgn="b"/>
                      <a:r>
                        <a:rPr lang="pt-BR" sz="1400" b="0" i="0" u="none" strike="noStrike">
                          <a:solidFill>
                            <a:srgbClr val="000000"/>
                          </a:solidFill>
                          <a:effectLst/>
                          <a:latin typeface="Times New Roman"/>
                        </a:rPr>
                        <a:t>[1.155,1.252]</a:t>
                      </a:r>
                    </a:p>
                  </a:txBody>
                  <a:tcPr marL="10814" marR="10814" marT="10814" marB="0" anchor="b">
                    <a:lnL>
                      <a:noFill/>
                    </a:lnL>
                    <a:lnR>
                      <a:noFill/>
                    </a:lnR>
                    <a:lnT>
                      <a:noFill/>
                    </a:lnT>
                    <a:lnB>
                      <a:noFill/>
                    </a:lnB>
                  </a:tcPr>
                </a:tc>
                <a:tc>
                  <a:txBody>
                    <a:bodyPr/>
                    <a:lstStyle/>
                    <a:p>
                      <a:pPr algn="l" fontAlgn="b"/>
                      <a:endParaRPr lang="en-US" sz="1400" b="0" i="0" u="none" strike="noStrike">
                        <a:solidFill>
                          <a:srgbClr val="000000"/>
                        </a:solidFill>
                        <a:effectLst/>
                        <a:latin typeface="Times New Roman"/>
                      </a:endParaRPr>
                    </a:p>
                  </a:txBody>
                  <a:tcPr marL="10814" marR="10814" marT="10814" marB="0" anchor="b">
                    <a:lnL>
                      <a:noFill/>
                    </a:lnL>
                    <a:lnR>
                      <a:noFill/>
                    </a:lnR>
                    <a:lnT>
                      <a:noFill/>
                    </a:lnT>
                    <a:lnB>
                      <a:noFill/>
                    </a:lnB>
                  </a:tcPr>
                </a:tc>
                <a:tc>
                  <a:txBody>
                    <a:bodyPr/>
                    <a:lstStyle/>
                    <a:p>
                      <a:pPr algn="l" fontAlgn="b"/>
                      <a:endParaRPr lang="en-US" sz="1400" b="0" i="0" u="none" strike="noStrike">
                        <a:solidFill>
                          <a:srgbClr val="000000"/>
                        </a:solidFill>
                        <a:effectLst/>
                        <a:latin typeface="Times New Roman"/>
                      </a:endParaRPr>
                    </a:p>
                  </a:txBody>
                  <a:tcPr marL="10814" marR="10814" marT="10814" marB="0" anchor="b">
                    <a:lnL>
                      <a:noFill/>
                    </a:lnL>
                    <a:lnR>
                      <a:noFill/>
                    </a:lnR>
                    <a:lnT>
                      <a:noFill/>
                    </a:lnT>
                    <a:lnB>
                      <a:noFill/>
                    </a:lnB>
                  </a:tcPr>
                </a:tc>
                <a:tc>
                  <a:txBody>
                    <a:bodyPr/>
                    <a:lstStyle/>
                    <a:p>
                      <a:pPr algn="r" fontAlgn="b"/>
                      <a:r>
                        <a:rPr lang="pt-BR" sz="1400" b="0" i="0" u="none" strike="noStrike">
                          <a:solidFill>
                            <a:srgbClr val="000000"/>
                          </a:solidFill>
                          <a:effectLst/>
                          <a:latin typeface="Times New Roman"/>
                        </a:rPr>
                        <a:t>[1.059,1.165]</a:t>
                      </a:r>
                    </a:p>
                  </a:txBody>
                  <a:tcPr marL="10814" marR="10814" marT="10814" marB="0" anchor="b">
                    <a:lnL>
                      <a:noFill/>
                    </a:lnL>
                    <a:lnR>
                      <a:noFill/>
                    </a:lnR>
                    <a:lnT>
                      <a:noFill/>
                    </a:lnT>
                    <a:lnB>
                      <a:noFill/>
                    </a:lnB>
                  </a:tcPr>
                </a:tc>
                <a:tc>
                  <a:txBody>
                    <a:bodyPr/>
                    <a:lstStyle/>
                    <a:p>
                      <a:pPr algn="l" fontAlgn="b"/>
                      <a:endParaRPr lang="en-US" sz="1400" b="0" i="0" u="none" strike="noStrike">
                        <a:solidFill>
                          <a:srgbClr val="000000"/>
                        </a:solidFill>
                        <a:effectLst/>
                        <a:latin typeface="Times New Roman"/>
                      </a:endParaRPr>
                    </a:p>
                  </a:txBody>
                  <a:tcPr marL="10814" marR="10814" marT="10814" marB="0" anchor="b">
                    <a:lnL>
                      <a:noFill/>
                    </a:lnL>
                    <a:lnR>
                      <a:noFill/>
                    </a:lnR>
                    <a:lnT>
                      <a:noFill/>
                    </a:lnT>
                    <a:lnB>
                      <a:noFill/>
                    </a:lnB>
                  </a:tcPr>
                </a:tc>
                <a:tc>
                  <a:txBody>
                    <a:bodyPr/>
                    <a:lstStyle/>
                    <a:p>
                      <a:pPr algn="l" fontAlgn="b"/>
                      <a:endParaRPr lang="en-US" sz="1400" b="0" i="0" u="none" strike="noStrike">
                        <a:solidFill>
                          <a:srgbClr val="000000"/>
                        </a:solidFill>
                        <a:effectLst/>
                        <a:latin typeface="Times New Roman"/>
                      </a:endParaRPr>
                    </a:p>
                  </a:txBody>
                  <a:tcPr marL="10814" marR="10814" marT="10814" marB="0" anchor="b">
                    <a:lnL>
                      <a:noFill/>
                    </a:lnL>
                    <a:lnR>
                      <a:noFill/>
                    </a:lnR>
                    <a:lnT>
                      <a:noFill/>
                    </a:lnT>
                    <a:lnB>
                      <a:noFill/>
                    </a:lnB>
                  </a:tcPr>
                </a:tc>
                <a:tc>
                  <a:txBody>
                    <a:bodyPr/>
                    <a:lstStyle/>
                    <a:p>
                      <a:pPr algn="r" fontAlgn="b"/>
                      <a:r>
                        <a:rPr lang="pt-BR" sz="1400" b="0" i="0" u="none" strike="noStrike">
                          <a:solidFill>
                            <a:srgbClr val="000000"/>
                          </a:solidFill>
                          <a:effectLst/>
                          <a:latin typeface="Times New Roman"/>
                        </a:rPr>
                        <a:t>[1.020,1.092]</a:t>
                      </a:r>
                    </a:p>
                  </a:txBody>
                  <a:tcPr marL="10814" marR="10814" marT="10814"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Times New Roman"/>
                      </a:endParaRPr>
                    </a:p>
                  </a:txBody>
                  <a:tcPr marL="10814" marR="10814" marT="10814" marB="0" anchor="b">
                    <a:lnL>
                      <a:noFill/>
                    </a:lnL>
                    <a:lnR>
                      <a:noFill/>
                    </a:lnR>
                    <a:lnT>
                      <a:noFill/>
                    </a:lnT>
                    <a:lnB>
                      <a:noFill/>
                    </a:lnB>
                  </a:tcPr>
                </a:tc>
                <a:tc>
                  <a:txBody>
                    <a:bodyPr/>
                    <a:lstStyle/>
                    <a:p>
                      <a:pPr algn="l" fontAlgn="b"/>
                      <a:endParaRPr lang="en-US" sz="1400" b="0" i="0" u="none" strike="noStrike">
                        <a:solidFill>
                          <a:srgbClr val="000000"/>
                        </a:solidFill>
                        <a:effectLst/>
                        <a:latin typeface="Times New Roman"/>
                      </a:endParaRPr>
                    </a:p>
                  </a:txBody>
                  <a:tcPr marL="10814" marR="10814" marT="10814" marB="0" anchor="b">
                    <a:lnL>
                      <a:noFill/>
                    </a:lnL>
                    <a:lnR>
                      <a:noFill/>
                    </a:lnR>
                    <a:lnT>
                      <a:noFill/>
                    </a:lnT>
                    <a:lnB>
                      <a:noFill/>
                    </a:lnB>
                  </a:tcPr>
                </a:tc>
                <a:tc>
                  <a:txBody>
                    <a:bodyPr/>
                    <a:lstStyle/>
                    <a:p>
                      <a:pPr algn="r" fontAlgn="b"/>
                      <a:r>
                        <a:rPr lang="pt-BR" sz="1400" b="0" i="0" u="none" strike="noStrike">
                          <a:solidFill>
                            <a:srgbClr val="000000"/>
                          </a:solidFill>
                          <a:effectLst/>
                          <a:latin typeface="Times New Roman"/>
                        </a:rPr>
                        <a:t>[1.034,1.157]</a:t>
                      </a:r>
                    </a:p>
                  </a:txBody>
                  <a:tcPr marL="10814" marR="10814" marT="10814" marB="0" anchor="b">
                    <a:lnL>
                      <a:noFill/>
                    </a:lnL>
                    <a:lnR>
                      <a:noFill/>
                    </a:lnR>
                    <a:lnT>
                      <a:noFill/>
                    </a:lnT>
                    <a:lnB>
                      <a:noFill/>
                    </a:lnB>
                  </a:tcPr>
                </a:tc>
                <a:tc>
                  <a:txBody>
                    <a:bodyPr/>
                    <a:lstStyle/>
                    <a:p>
                      <a:pPr algn="l" fontAlgn="b"/>
                      <a:endParaRPr lang="en-US" sz="1400" b="0" i="0" u="none" strike="noStrike">
                        <a:solidFill>
                          <a:srgbClr val="000000"/>
                        </a:solidFill>
                        <a:effectLst/>
                        <a:latin typeface="Times New Roman"/>
                      </a:endParaRPr>
                    </a:p>
                  </a:txBody>
                  <a:tcPr marL="10814" marR="10814" marT="10814" marB="0" anchor="b">
                    <a:lnL>
                      <a:noFill/>
                    </a:lnL>
                    <a:lnR>
                      <a:noFill/>
                    </a:lnR>
                    <a:lnT>
                      <a:noFill/>
                    </a:lnT>
                    <a:lnB>
                      <a:noFill/>
                    </a:lnB>
                  </a:tcPr>
                </a:tc>
                <a:extLst>
                  <a:ext uri="{0D108BD9-81ED-4DB2-BD59-A6C34878D82A}">
                    <a16:rowId xmlns:a16="http://schemas.microsoft.com/office/drawing/2014/main" val="10005"/>
                  </a:ext>
                </a:extLst>
              </a:tr>
              <a:tr h="192707">
                <a:tc>
                  <a:txBody>
                    <a:bodyPr/>
                    <a:lstStyle/>
                    <a:p>
                      <a:pPr algn="l" fontAlgn="b"/>
                      <a:r>
                        <a:rPr lang="en-US" sz="1400" b="0" i="0" u="none" strike="noStrike" dirty="0">
                          <a:solidFill>
                            <a:srgbClr val="000000"/>
                          </a:solidFill>
                          <a:effectLst/>
                          <a:latin typeface="Times New Roman"/>
                        </a:rPr>
                        <a:t>Proportion Minority </a:t>
                      </a:r>
                      <a:r>
                        <a:rPr lang="en-US" sz="1400" b="0" i="0" u="none" strike="noStrike" dirty="0" smtClean="0">
                          <a:solidFill>
                            <a:srgbClr val="000000"/>
                          </a:solidFill>
                          <a:effectLst/>
                          <a:latin typeface="Times New Roman"/>
                        </a:rPr>
                        <a:t>[3]</a:t>
                      </a:r>
                      <a:endParaRPr lang="en-US" sz="1400" b="0" i="0" u="none" strike="noStrike" dirty="0">
                        <a:solidFill>
                          <a:srgbClr val="000000"/>
                        </a:solidFill>
                        <a:effectLst/>
                        <a:latin typeface="Times New Roman"/>
                      </a:endParaRPr>
                    </a:p>
                  </a:txBody>
                  <a:tcPr marL="10814" marR="10814" marT="10814" marB="0" anchor="b">
                    <a:lnL>
                      <a:noFill/>
                    </a:lnL>
                    <a:lnR>
                      <a:noFill/>
                    </a:lnR>
                    <a:lnT>
                      <a:noFill/>
                    </a:lnT>
                    <a:lnB>
                      <a:noFill/>
                    </a:lnB>
                  </a:tcPr>
                </a:tc>
                <a:tc>
                  <a:txBody>
                    <a:bodyPr/>
                    <a:lstStyle/>
                    <a:p>
                      <a:pPr algn="r" fontAlgn="b"/>
                      <a:r>
                        <a:rPr lang="hr-HR" sz="1400" b="0" i="0" u="none" strike="noStrike">
                          <a:solidFill>
                            <a:srgbClr val="000000"/>
                          </a:solidFill>
                          <a:effectLst/>
                          <a:latin typeface="Times New Roman"/>
                        </a:rPr>
                        <a:t>0.913</a:t>
                      </a:r>
                    </a:p>
                  </a:txBody>
                  <a:tcPr marL="10814" marR="10814" marT="10814" marB="0" anchor="b">
                    <a:lnL>
                      <a:noFill/>
                    </a:lnL>
                    <a:lnR>
                      <a:noFill/>
                    </a:lnR>
                    <a:lnT>
                      <a:noFill/>
                    </a:lnT>
                    <a:lnB>
                      <a:noFill/>
                    </a:lnB>
                  </a:tcPr>
                </a:tc>
                <a:tc>
                  <a:txBody>
                    <a:bodyPr/>
                    <a:lstStyle/>
                    <a:p>
                      <a:pPr algn="l" fontAlgn="b"/>
                      <a:r>
                        <a:rPr lang="en-US" sz="1400" b="0" i="0" u="none" strike="noStrike">
                          <a:solidFill>
                            <a:srgbClr val="000000"/>
                          </a:solidFill>
                          <a:effectLst/>
                          <a:latin typeface="Times New Roman"/>
                        </a:rPr>
                        <a:t>***</a:t>
                      </a:r>
                    </a:p>
                  </a:txBody>
                  <a:tcPr marL="10814" marR="10814" marT="10814" marB="0" anchor="b">
                    <a:lnL>
                      <a:noFill/>
                    </a:lnL>
                    <a:lnR>
                      <a:noFill/>
                    </a:lnR>
                    <a:lnT>
                      <a:noFill/>
                    </a:lnT>
                    <a:lnB>
                      <a:noFill/>
                    </a:lnB>
                  </a:tcPr>
                </a:tc>
                <a:tc>
                  <a:txBody>
                    <a:bodyPr/>
                    <a:lstStyle/>
                    <a:p>
                      <a:pPr algn="l" fontAlgn="b"/>
                      <a:endParaRPr lang="en-US" sz="1400" b="0" i="0" u="none" strike="noStrike">
                        <a:solidFill>
                          <a:srgbClr val="000000"/>
                        </a:solidFill>
                        <a:effectLst/>
                        <a:latin typeface="Times New Roman"/>
                      </a:endParaRPr>
                    </a:p>
                  </a:txBody>
                  <a:tcPr marL="10814" marR="10814" marT="10814" marB="0" anchor="b">
                    <a:lnL>
                      <a:noFill/>
                    </a:lnL>
                    <a:lnR>
                      <a:noFill/>
                    </a:lnR>
                    <a:lnT>
                      <a:noFill/>
                    </a:lnT>
                    <a:lnB>
                      <a:noFill/>
                    </a:lnB>
                  </a:tcPr>
                </a:tc>
                <a:tc>
                  <a:txBody>
                    <a:bodyPr/>
                    <a:lstStyle/>
                    <a:p>
                      <a:pPr algn="r" fontAlgn="b"/>
                      <a:r>
                        <a:rPr lang="nb-NO" sz="1400" b="0" i="0" u="none" strike="noStrike">
                          <a:solidFill>
                            <a:srgbClr val="000000"/>
                          </a:solidFill>
                          <a:effectLst/>
                          <a:latin typeface="Times New Roman"/>
                        </a:rPr>
                        <a:t>1.080</a:t>
                      </a:r>
                    </a:p>
                  </a:txBody>
                  <a:tcPr marL="10814" marR="10814" marT="10814" marB="0" anchor="b">
                    <a:lnL>
                      <a:noFill/>
                    </a:lnL>
                    <a:lnR>
                      <a:noFill/>
                    </a:lnR>
                    <a:lnT>
                      <a:noFill/>
                    </a:lnT>
                    <a:lnB>
                      <a:noFill/>
                    </a:lnB>
                  </a:tcPr>
                </a:tc>
                <a:tc>
                  <a:txBody>
                    <a:bodyPr/>
                    <a:lstStyle/>
                    <a:p>
                      <a:pPr algn="l" fontAlgn="b"/>
                      <a:r>
                        <a:rPr lang="en-US" sz="1400" b="0" i="0" u="none" strike="noStrike">
                          <a:solidFill>
                            <a:srgbClr val="000000"/>
                          </a:solidFill>
                          <a:effectLst/>
                          <a:latin typeface="Times New Roman"/>
                        </a:rPr>
                        <a:t>*</a:t>
                      </a:r>
                    </a:p>
                  </a:txBody>
                  <a:tcPr marL="10814" marR="10814" marT="10814" marB="0" anchor="b">
                    <a:lnL>
                      <a:noFill/>
                    </a:lnL>
                    <a:lnR>
                      <a:noFill/>
                    </a:lnR>
                    <a:lnT>
                      <a:noFill/>
                    </a:lnT>
                    <a:lnB>
                      <a:noFill/>
                    </a:lnB>
                  </a:tcPr>
                </a:tc>
                <a:tc>
                  <a:txBody>
                    <a:bodyPr/>
                    <a:lstStyle/>
                    <a:p>
                      <a:pPr algn="l" fontAlgn="b"/>
                      <a:endParaRPr lang="en-US" sz="1400" b="0" i="0" u="none" strike="noStrike">
                        <a:solidFill>
                          <a:srgbClr val="000000"/>
                        </a:solidFill>
                        <a:effectLst/>
                        <a:latin typeface="Times New Roman"/>
                      </a:endParaRPr>
                    </a:p>
                  </a:txBody>
                  <a:tcPr marL="10814" marR="10814" marT="10814" marB="0" anchor="b">
                    <a:lnL>
                      <a:noFill/>
                    </a:lnL>
                    <a:lnR>
                      <a:noFill/>
                    </a:lnR>
                    <a:lnT>
                      <a:noFill/>
                    </a:lnT>
                    <a:lnB>
                      <a:noFill/>
                    </a:lnB>
                  </a:tcPr>
                </a:tc>
                <a:tc>
                  <a:txBody>
                    <a:bodyPr/>
                    <a:lstStyle/>
                    <a:p>
                      <a:pPr algn="r" fontAlgn="b"/>
                      <a:r>
                        <a:rPr lang="fi-FI" sz="1400" b="0" i="0" u="none" strike="noStrike">
                          <a:solidFill>
                            <a:srgbClr val="000000"/>
                          </a:solidFill>
                          <a:effectLst/>
                          <a:latin typeface="Times New Roman"/>
                        </a:rPr>
                        <a:t>1.087</a:t>
                      </a:r>
                    </a:p>
                  </a:txBody>
                  <a:tcPr marL="10814" marR="10814" marT="10814" marB="0" anchor="b">
                    <a:lnL>
                      <a:noFill/>
                    </a:lnL>
                    <a:lnR>
                      <a:noFill/>
                    </a:lnR>
                    <a:lnT>
                      <a:noFill/>
                    </a:lnT>
                    <a:lnB>
                      <a:noFill/>
                    </a:lnB>
                  </a:tcPr>
                </a:tc>
                <a:tc>
                  <a:txBody>
                    <a:bodyPr/>
                    <a:lstStyle/>
                    <a:p>
                      <a:pPr algn="l" fontAlgn="b"/>
                      <a:r>
                        <a:rPr lang="en-US" sz="1400" b="0" i="0" u="none" strike="noStrike">
                          <a:solidFill>
                            <a:srgbClr val="000000"/>
                          </a:solidFill>
                          <a:effectLst/>
                          <a:latin typeface="Times New Roman"/>
                        </a:rPr>
                        <a:t>***</a:t>
                      </a:r>
                    </a:p>
                  </a:txBody>
                  <a:tcPr marL="10814" marR="10814" marT="10814" marB="0" anchor="b">
                    <a:lnL>
                      <a:noFill/>
                    </a:lnL>
                    <a:lnR>
                      <a:noFill/>
                    </a:lnR>
                    <a:lnT>
                      <a:noFill/>
                    </a:lnT>
                    <a:lnB>
                      <a:noFill/>
                    </a:lnB>
                  </a:tcPr>
                </a:tc>
                <a:tc>
                  <a:txBody>
                    <a:bodyPr/>
                    <a:lstStyle/>
                    <a:p>
                      <a:pPr algn="l" fontAlgn="b"/>
                      <a:endParaRPr lang="en-US" sz="1400" b="0" i="0" u="none" strike="noStrike">
                        <a:solidFill>
                          <a:srgbClr val="000000"/>
                        </a:solidFill>
                        <a:effectLst/>
                        <a:latin typeface="Times New Roman"/>
                      </a:endParaRPr>
                    </a:p>
                  </a:txBody>
                  <a:tcPr marL="10814" marR="10814" marT="10814" marB="0" anchor="b">
                    <a:lnL>
                      <a:noFill/>
                    </a:lnL>
                    <a:lnR>
                      <a:noFill/>
                    </a:lnR>
                    <a:lnT>
                      <a:noFill/>
                    </a:lnT>
                    <a:lnB>
                      <a:noFill/>
                    </a:lnB>
                  </a:tcPr>
                </a:tc>
                <a:tc>
                  <a:txBody>
                    <a:bodyPr/>
                    <a:lstStyle/>
                    <a:p>
                      <a:pPr algn="r" fontAlgn="b"/>
                      <a:r>
                        <a:rPr lang="hr-HR" sz="1400" b="0" i="0" u="none" strike="noStrike">
                          <a:solidFill>
                            <a:srgbClr val="000000"/>
                          </a:solidFill>
                          <a:effectLst/>
                          <a:latin typeface="Times New Roman"/>
                        </a:rPr>
                        <a:t>1.098</a:t>
                      </a:r>
                    </a:p>
                  </a:txBody>
                  <a:tcPr marL="10814" marR="10814" marT="10814" marB="0" anchor="b">
                    <a:lnL>
                      <a:noFill/>
                    </a:lnL>
                    <a:lnR>
                      <a:noFill/>
                    </a:lnR>
                    <a:lnT>
                      <a:noFill/>
                    </a:lnT>
                    <a:lnB>
                      <a:noFill/>
                    </a:lnB>
                  </a:tcPr>
                </a:tc>
                <a:tc>
                  <a:txBody>
                    <a:bodyPr/>
                    <a:lstStyle/>
                    <a:p>
                      <a:pPr algn="l" fontAlgn="b"/>
                      <a:r>
                        <a:rPr lang="en-US" sz="1400" b="0" i="0" u="none" strike="noStrike">
                          <a:solidFill>
                            <a:srgbClr val="000000"/>
                          </a:solidFill>
                          <a:effectLst/>
                          <a:latin typeface="Times New Roman"/>
                        </a:rPr>
                        <a:t>**</a:t>
                      </a:r>
                    </a:p>
                  </a:txBody>
                  <a:tcPr marL="10814" marR="10814" marT="10814" marB="0" anchor="b">
                    <a:lnL>
                      <a:noFill/>
                    </a:lnL>
                    <a:lnR>
                      <a:noFill/>
                    </a:lnR>
                    <a:lnT>
                      <a:noFill/>
                    </a:lnT>
                    <a:lnB>
                      <a:noFill/>
                    </a:lnB>
                  </a:tcPr>
                </a:tc>
                <a:extLst>
                  <a:ext uri="{0D108BD9-81ED-4DB2-BD59-A6C34878D82A}">
                    <a16:rowId xmlns:a16="http://schemas.microsoft.com/office/drawing/2014/main" val="10006"/>
                  </a:ext>
                </a:extLst>
              </a:tr>
              <a:tr h="192707">
                <a:tc>
                  <a:txBody>
                    <a:bodyPr/>
                    <a:lstStyle/>
                    <a:p>
                      <a:pPr algn="l" fontAlgn="b"/>
                      <a:endParaRPr lang="en-US" sz="1400" b="0" i="0" u="none" strike="noStrike" dirty="0">
                        <a:solidFill>
                          <a:srgbClr val="000000"/>
                        </a:solidFill>
                        <a:effectLst/>
                        <a:latin typeface="Times New Roman"/>
                      </a:endParaRPr>
                    </a:p>
                  </a:txBody>
                  <a:tcPr marL="10814" marR="10814" marT="10814" marB="0" anchor="b">
                    <a:lnL>
                      <a:noFill/>
                    </a:lnL>
                    <a:lnR>
                      <a:noFill/>
                    </a:lnR>
                    <a:lnT>
                      <a:noFill/>
                    </a:lnT>
                    <a:lnB>
                      <a:noFill/>
                    </a:lnB>
                  </a:tcPr>
                </a:tc>
                <a:tc>
                  <a:txBody>
                    <a:bodyPr/>
                    <a:lstStyle/>
                    <a:p>
                      <a:pPr algn="r" fontAlgn="b"/>
                      <a:r>
                        <a:rPr lang="pt-BR" sz="1400" b="0" i="0" u="none" strike="noStrike">
                          <a:solidFill>
                            <a:srgbClr val="000000"/>
                          </a:solidFill>
                          <a:effectLst/>
                          <a:latin typeface="Times New Roman"/>
                        </a:rPr>
                        <a:t>[0.876,0.951]</a:t>
                      </a:r>
                    </a:p>
                  </a:txBody>
                  <a:tcPr marL="10814" marR="10814" marT="10814" marB="0" anchor="b">
                    <a:lnL>
                      <a:noFill/>
                    </a:lnL>
                    <a:lnR>
                      <a:noFill/>
                    </a:lnR>
                    <a:lnT>
                      <a:noFill/>
                    </a:lnT>
                    <a:lnB>
                      <a:noFill/>
                    </a:lnB>
                  </a:tcPr>
                </a:tc>
                <a:tc>
                  <a:txBody>
                    <a:bodyPr/>
                    <a:lstStyle/>
                    <a:p>
                      <a:pPr algn="l" fontAlgn="b"/>
                      <a:endParaRPr lang="en-US" sz="1400" b="0" i="0" u="none" strike="noStrike">
                        <a:solidFill>
                          <a:srgbClr val="000000"/>
                        </a:solidFill>
                        <a:effectLst/>
                        <a:latin typeface="Times New Roman"/>
                      </a:endParaRPr>
                    </a:p>
                  </a:txBody>
                  <a:tcPr marL="10814" marR="10814" marT="10814" marB="0" anchor="b">
                    <a:lnL>
                      <a:noFill/>
                    </a:lnL>
                    <a:lnR>
                      <a:noFill/>
                    </a:lnR>
                    <a:lnT>
                      <a:noFill/>
                    </a:lnT>
                    <a:lnB>
                      <a:noFill/>
                    </a:lnB>
                  </a:tcPr>
                </a:tc>
                <a:tc>
                  <a:txBody>
                    <a:bodyPr/>
                    <a:lstStyle/>
                    <a:p>
                      <a:pPr algn="l" fontAlgn="b"/>
                      <a:endParaRPr lang="en-US" sz="1400" b="0" i="0" u="none" strike="noStrike">
                        <a:solidFill>
                          <a:srgbClr val="000000"/>
                        </a:solidFill>
                        <a:effectLst/>
                        <a:latin typeface="Times New Roman"/>
                      </a:endParaRPr>
                    </a:p>
                  </a:txBody>
                  <a:tcPr marL="10814" marR="10814" marT="10814" marB="0" anchor="b">
                    <a:lnL>
                      <a:noFill/>
                    </a:lnL>
                    <a:lnR>
                      <a:noFill/>
                    </a:lnR>
                    <a:lnT>
                      <a:noFill/>
                    </a:lnT>
                    <a:lnB>
                      <a:noFill/>
                    </a:lnB>
                  </a:tcPr>
                </a:tc>
                <a:tc>
                  <a:txBody>
                    <a:bodyPr/>
                    <a:lstStyle/>
                    <a:p>
                      <a:pPr algn="r" fontAlgn="b"/>
                      <a:r>
                        <a:rPr lang="pt-BR" sz="1400" b="0" i="0" u="none" strike="noStrike">
                          <a:solidFill>
                            <a:srgbClr val="000000"/>
                          </a:solidFill>
                          <a:effectLst/>
                          <a:latin typeface="Times New Roman"/>
                        </a:rPr>
                        <a:t>[1.003,1.162]</a:t>
                      </a:r>
                    </a:p>
                  </a:txBody>
                  <a:tcPr marL="10814" marR="10814" marT="10814" marB="0" anchor="b">
                    <a:lnL>
                      <a:noFill/>
                    </a:lnL>
                    <a:lnR>
                      <a:noFill/>
                    </a:lnR>
                    <a:lnT>
                      <a:noFill/>
                    </a:lnT>
                    <a:lnB>
                      <a:noFill/>
                    </a:lnB>
                  </a:tcPr>
                </a:tc>
                <a:tc>
                  <a:txBody>
                    <a:bodyPr/>
                    <a:lstStyle/>
                    <a:p>
                      <a:pPr algn="l" fontAlgn="b"/>
                      <a:endParaRPr lang="en-US" sz="1400" b="0" i="0" u="none" strike="noStrike">
                        <a:solidFill>
                          <a:srgbClr val="000000"/>
                        </a:solidFill>
                        <a:effectLst/>
                        <a:latin typeface="Times New Roman"/>
                      </a:endParaRPr>
                    </a:p>
                  </a:txBody>
                  <a:tcPr marL="10814" marR="10814" marT="10814" marB="0" anchor="b">
                    <a:lnL>
                      <a:noFill/>
                    </a:lnL>
                    <a:lnR>
                      <a:noFill/>
                    </a:lnR>
                    <a:lnT>
                      <a:noFill/>
                    </a:lnT>
                    <a:lnB>
                      <a:noFill/>
                    </a:lnB>
                  </a:tcPr>
                </a:tc>
                <a:tc>
                  <a:txBody>
                    <a:bodyPr/>
                    <a:lstStyle/>
                    <a:p>
                      <a:pPr algn="l" fontAlgn="b"/>
                      <a:endParaRPr lang="en-US" sz="1400" b="0" i="0" u="none" strike="noStrike">
                        <a:solidFill>
                          <a:srgbClr val="000000"/>
                        </a:solidFill>
                        <a:effectLst/>
                        <a:latin typeface="Times New Roman"/>
                      </a:endParaRPr>
                    </a:p>
                  </a:txBody>
                  <a:tcPr marL="10814" marR="10814" marT="10814" marB="0" anchor="b">
                    <a:lnL>
                      <a:noFill/>
                    </a:lnL>
                    <a:lnR>
                      <a:noFill/>
                    </a:lnR>
                    <a:lnT>
                      <a:noFill/>
                    </a:lnT>
                    <a:lnB>
                      <a:noFill/>
                    </a:lnB>
                  </a:tcPr>
                </a:tc>
                <a:tc>
                  <a:txBody>
                    <a:bodyPr/>
                    <a:lstStyle/>
                    <a:p>
                      <a:pPr algn="r" fontAlgn="b"/>
                      <a:r>
                        <a:rPr lang="pt-BR" sz="1400" b="0" i="0" u="none" strike="noStrike">
                          <a:solidFill>
                            <a:srgbClr val="000000"/>
                          </a:solidFill>
                          <a:effectLst/>
                          <a:latin typeface="Times New Roman"/>
                        </a:rPr>
                        <a:t>[1.043,1.134]</a:t>
                      </a:r>
                    </a:p>
                  </a:txBody>
                  <a:tcPr marL="10814" marR="10814" marT="10814" marB="0" anchor="b">
                    <a:lnL>
                      <a:noFill/>
                    </a:lnL>
                    <a:lnR>
                      <a:noFill/>
                    </a:lnR>
                    <a:lnT>
                      <a:noFill/>
                    </a:lnT>
                    <a:lnB>
                      <a:noFill/>
                    </a:lnB>
                  </a:tcPr>
                </a:tc>
                <a:tc>
                  <a:txBody>
                    <a:bodyPr/>
                    <a:lstStyle/>
                    <a:p>
                      <a:pPr algn="l" fontAlgn="b"/>
                      <a:endParaRPr lang="en-US" sz="1400" b="0" i="0" u="none" strike="noStrike">
                        <a:solidFill>
                          <a:srgbClr val="000000"/>
                        </a:solidFill>
                        <a:effectLst/>
                        <a:latin typeface="Times New Roman"/>
                      </a:endParaRPr>
                    </a:p>
                  </a:txBody>
                  <a:tcPr marL="10814" marR="10814" marT="10814" marB="0" anchor="b">
                    <a:lnL>
                      <a:noFill/>
                    </a:lnL>
                    <a:lnR>
                      <a:noFill/>
                    </a:lnR>
                    <a:lnT>
                      <a:noFill/>
                    </a:lnT>
                    <a:lnB>
                      <a:noFill/>
                    </a:lnB>
                  </a:tcPr>
                </a:tc>
                <a:tc>
                  <a:txBody>
                    <a:bodyPr/>
                    <a:lstStyle/>
                    <a:p>
                      <a:pPr algn="l" fontAlgn="b"/>
                      <a:endParaRPr lang="en-US" sz="1400" b="0" i="0" u="none" strike="noStrike">
                        <a:solidFill>
                          <a:srgbClr val="000000"/>
                        </a:solidFill>
                        <a:effectLst/>
                        <a:latin typeface="Times New Roman"/>
                      </a:endParaRPr>
                    </a:p>
                  </a:txBody>
                  <a:tcPr marL="10814" marR="10814" marT="10814" marB="0" anchor="b">
                    <a:lnL>
                      <a:noFill/>
                    </a:lnL>
                    <a:lnR>
                      <a:noFill/>
                    </a:lnR>
                    <a:lnT>
                      <a:noFill/>
                    </a:lnT>
                    <a:lnB>
                      <a:noFill/>
                    </a:lnB>
                  </a:tcPr>
                </a:tc>
                <a:tc>
                  <a:txBody>
                    <a:bodyPr/>
                    <a:lstStyle/>
                    <a:p>
                      <a:pPr algn="r" fontAlgn="b"/>
                      <a:r>
                        <a:rPr lang="pt-BR" sz="1400" b="0" i="0" u="none" strike="noStrike">
                          <a:solidFill>
                            <a:srgbClr val="000000"/>
                          </a:solidFill>
                          <a:effectLst/>
                          <a:latin typeface="Times New Roman"/>
                        </a:rPr>
                        <a:t>[1.030,1.170]</a:t>
                      </a:r>
                    </a:p>
                  </a:txBody>
                  <a:tcPr marL="10814" marR="10814" marT="10814" marB="0" anchor="b">
                    <a:lnL>
                      <a:noFill/>
                    </a:lnL>
                    <a:lnR>
                      <a:noFill/>
                    </a:lnR>
                    <a:lnT>
                      <a:noFill/>
                    </a:lnT>
                    <a:lnB>
                      <a:noFill/>
                    </a:lnB>
                  </a:tcPr>
                </a:tc>
                <a:tc>
                  <a:txBody>
                    <a:bodyPr/>
                    <a:lstStyle/>
                    <a:p>
                      <a:pPr algn="l" fontAlgn="b"/>
                      <a:endParaRPr lang="en-US" sz="1400" b="0" i="0" u="none" strike="noStrike">
                        <a:solidFill>
                          <a:srgbClr val="000000"/>
                        </a:solidFill>
                        <a:effectLst/>
                        <a:latin typeface="Times New Roman"/>
                      </a:endParaRPr>
                    </a:p>
                  </a:txBody>
                  <a:tcPr marL="10814" marR="10814" marT="10814" marB="0" anchor="b">
                    <a:lnL>
                      <a:noFill/>
                    </a:lnL>
                    <a:lnR>
                      <a:noFill/>
                    </a:lnR>
                    <a:lnT>
                      <a:noFill/>
                    </a:lnT>
                    <a:lnB>
                      <a:noFill/>
                    </a:lnB>
                  </a:tcPr>
                </a:tc>
                <a:extLst>
                  <a:ext uri="{0D108BD9-81ED-4DB2-BD59-A6C34878D82A}">
                    <a16:rowId xmlns:a16="http://schemas.microsoft.com/office/drawing/2014/main" val="10007"/>
                  </a:ext>
                </a:extLst>
              </a:tr>
              <a:tr h="192707">
                <a:tc>
                  <a:txBody>
                    <a:bodyPr/>
                    <a:lstStyle/>
                    <a:p>
                      <a:pPr algn="l" fontAlgn="b"/>
                      <a:r>
                        <a:rPr lang="en-US" sz="1400" b="0" i="0" u="none" strike="noStrike" dirty="0" smtClean="0">
                          <a:solidFill>
                            <a:srgbClr val="000000"/>
                          </a:solidFill>
                          <a:effectLst/>
                          <a:latin typeface="Times New Roman"/>
                        </a:rPr>
                        <a:t>Interaction between [1] and</a:t>
                      </a:r>
                      <a:r>
                        <a:rPr lang="en-US" sz="1400" b="0" i="0" u="none" strike="noStrike" baseline="0" dirty="0" smtClean="0">
                          <a:solidFill>
                            <a:srgbClr val="000000"/>
                          </a:solidFill>
                          <a:effectLst/>
                          <a:latin typeface="Times New Roman"/>
                        </a:rPr>
                        <a:t> [3]</a:t>
                      </a:r>
                      <a:endParaRPr lang="en-US" sz="1400" b="0" i="0" u="none" strike="noStrike" dirty="0">
                        <a:solidFill>
                          <a:srgbClr val="000000"/>
                        </a:solidFill>
                        <a:effectLst/>
                        <a:latin typeface="Times New Roman"/>
                      </a:endParaRPr>
                    </a:p>
                  </a:txBody>
                  <a:tcPr marL="10814" marR="10814" marT="10814" marB="0" anchor="b">
                    <a:lnL>
                      <a:noFill/>
                    </a:lnL>
                    <a:lnR>
                      <a:noFill/>
                    </a:lnR>
                    <a:lnT>
                      <a:noFill/>
                    </a:lnT>
                    <a:lnB>
                      <a:noFill/>
                    </a:lnB>
                  </a:tcPr>
                </a:tc>
                <a:tc>
                  <a:txBody>
                    <a:bodyPr/>
                    <a:lstStyle/>
                    <a:p>
                      <a:pPr algn="r" fontAlgn="b"/>
                      <a:r>
                        <a:rPr lang="nb-NO" sz="1400" b="0" i="0" u="none" strike="noStrike">
                          <a:solidFill>
                            <a:srgbClr val="000000"/>
                          </a:solidFill>
                          <a:effectLst/>
                          <a:latin typeface="Times New Roman"/>
                        </a:rPr>
                        <a:t>0.951</a:t>
                      </a:r>
                    </a:p>
                  </a:txBody>
                  <a:tcPr marL="10814" marR="10814" marT="10814" marB="0" anchor="b">
                    <a:lnL>
                      <a:noFill/>
                    </a:lnL>
                    <a:lnR>
                      <a:noFill/>
                    </a:lnR>
                    <a:lnT>
                      <a:noFill/>
                    </a:lnT>
                    <a:lnB>
                      <a:noFill/>
                    </a:lnB>
                  </a:tcPr>
                </a:tc>
                <a:tc>
                  <a:txBody>
                    <a:bodyPr/>
                    <a:lstStyle/>
                    <a:p>
                      <a:pPr algn="l" fontAlgn="b"/>
                      <a:r>
                        <a:rPr lang="en-US" sz="1400" b="0" i="0" u="none" strike="noStrike">
                          <a:solidFill>
                            <a:srgbClr val="000000"/>
                          </a:solidFill>
                          <a:effectLst/>
                          <a:latin typeface="Times New Roman"/>
                        </a:rPr>
                        <a:t>**</a:t>
                      </a:r>
                    </a:p>
                  </a:txBody>
                  <a:tcPr marL="10814" marR="10814" marT="10814" marB="0" anchor="b">
                    <a:lnL>
                      <a:noFill/>
                    </a:lnL>
                    <a:lnR>
                      <a:noFill/>
                    </a:lnR>
                    <a:lnT>
                      <a:noFill/>
                    </a:lnT>
                    <a:lnB>
                      <a:noFill/>
                    </a:lnB>
                  </a:tcPr>
                </a:tc>
                <a:tc>
                  <a:txBody>
                    <a:bodyPr/>
                    <a:lstStyle/>
                    <a:p>
                      <a:pPr algn="l" fontAlgn="b"/>
                      <a:endParaRPr lang="en-US" sz="1400" b="0" i="0" u="none" strike="noStrike">
                        <a:solidFill>
                          <a:srgbClr val="000000"/>
                        </a:solidFill>
                        <a:effectLst/>
                        <a:latin typeface="Times New Roman"/>
                      </a:endParaRPr>
                    </a:p>
                  </a:txBody>
                  <a:tcPr marL="10814" marR="10814" marT="10814" marB="0" anchor="b">
                    <a:lnL>
                      <a:noFill/>
                    </a:lnL>
                    <a:lnR>
                      <a:noFill/>
                    </a:lnR>
                    <a:lnT>
                      <a:noFill/>
                    </a:lnT>
                    <a:lnB>
                      <a:noFill/>
                    </a:lnB>
                  </a:tcPr>
                </a:tc>
                <a:tc>
                  <a:txBody>
                    <a:bodyPr/>
                    <a:lstStyle/>
                    <a:p>
                      <a:pPr algn="r" fontAlgn="b"/>
                      <a:r>
                        <a:rPr lang="nb-NO" sz="1400" b="0" i="0" u="none" strike="noStrike">
                          <a:solidFill>
                            <a:srgbClr val="000000"/>
                          </a:solidFill>
                          <a:effectLst/>
                          <a:latin typeface="Times New Roman"/>
                        </a:rPr>
                        <a:t>1.078</a:t>
                      </a:r>
                    </a:p>
                  </a:txBody>
                  <a:tcPr marL="10814" marR="10814" marT="10814" marB="0" anchor="b">
                    <a:lnL>
                      <a:noFill/>
                    </a:lnL>
                    <a:lnR>
                      <a:noFill/>
                    </a:lnR>
                    <a:lnT>
                      <a:noFill/>
                    </a:lnT>
                    <a:lnB>
                      <a:noFill/>
                    </a:lnB>
                  </a:tcPr>
                </a:tc>
                <a:tc>
                  <a:txBody>
                    <a:bodyPr/>
                    <a:lstStyle/>
                    <a:p>
                      <a:pPr algn="l" fontAlgn="b"/>
                      <a:r>
                        <a:rPr lang="en-US" sz="1400" b="0" i="0" u="none" strike="noStrike">
                          <a:solidFill>
                            <a:srgbClr val="000000"/>
                          </a:solidFill>
                          <a:effectLst/>
                          <a:latin typeface="Times New Roman"/>
                        </a:rPr>
                        <a:t>***</a:t>
                      </a:r>
                    </a:p>
                  </a:txBody>
                  <a:tcPr marL="10814" marR="10814" marT="10814" marB="0" anchor="b">
                    <a:lnL>
                      <a:noFill/>
                    </a:lnL>
                    <a:lnR>
                      <a:noFill/>
                    </a:lnR>
                    <a:lnT>
                      <a:noFill/>
                    </a:lnT>
                    <a:lnB>
                      <a:noFill/>
                    </a:lnB>
                  </a:tcPr>
                </a:tc>
                <a:tc>
                  <a:txBody>
                    <a:bodyPr/>
                    <a:lstStyle/>
                    <a:p>
                      <a:pPr algn="l" fontAlgn="b"/>
                      <a:endParaRPr lang="en-US" sz="1400" b="0" i="0" u="none" strike="noStrike">
                        <a:solidFill>
                          <a:srgbClr val="000000"/>
                        </a:solidFill>
                        <a:effectLst/>
                        <a:latin typeface="Times New Roman"/>
                      </a:endParaRPr>
                    </a:p>
                  </a:txBody>
                  <a:tcPr marL="10814" marR="10814" marT="10814" marB="0" anchor="b">
                    <a:lnL>
                      <a:noFill/>
                    </a:lnL>
                    <a:lnR>
                      <a:noFill/>
                    </a:lnR>
                    <a:lnT>
                      <a:noFill/>
                    </a:lnT>
                    <a:lnB>
                      <a:noFill/>
                    </a:lnB>
                  </a:tcPr>
                </a:tc>
                <a:tc>
                  <a:txBody>
                    <a:bodyPr/>
                    <a:lstStyle/>
                    <a:p>
                      <a:pPr algn="r" fontAlgn="b"/>
                      <a:r>
                        <a:rPr lang="nb-NO" sz="1400" b="0" i="0" u="none" strike="noStrike">
                          <a:solidFill>
                            <a:srgbClr val="000000"/>
                          </a:solidFill>
                          <a:effectLst/>
                          <a:latin typeface="Times New Roman"/>
                        </a:rPr>
                        <a:t>0.999</a:t>
                      </a:r>
                    </a:p>
                  </a:txBody>
                  <a:tcPr marL="10814" marR="10814" marT="10814" marB="0" anchor="b">
                    <a:lnL>
                      <a:noFill/>
                    </a:lnL>
                    <a:lnR>
                      <a:noFill/>
                    </a:lnR>
                    <a:lnT>
                      <a:noFill/>
                    </a:lnT>
                    <a:lnB>
                      <a:noFill/>
                    </a:lnB>
                  </a:tcPr>
                </a:tc>
                <a:tc>
                  <a:txBody>
                    <a:bodyPr/>
                    <a:lstStyle/>
                    <a:p>
                      <a:pPr algn="l" fontAlgn="b"/>
                      <a:endParaRPr lang="en-US" sz="1400" b="0" i="0" u="none" strike="noStrike">
                        <a:solidFill>
                          <a:srgbClr val="000000"/>
                        </a:solidFill>
                        <a:effectLst/>
                        <a:latin typeface="Times New Roman"/>
                      </a:endParaRPr>
                    </a:p>
                  </a:txBody>
                  <a:tcPr marL="10814" marR="10814" marT="10814" marB="0" anchor="b">
                    <a:lnL>
                      <a:noFill/>
                    </a:lnL>
                    <a:lnR>
                      <a:noFill/>
                    </a:lnR>
                    <a:lnT>
                      <a:noFill/>
                    </a:lnT>
                    <a:lnB>
                      <a:noFill/>
                    </a:lnB>
                  </a:tcPr>
                </a:tc>
                <a:tc>
                  <a:txBody>
                    <a:bodyPr/>
                    <a:lstStyle/>
                    <a:p>
                      <a:pPr algn="l" fontAlgn="b"/>
                      <a:endParaRPr lang="en-US" sz="1400" b="0" i="0" u="none" strike="noStrike">
                        <a:solidFill>
                          <a:srgbClr val="000000"/>
                        </a:solidFill>
                        <a:effectLst/>
                        <a:latin typeface="Times New Roman"/>
                      </a:endParaRPr>
                    </a:p>
                  </a:txBody>
                  <a:tcPr marL="10814" marR="10814" marT="10814" marB="0" anchor="b">
                    <a:lnL>
                      <a:noFill/>
                    </a:lnL>
                    <a:lnR>
                      <a:noFill/>
                    </a:lnR>
                    <a:lnT>
                      <a:noFill/>
                    </a:lnT>
                    <a:lnB>
                      <a:noFill/>
                    </a:lnB>
                  </a:tcPr>
                </a:tc>
                <a:tc>
                  <a:txBody>
                    <a:bodyPr/>
                    <a:lstStyle/>
                    <a:p>
                      <a:pPr algn="r" fontAlgn="b"/>
                      <a:r>
                        <a:rPr lang="hr-HR" sz="1400" b="0" i="0" u="none" strike="noStrike">
                          <a:solidFill>
                            <a:srgbClr val="000000"/>
                          </a:solidFill>
                          <a:effectLst/>
                          <a:latin typeface="Times New Roman"/>
                        </a:rPr>
                        <a:t>1.058</a:t>
                      </a:r>
                    </a:p>
                  </a:txBody>
                  <a:tcPr marL="10814" marR="10814" marT="10814" marB="0" anchor="b">
                    <a:lnL>
                      <a:noFill/>
                    </a:lnL>
                    <a:lnR>
                      <a:noFill/>
                    </a:lnR>
                    <a:lnT>
                      <a:noFill/>
                    </a:lnT>
                    <a:lnB>
                      <a:noFill/>
                    </a:lnB>
                  </a:tcPr>
                </a:tc>
                <a:tc>
                  <a:txBody>
                    <a:bodyPr/>
                    <a:lstStyle/>
                    <a:p>
                      <a:pPr algn="l" fontAlgn="b"/>
                      <a:r>
                        <a:rPr lang="en-US" sz="1400" b="0" i="0" u="none" strike="noStrike">
                          <a:solidFill>
                            <a:srgbClr val="000000"/>
                          </a:solidFill>
                          <a:effectLst/>
                          <a:latin typeface="Times New Roman"/>
                        </a:rPr>
                        <a:t>**</a:t>
                      </a:r>
                    </a:p>
                  </a:txBody>
                  <a:tcPr marL="10814" marR="10814" marT="10814" marB="0" anchor="b">
                    <a:lnL>
                      <a:noFill/>
                    </a:lnL>
                    <a:lnR>
                      <a:noFill/>
                    </a:lnR>
                    <a:lnT>
                      <a:noFill/>
                    </a:lnT>
                    <a:lnB>
                      <a:noFill/>
                    </a:lnB>
                  </a:tcPr>
                </a:tc>
                <a:extLst>
                  <a:ext uri="{0D108BD9-81ED-4DB2-BD59-A6C34878D82A}">
                    <a16:rowId xmlns:a16="http://schemas.microsoft.com/office/drawing/2014/main" val="10008"/>
                  </a:ext>
                </a:extLst>
              </a:tr>
              <a:tr h="192707">
                <a:tc>
                  <a:txBody>
                    <a:bodyPr/>
                    <a:lstStyle/>
                    <a:p>
                      <a:pPr algn="l" fontAlgn="b"/>
                      <a:endParaRPr lang="en-US" sz="1400" b="0" i="0" u="none" strike="noStrike">
                        <a:solidFill>
                          <a:srgbClr val="000000"/>
                        </a:solidFill>
                        <a:effectLst/>
                        <a:latin typeface="Times New Roman"/>
                      </a:endParaRPr>
                    </a:p>
                  </a:txBody>
                  <a:tcPr marL="10814" marR="10814" marT="1081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BR" sz="1400" b="0" i="0" u="none" strike="noStrike">
                          <a:solidFill>
                            <a:srgbClr val="000000"/>
                          </a:solidFill>
                          <a:effectLst/>
                          <a:latin typeface="Times New Roman"/>
                        </a:rPr>
                        <a:t>[0.917,0.986]</a:t>
                      </a:r>
                    </a:p>
                  </a:txBody>
                  <a:tcPr marL="10814" marR="10814" marT="1081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Times New Roman"/>
                      </a:endParaRPr>
                    </a:p>
                  </a:txBody>
                  <a:tcPr marL="10814" marR="10814" marT="1081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Times New Roman"/>
                      </a:endParaRPr>
                    </a:p>
                  </a:txBody>
                  <a:tcPr marL="10814" marR="10814" marT="1081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BR" sz="1400" b="0" i="0" u="none" strike="noStrike">
                          <a:solidFill>
                            <a:srgbClr val="000000"/>
                          </a:solidFill>
                          <a:effectLst/>
                          <a:latin typeface="Times New Roman"/>
                        </a:rPr>
                        <a:t>[1.035,1.123]</a:t>
                      </a:r>
                    </a:p>
                  </a:txBody>
                  <a:tcPr marL="10814" marR="10814" marT="1081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Times New Roman"/>
                      </a:endParaRPr>
                    </a:p>
                  </a:txBody>
                  <a:tcPr marL="10814" marR="10814" marT="1081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Times New Roman"/>
                      </a:endParaRPr>
                    </a:p>
                  </a:txBody>
                  <a:tcPr marL="10814" marR="10814" marT="1081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BR" sz="1400" b="0" i="0" u="none" strike="noStrike">
                          <a:solidFill>
                            <a:srgbClr val="000000"/>
                          </a:solidFill>
                          <a:effectLst/>
                          <a:latin typeface="Times New Roman"/>
                        </a:rPr>
                        <a:t>[0.981,1.018]</a:t>
                      </a:r>
                    </a:p>
                  </a:txBody>
                  <a:tcPr marL="10814" marR="10814" marT="1081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Times New Roman"/>
                      </a:endParaRPr>
                    </a:p>
                  </a:txBody>
                  <a:tcPr marL="10814" marR="10814" marT="1081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Times New Roman"/>
                      </a:endParaRPr>
                    </a:p>
                  </a:txBody>
                  <a:tcPr marL="10814" marR="10814" marT="1081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BR" sz="1400" b="0" i="0" u="none" strike="noStrike">
                          <a:solidFill>
                            <a:srgbClr val="000000"/>
                          </a:solidFill>
                          <a:effectLst/>
                          <a:latin typeface="Times New Roman"/>
                        </a:rPr>
                        <a:t>[1.014,1.104]</a:t>
                      </a:r>
                    </a:p>
                  </a:txBody>
                  <a:tcPr marL="10814" marR="10814" marT="1081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Times New Roman"/>
                      </a:endParaRPr>
                    </a:p>
                  </a:txBody>
                  <a:tcPr marL="10814" marR="10814" marT="10814"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92707">
                <a:tc gridSpan="12">
                  <a:txBody>
                    <a:bodyPr/>
                    <a:lstStyle/>
                    <a:p>
                      <a:pPr algn="l" fontAlgn="b"/>
                      <a:r>
                        <a:rPr lang="en-US" sz="1100" b="0" i="1" u="none" strike="noStrike" dirty="0">
                          <a:solidFill>
                            <a:srgbClr val="000000"/>
                          </a:solidFill>
                          <a:effectLst/>
                          <a:latin typeface="Times New Roman"/>
                        </a:rPr>
                        <a:t>Note</a:t>
                      </a:r>
                      <a:r>
                        <a:rPr lang="en-US" sz="1100" b="0" i="0" u="none" strike="noStrike" dirty="0">
                          <a:solidFill>
                            <a:srgbClr val="000000"/>
                          </a:solidFill>
                          <a:effectLst/>
                          <a:latin typeface="Times New Roman"/>
                        </a:rPr>
                        <a:t>: Odds ratios shown. 95% confidence intervals shown in brackets. Controls included but not shown. </a:t>
                      </a:r>
                    </a:p>
                  </a:txBody>
                  <a:tcPr marL="10814" marR="10814" marT="10814"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192707">
                <a:tc gridSpan="12">
                  <a:txBody>
                    <a:bodyPr/>
                    <a:lstStyle/>
                    <a:p>
                      <a:pPr algn="l" fontAlgn="b"/>
                      <a:r>
                        <a:rPr lang="en-US" sz="1100" b="0" i="0" u="none" strike="noStrike" dirty="0">
                          <a:solidFill>
                            <a:srgbClr val="000000"/>
                          </a:solidFill>
                          <a:effectLst/>
                          <a:latin typeface="Times New Roman"/>
                        </a:rPr>
                        <a:t>* </a:t>
                      </a:r>
                      <a:r>
                        <a:rPr lang="en-US" sz="1100" b="0" i="1" u="none" strike="noStrike" dirty="0">
                          <a:solidFill>
                            <a:srgbClr val="000000"/>
                          </a:solidFill>
                          <a:effectLst/>
                          <a:latin typeface="Times New Roman"/>
                        </a:rPr>
                        <a:t>p</a:t>
                      </a:r>
                      <a:r>
                        <a:rPr lang="en-US" sz="1100" b="0" i="0" u="none" strike="noStrike" dirty="0">
                          <a:solidFill>
                            <a:srgbClr val="000000"/>
                          </a:solidFill>
                          <a:effectLst/>
                          <a:latin typeface="Times New Roman"/>
                        </a:rPr>
                        <a:t>&lt;0.05, ** </a:t>
                      </a:r>
                      <a:r>
                        <a:rPr lang="en-US" sz="1100" b="0" i="1" u="none" strike="noStrike" dirty="0">
                          <a:solidFill>
                            <a:srgbClr val="000000"/>
                          </a:solidFill>
                          <a:effectLst/>
                          <a:latin typeface="Times New Roman"/>
                        </a:rPr>
                        <a:t>p</a:t>
                      </a:r>
                      <a:r>
                        <a:rPr lang="en-US" sz="1100" b="0" i="0" u="none" strike="noStrike" dirty="0">
                          <a:solidFill>
                            <a:srgbClr val="000000"/>
                          </a:solidFill>
                          <a:effectLst/>
                          <a:latin typeface="Times New Roman"/>
                        </a:rPr>
                        <a:t>&lt;0.01, *** </a:t>
                      </a:r>
                      <a:r>
                        <a:rPr lang="en-US" sz="1100" b="0" i="1" u="none" strike="noStrike" dirty="0">
                          <a:solidFill>
                            <a:srgbClr val="000000"/>
                          </a:solidFill>
                          <a:effectLst/>
                          <a:latin typeface="Times New Roman"/>
                        </a:rPr>
                        <a:t>p</a:t>
                      </a:r>
                      <a:r>
                        <a:rPr lang="en-US" sz="1100" b="0" i="0" u="none" strike="noStrike" dirty="0">
                          <a:solidFill>
                            <a:srgbClr val="000000"/>
                          </a:solidFill>
                          <a:effectLst/>
                          <a:latin typeface="Times New Roman"/>
                        </a:rPr>
                        <a:t>&lt;0.001</a:t>
                      </a:r>
                    </a:p>
                  </a:txBody>
                  <a:tcPr marL="10814" marR="10814" marT="1081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bl>
          </a:graphicData>
        </a:graphic>
      </p:graphicFrame>
      <p:sp>
        <p:nvSpPr>
          <p:cNvPr id="4" name="Slide Number Placeholder 3"/>
          <p:cNvSpPr>
            <a:spLocks noGrp="1"/>
          </p:cNvSpPr>
          <p:nvPr>
            <p:ph type="sldNum" sz="quarter" idx="12"/>
          </p:nvPr>
        </p:nvSpPr>
        <p:spPr/>
        <p:txBody>
          <a:bodyPr/>
          <a:lstStyle/>
          <a:p>
            <a:fld id="{FA84A37A-AFC2-4A01-80A1-FC20F2C0D5BB}" type="slidenum">
              <a:rPr lang="en-US" smtClean="0"/>
              <a:pPr/>
              <a:t>35</a:t>
            </a:fld>
            <a:endParaRPr lang="en-US"/>
          </a:p>
        </p:txBody>
      </p:sp>
    </p:spTree>
    <p:extLst>
      <p:ext uri="{BB962C8B-B14F-4D97-AF65-F5344CB8AC3E}">
        <p14:creationId xmlns:p14="http://schemas.microsoft.com/office/powerpoint/2010/main" val="17900204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Minority % as Buffer</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00459456"/>
              </p:ext>
            </p:extLst>
          </p:nvPr>
        </p:nvGraphicFramePr>
        <p:xfrm>
          <a:off x="333188" y="1667911"/>
          <a:ext cx="8477624" cy="3522179"/>
        </p:xfrm>
        <a:graphic>
          <a:graphicData uri="http://schemas.openxmlformats.org/drawingml/2006/table">
            <a:tbl>
              <a:tblPr/>
              <a:tblGrid>
                <a:gridCol w="2799977">
                  <a:extLst>
                    <a:ext uri="{9D8B030D-6E8A-4147-A177-3AD203B41FA5}">
                      <a16:colId xmlns:a16="http://schemas.microsoft.com/office/drawing/2014/main" val="20000"/>
                    </a:ext>
                  </a:extLst>
                </a:gridCol>
                <a:gridCol w="1060824">
                  <a:extLst>
                    <a:ext uri="{9D8B030D-6E8A-4147-A177-3AD203B41FA5}">
                      <a16:colId xmlns:a16="http://schemas.microsoft.com/office/drawing/2014/main" val="20001"/>
                    </a:ext>
                  </a:extLst>
                </a:gridCol>
                <a:gridCol w="328706">
                  <a:extLst>
                    <a:ext uri="{9D8B030D-6E8A-4147-A177-3AD203B41FA5}">
                      <a16:colId xmlns:a16="http://schemas.microsoft.com/office/drawing/2014/main" val="20002"/>
                    </a:ext>
                  </a:extLst>
                </a:gridCol>
                <a:gridCol w="48550">
                  <a:extLst>
                    <a:ext uri="{9D8B030D-6E8A-4147-A177-3AD203B41FA5}">
                      <a16:colId xmlns:a16="http://schemas.microsoft.com/office/drawing/2014/main" val="20003"/>
                    </a:ext>
                  </a:extLst>
                </a:gridCol>
                <a:gridCol w="1057097">
                  <a:extLst>
                    <a:ext uri="{9D8B030D-6E8A-4147-A177-3AD203B41FA5}">
                      <a16:colId xmlns:a16="http://schemas.microsoft.com/office/drawing/2014/main" val="20004"/>
                    </a:ext>
                  </a:extLst>
                </a:gridCol>
                <a:gridCol w="313765">
                  <a:extLst>
                    <a:ext uri="{9D8B030D-6E8A-4147-A177-3AD203B41FA5}">
                      <a16:colId xmlns:a16="http://schemas.microsoft.com/office/drawing/2014/main" val="20005"/>
                    </a:ext>
                  </a:extLst>
                </a:gridCol>
                <a:gridCol w="48550">
                  <a:extLst>
                    <a:ext uri="{9D8B030D-6E8A-4147-A177-3AD203B41FA5}">
                      <a16:colId xmlns:a16="http://schemas.microsoft.com/office/drawing/2014/main" val="20006"/>
                    </a:ext>
                  </a:extLst>
                </a:gridCol>
                <a:gridCol w="1021125">
                  <a:extLst>
                    <a:ext uri="{9D8B030D-6E8A-4147-A177-3AD203B41FA5}">
                      <a16:colId xmlns:a16="http://schemas.microsoft.com/office/drawing/2014/main" val="20007"/>
                    </a:ext>
                  </a:extLst>
                </a:gridCol>
                <a:gridCol w="368139">
                  <a:extLst>
                    <a:ext uri="{9D8B030D-6E8A-4147-A177-3AD203B41FA5}">
                      <a16:colId xmlns:a16="http://schemas.microsoft.com/office/drawing/2014/main" val="20008"/>
                    </a:ext>
                  </a:extLst>
                </a:gridCol>
                <a:gridCol w="48550">
                  <a:extLst>
                    <a:ext uri="{9D8B030D-6E8A-4147-A177-3AD203B41FA5}">
                      <a16:colId xmlns:a16="http://schemas.microsoft.com/office/drawing/2014/main" val="20009"/>
                    </a:ext>
                  </a:extLst>
                </a:gridCol>
                <a:gridCol w="1038694">
                  <a:extLst>
                    <a:ext uri="{9D8B030D-6E8A-4147-A177-3AD203B41FA5}">
                      <a16:colId xmlns:a16="http://schemas.microsoft.com/office/drawing/2014/main" val="20010"/>
                    </a:ext>
                  </a:extLst>
                </a:gridCol>
                <a:gridCol w="343647">
                  <a:extLst>
                    <a:ext uri="{9D8B030D-6E8A-4147-A177-3AD203B41FA5}">
                      <a16:colId xmlns:a16="http://schemas.microsoft.com/office/drawing/2014/main" val="20011"/>
                    </a:ext>
                  </a:extLst>
                </a:gridCol>
              </a:tblGrid>
              <a:tr h="0">
                <a:tc gridSpan="12">
                  <a:txBody>
                    <a:bodyPr/>
                    <a:lstStyle/>
                    <a:p>
                      <a:pPr algn="l" fontAlgn="b"/>
                      <a:r>
                        <a:rPr lang="en-US" sz="1400" b="1" i="0" u="none" strike="noStrike" dirty="0">
                          <a:solidFill>
                            <a:srgbClr val="000000"/>
                          </a:solidFill>
                          <a:effectLst/>
                          <a:latin typeface="Times New Roman"/>
                        </a:rPr>
                        <a:t>Table 4. Random Intercept Logistic Regression Predicting the Impact of Racial Composition and Racial Disparities in Use of Force by Police on Illness Experience, Holding All Else Constant.</a:t>
                      </a:r>
                    </a:p>
                  </a:txBody>
                  <a:tcPr marL="11575" marR="11575" marT="1157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a:txBody>
                    <a:bodyPr/>
                    <a:lstStyle/>
                    <a:p>
                      <a:pPr algn="l" fontAlgn="b"/>
                      <a:r>
                        <a:rPr lang="sk-SK" sz="1400" b="0" i="0" u="none" strike="noStrike" dirty="0">
                          <a:solidFill>
                            <a:srgbClr val="000000"/>
                          </a:solidFill>
                          <a:effectLst/>
                          <a:latin typeface="Times New Roman"/>
                        </a:rPr>
                        <a:t> </a:t>
                      </a:r>
                    </a:p>
                  </a:txBody>
                  <a:tcPr marL="11575" marR="11575" marT="115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400" b="0" i="0" u="none" strike="noStrike">
                          <a:solidFill>
                            <a:srgbClr val="000000"/>
                          </a:solidFill>
                          <a:effectLst/>
                          <a:latin typeface="Times New Roman"/>
                        </a:rPr>
                        <a:t>Poor/Fair Health</a:t>
                      </a:r>
                    </a:p>
                  </a:txBody>
                  <a:tcPr marL="11575" marR="11575" marT="115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sk-SK" sz="1400" b="0" i="0" u="none" strike="noStrike">
                          <a:solidFill>
                            <a:srgbClr val="000000"/>
                          </a:solidFill>
                          <a:effectLst/>
                          <a:latin typeface="Times New Roman"/>
                        </a:rPr>
                        <a:t> </a:t>
                      </a:r>
                    </a:p>
                  </a:txBody>
                  <a:tcPr marL="11575" marR="11575" marT="115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400" b="0" i="0" u="none" strike="noStrike">
                          <a:solidFill>
                            <a:srgbClr val="000000"/>
                          </a:solidFill>
                          <a:effectLst/>
                          <a:latin typeface="Times New Roman"/>
                        </a:rPr>
                        <a:t>Diabetes</a:t>
                      </a:r>
                    </a:p>
                  </a:txBody>
                  <a:tcPr marL="11575" marR="11575" marT="115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sk-SK" sz="1400" b="0" i="0" u="none" strike="noStrike">
                          <a:solidFill>
                            <a:srgbClr val="000000"/>
                          </a:solidFill>
                          <a:effectLst/>
                          <a:latin typeface="Times New Roman"/>
                        </a:rPr>
                        <a:t> </a:t>
                      </a:r>
                    </a:p>
                  </a:txBody>
                  <a:tcPr marL="11575" marR="11575" marT="115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400" b="0" i="0" u="none" strike="noStrike">
                          <a:solidFill>
                            <a:srgbClr val="000000"/>
                          </a:solidFill>
                          <a:effectLst/>
                          <a:latin typeface="Times New Roman"/>
                        </a:rPr>
                        <a:t>High Blood Pressure</a:t>
                      </a:r>
                    </a:p>
                  </a:txBody>
                  <a:tcPr marL="11575" marR="11575" marT="115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sk-SK" sz="1400" b="0" i="0" u="none" strike="noStrike" dirty="0">
                          <a:solidFill>
                            <a:srgbClr val="000000"/>
                          </a:solidFill>
                          <a:effectLst/>
                          <a:latin typeface="Times New Roman"/>
                        </a:rPr>
                        <a:t> </a:t>
                      </a:r>
                    </a:p>
                  </a:txBody>
                  <a:tcPr marL="11575" marR="11575" marT="115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400" b="0" i="0" u="none" strike="noStrike">
                          <a:solidFill>
                            <a:srgbClr val="000000"/>
                          </a:solidFill>
                          <a:effectLst/>
                          <a:latin typeface="Times New Roman"/>
                        </a:rPr>
                        <a:t>Obesity</a:t>
                      </a:r>
                    </a:p>
                  </a:txBody>
                  <a:tcPr marL="11575" marR="11575" marT="115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1"/>
                  </a:ext>
                </a:extLst>
              </a:tr>
              <a:tr h="0">
                <a:tc>
                  <a:txBody>
                    <a:bodyPr/>
                    <a:lstStyle/>
                    <a:p>
                      <a:pPr algn="l" fontAlgn="b"/>
                      <a:r>
                        <a:rPr lang="en-US" sz="1400" b="0" i="0" u="none" strike="noStrike" dirty="0" smtClean="0">
                          <a:solidFill>
                            <a:srgbClr val="000000"/>
                          </a:solidFill>
                          <a:effectLst/>
                          <a:latin typeface="Times New Roman"/>
                          <a:cs typeface="Times New Roman"/>
                        </a:rPr>
                        <a:t>Neighborhood Use of Force Rate [1]</a:t>
                      </a:r>
                      <a:endParaRPr lang="en-US" sz="1400" b="0" i="0" u="none" strike="noStrike" dirty="0">
                        <a:solidFill>
                          <a:srgbClr val="000000"/>
                        </a:solidFill>
                        <a:effectLst/>
                        <a:latin typeface="Times New Roman"/>
                        <a:cs typeface="Times New Roman"/>
                      </a:endParaRPr>
                    </a:p>
                  </a:txBody>
                  <a:tcPr marL="11575" marR="11575" marT="115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nb-NO" sz="1400" b="0" i="0" u="none" strike="noStrike" dirty="0">
                          <a:solidFill>
                            <a:srgbClr val="000000"/>
                          </a:solidFill>
                          <a:effectLst/>
                          <a:latin typeface="Times New Roman"/>
                          <a:cs typeface="Times New Roman"/>
                        </a:rPr>
                        <a:t>0.998</a:t>
                      </a:r>
                    </a:p>
                  </a:txBody>
                  <a:tcPr marL="11575" marR="11575" marT="115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Times New Roman"/>
                        <a:cs typeface="Times New Roman"/>
                      </a:endParaRPr>
                    </a:p>
                  </a:txBody>
                  <a:tcPr marL="11575" marR="11575" marT="115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effectLst/>
                        <a:latin typeface="Times New Roman"/>
                        <a:cs typeface="Times New Roman"/>
                      </a:endParaRPr>
                    </a:p>
                  </a:txBody>
                  <a:tcPr marL="11575" marR="11575" marT="115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hr-HR" sz="1400" b="0" i="0" u="none" strike="noStrike" dirty="0">
                          <a:solidFill>
                            <a:srgbClr val="000000"/>
                          </a:solidFill>
                          <a:effectLst/>
                          <a:latin typeface="Times New Roman"/>
                          <a:cs typeface="Times New Roman"/>
                        </a:rPr>
                        <a:t>0.907</a:t>
                      </a:r>
                    </a:p>
                  </a:txBody>
                  <a:tcPr marL="11575" marR="11575" marT="115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a:solidFill>
                            <a:srgbClr val="000000"/>
                          </a:solidFill>
                          <a:effectLst/>
                          <a:latin typeface="Times New Roman"/>
                          <a:cs typeface="Times New Roman"/>
                        </a:rPr>
                        <a:t>***</a:t>
                      </a:r>
                    </a:p>
                  </a:txBody>
                  <a:tcPr marL="11575" marR="11575" marT="115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effectLst/>
                        <a:latin typeface="Times New Roman"/>
                        <a:cs typeface="Times New Roman"/>
                      </a:endParaRPr>
                    </a:p>
                  </a:txBody>
                  <a:tcPr marL="11575" marR="11575" marT="115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nb-NO" sz="1400" b="0" i="0" u="none" strike="noStrike">
                          <a:solidFill>
                            <a:srgbClr val="000000"/>
                          </a:solidFill>
                          <a:effectLst/>
                          <a:latin typeface="Times New Roman"/>
                          <a:cs typeface="Times New Roman"/>
                        </a:rPr>
                        <a:t>1.027</a:t>
                      </a:r>
                    </a:p>
                  </a:txBody>
                  <a:tcPr marL="11575" marR="11575" marT="115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effectLst/>
                        <a:latin typeface="Times New Roman"/>
                        <a:cs typeface="Times New Roman"/>
                      </a:endParaRPr>
                    </a:p>
                  </a:txBody>
                  <a:tcPr marL="11575" marR="11575" marT="115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endParaRPr lang="en-US">
                        <a:latin typeface="Times New Roman"/>
                        <a:cs typeface="Times New Roman"/>
                      </a:endParaRPr>
                    </a:p>
                  </a:txBody>
                  <a:tcPr marL="11575" marR="11575" marT="115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nb-NO" sz="1400" b="0" i="0" u="none" strike="noStrike">
                          <a:solidFill>
                            <a:srgbClr val="000000"/>
                          </a:solidFill>
                          <a:effectLst/>
                          <a:latin typeface="Times New Roman"/>
                          <a:cs typeface="Times New Roman"/>
                        </a:rPr>
                        <a:t>1.043</a:t>
                      </a:r>
                    </a:p>
                  </a:txBody>
                  <a:tcPr marL="11575" marR="11575" marT="115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effectLst/>
                        <a:latin typeface="Times New Roman"/>
                        <a:cs typeface="Times New Roman"/>
                      </a:endParaRPr>
                    </a:p>
                  </a:txBody>
                  <a:tcPr marL="11575" marR="11575" marT="1157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285895">
                <a:tc>
                  <a:txBody>
                    <a:bodyPr/>
                    <a:lstStyle/>
                    <a:p>
                      <a:pPr algn="l" fontAlgn="b"/>
                      <a:endParaRPr lang="en-US" sz="1400" b="0" i="0" u="none" strike="noStrike" dirty="0">
                        <a:solidFill>
                          <a:srgbClr val="000000"/>
                        </a:solidFill>
                        <a:effectLst/>
                        <a:latin typeface="Times New Roman"/>
                        <a:cs typeface="Times New Roman"/>
                      </a:endParaRPr>
                    </a:p>
                  </a:txBody>
                  <a:tcPr marL="11575" marR="11575" marT="11575" marB="0" anchor="b">
                    <a:lnL>
                      <a:noFill/>
                    </a:lnL>
                    <a:lnR>
                      <a:noFill/>
                    </a:lnR>
                    <a:lnT>
                      <a:noFill/>
                    </a:lnT>
                    <a:lnB>
                      <a:noFill/>
                    </a:lnB>
                  </a:tcPr>
                </a:tc>
                <a:tc>
                  <a:txBody>
                    <a:bodyPr/>
                    <a:lstStyle/>
                    <a:p>
                      <a:pPr algn="r" fontAlgn="b"/>
                      <a:r>
                        <a:rPr lang="pt-BR" sz="1400" b="0" i="0" u="none" strike="noStrike" dirty="0">
                          <a:solidFill>
                            <a:srgbClr val="000000"/>
                          </a:solidFill>
                          <a:effectLst/>
                          <a:latin typeface="Times New Roman"/>
                          <a:cs typeface="Times New Roman"/>
                        </a:rPr>
                        <a:t>[0.946,1.053]</a:t>
                      </a:r>
                    </a:p>
                  </a:txBody>
                  <a:tcPr marL="11575" marR="11575" marT="1157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Times New Roman"/>
                        <a:cs typeface="Times New Roman"/>
                      </a:endParaRPr>
                    </a:p>
                  </a:txBody>
                  <a:tcPr marL="11575" marR="11575" marT="11575" marB="0" anchor="b">
                    <a:lnL>
                      <a:noFill/>
                    </a:lnL>
                    <a:lnR>
                      <a:noFill/>
                    </a:lnR>
                    <a:lnT>
                      <a:noFill/>
                    </a:lnT>
                    <a:lnB>
                      <a:noFill/>
                    </a:lnB>
                  </a:tcPr>
                </a:tc>
                <a:tc>
                  <a:txBody>
                    <a:bodyPr/>
                    <a:lstStyle/>
                    <a:p>
                      <a:pPr algn="l" fontAlgn="b"/>
                      <a:endParaRPr lang="en-US" sz="1400" b="0" i="0" u="none" strike="noStrike">
                        <a:solidFill>
                          <a:srgbClr val="000000"/>
                        </a:solidFill>
                        <a:effectLst/>
                        <a:latin typeface="Times New Roman"/>
                        <a:cs typeface="Times New Roman"/>
                      </a:endParaRPr>
                    </a:p>
                  </a:txBody>
                  <a:tcPr marL="11575" marR="11575" marT="11575" marB="0" anchor="b">
                    <a:lnL>
                      <a:noFill/>
                    </a:lnL>
                    <a:lnR>
                      <a:noFill/>
                    </a:lnR>
                    <a:lnT>
                      <a:noFill/>
                    </a:lnT>
                    <a:lnB>
                      <a:noFill/>
                    </a:lnB>
                  </a:tcPr>
                </a:tc>
                <a:tc>
                  <a:txBody>
                    <a:bodyPr/>
                    <a:lstStyle/>
                    <a:p>
                      <a:pPr algn="r" fontAlgn="b"/>
                      <a:r>
                        <a:rPr lang="pt-BR" sz="1400" b="0" i="0" u="none" strike="noStrike" dirty="0">
                          <a:solidFill>
                            <a:srgbClr val="000000"/>
                          </a:solidFill>
                          <a:effectLst/>
                          <a:latin typeface="Times New Roman"/>
                          <a:cs typeface="Times New Roman"/>
                        </a:rPr>
                        <a:t>[0.863,0.953]</a:t>
                      </a:r>
                    </a:p>
                  </a:txBody>
                  <a:tcPr marL="11575" marR="11575" marT="1157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Times New Roman"/>
                        <a:cs typeface="Times New Roman"/>
                      </a:endParaRPr>
                    </a:p>
                  </a:txBody>
                  <a:tcPr marL="11575" marR="11575" marT="11575" marB="0" anchor="b">
                    <a:lnL>
                      <a:noFill/>
                    </a:lnL>
                    <a:lnR>
                      <a:noFill/>
                    </a:lnR>
                    <a:lnT>
                      <a:noFill/>
                    </a:lnT>
                    <a:lnB>
                      <a:noFill/>
                    </a:lnB>
                  </a:tcPr>
                </a:tc>
                <a:tc>
                  <a:txBody>
                    <a:bodyPr/>
                    <a:lstStyle/>
                    <a:p>
                      <a:pPr algn="l" fontAlgn="b"/>
                      <a:endParaRPr lang="en-US" sz="1400" b="0" i="0" u="none" strike="noStrike">
                        <a:solidFill>
                          <a:srgbClr val="000000"/>
                        </a:solidFill>
                        <a:effectLst/>
                        <a:latin typeface="Times New Roman"/>
                        <a:cs typeface="Times New Roman"/>
                      </a:endParaRPr>
                    </a:p>
                  </a:txBody>
                  <a:tcPr marL="11575" marR="11575" marT="11575" marB="0" anchor="b">
                    <a:lnL>
                      <a:noFill/>
                    </a:lnL>
                    <a:lnR>
                      <a:noFill/>
                    </a:lnR>
                    <a:lnT>
                      <a:noFill/>
                    </a:lnT>
                    <a:lnB>
                      <a:noFill/>
                    </a:lnB>
                  </a:tcPr>
                </a:tc>
                <a:tc>
                  <a:txBody>
                    <a:bodyPr/>
                    <a:lstStyle/>
                    <a:p>
                      <a:pPr algn="r" fontAlgn="b"/>
                      <a:r>
                        <a:rPr lang="pt-BR" sz="1400" b="0" i="0" u="none" strike="noStrike" dirty="0">
                          <a:solidFill>
                            <a:srgbClr val="000000"/>
                          </a:solidFill>
                          <a:effectLst/>
                          <a:latin typeface="Times New Roman"/>
                          <a:cs typeface="Times New Roman"/>
                        </a:rPr>
                        <a:t>[0.997,1.058]</a:t>
                      </a:r>
                    </a:p>
                  </a:txBody>
                  <a:tcPr marL="11575" marR="11575" marT="1157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Times New Roman"/>
                        <a:cs typeface="Times New Roman"/>
                      </a:endParaRPr>
                    </a:p>
                  </a:txBody>
                  <a:tcPr marL="11575" marR="11575" marT="11575" marB="0" anchor="b">
                    <a:lnL>
                      <a:noFill/>
                    </a:lnL>
                    <a:lnR>
                      <a:noFill/>
                    </a:lnR>
                    <a:lnT>
                      <a:noFill/>
                    </a:lnT>
                    <a:lnB>
                      <a:noFill/>
                    </a:lnB>
                  </a:tcPr>
                </a:tc>
                <a:tc>
                  <a:txBody>
                    <a:bodyPr/>
                    <a:lstStyle/>
                    <a:p>
                      <a:endParaRPr lang="en-US" dirty="0">
                        <a:latin typeface="Times New Roman"/>
                        <a:cs typeface="Times New Roman"/>
                      </a:endParaRPr>
                    </a:p>
                  </a:txBody>
                  <a:tcPr marL="11575" marR="11575" marT="11575" marB="0" anchor="b">
                    <a:lnL>
                      <a:noFill/>
                    </a:lnL>
                    <a:lnR>
                      <a:noFill/>
                    </a:lnR>
                    <a:lnT>
                      <a:noFill/>
                    </a:lnT>
                    <a:lnB>
                      <a:noFill/>
                    </a:lnB>
                  </a:tcPr>
                </a:tc>
                <a:tc>
                  <a:txBody>
                    <a:bodyPr/>
                    <a:lstStyle/>
                    <a:p>
                      <a:pPr algn="r" fontAlgn="b"/>
                      <a:r>
                        <a:rPr lang="pt-BR" sz="1400" b="0" i="0" u="none" strike="noStrike" dirty="0">
                          <a:solidFill>
                            <a:srgbClr val="000000"/>
                          </a:solidFill>
                          <a:effectLst/>
                          <a:latin typeface="Times New Roman"/>
                          <a:cs typeface="Times New Roman"/>
                        </a:rPr>
                        <a:t>[0.989,1.101]</a:t>
                      </a:r>
                    </a:p>
                  </a:txBody>
                  <a:tcPr marL="11575" marR="11575" marT="1157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Times New Roman"/>
                        <a:cs typeface="Times New Roman"/>
                      </a:endParaRPr>
                    </a:p>
                  </a:txBody>
                  <a:tcPr marL="11575" marR="11575" marT="11575" marB="0" anchor="b">
                    <a:lnL>
                      <a:noFill/>
                    </a:lnL>
                    <a:lnR>
                      <a:noFill/>
                    </a:lnR>
                    <a:lnT>
                      <a:noFill/>
                    </a:lnT>
                    <a:lnB>
                      <a:noFill/>
                    </a:lnB>
                  </a:tcPr>
                </a:tc>
                <a:extLst>
                  <a:ext uri="{0D108BD9-81ED-4DB2-BD59-A6C34878D82A}">
                    <a16:rowId xmlns:a16="http://schemas.microsoft.com/office/drawing/2014/main" val="10003"/>
                  </a:ext>
                </a:extLst>
              </a:tr>
              <a:tr h="285895">
                <a:tc>
                  <a:txBody>
                    <a:bodyPr/>
                    <a:lstStyle/>
                    <a:p>
                      <a:pPr algn="l" fontAlgn="b"/>
                      <a:r>
                        <a:rPr lang="en-US" sz="1400" b="0" i="0" u="none" strike="noStrike" dirty="0">
                          <a:solidFill>
                            <a:srgbClr val="000000"/>
                          </a:solidFill>
                          <a:effectLst/>
                          <a:latin typeface="Times New Roman"/>
                          <a:cs typeface="Times New Roman"/>
                        </a:rPr>
                        <a:t>Racial Disparities in Use of </a:t>
                      </a:r>
                      <a:r>
                        <a:rPr lang="en-US" sz="1400" b="0" i="0" u="none" strike="noStrike" dirty="0" smtClean="0">
                          <a:solidFill>
                            <a:srgbClr val="000000"/>
                          </a:solidFill>
                          <a:effectLst/>
                          <a:latin typeface="Times New Roman"/>
                          <a:cs typeface="Times New Roman"/>
                        </a:rPr>
                        <a:t>Force [2]</a:t>
                      </a:r>
                      <a:endParaRPr lang="en-US" sz="1400" b="0" i="0" u="none" strike="noStrike" dirty="0">
                        <a:solidFill>
                          <a:srgbClr val="000000"/>
                        </a:solidFill>
                        <a:effectLst/>
                        <a:latin typeface="Times New Roman"/>
                        <a:cs typeface="Times New Roman"/>
                      </a:endParaRPr>
                    </a:p>
                  </a:txBody>
                  <a:tcPr marL="11575" marR="11575" marT="11575" marB="0" anchor="b">
                    <a:lnL>
                      <a:noFill/>
                    </a:lnL>
                    <a:lnR>
                      <a:noFill/>
                    </a:lnR>
                    <a:lnT>
                      <a:noFill/>
                    </a:lnT>
                    <a:lnB>
                      <a:noFill/>
                    </a:lnB>
                  </a:tcPr>
                </a:tc>
                <a:tc>
                  <a:txBody>
                    <a:bodyPr/>
                    <a:lstStyle/>
                    <a:p>
                      <a:pPr algn="r" fontAlgn="b"/>
                      <a:r>
                        <a:rPr lang="hr-HR" sz="1400" b="0" i="0" u="none" strike="noStrike">
                          <a:solidFill>
                            <a:srgbClr val="000000"/>
                          </a:solidFill>
                          <a:effectLst/>
                          <a:latin typeface="Times New Roman"/>
                          <a:cs typeface="Times New Roman"/>
                        </a:rPr>
                        <a:t>1.071</a:t>
                      </a:r>
                    </a:p>
                  </a:txBody>
                  <a:tcPr marL="11575" marR="11575" marT="11575" marB="0" anchor="b">
                    <a:lnL>
                      <a:noFill/>
                    </a:lnL>
                    <a:lnR>
                      <a:noFill/>
                    </a:lnR>
                    <a:lnT>
                      <a:noFill/>
                    </a:lnT>
                    <a:lnB>
                      <a:noFill/>
                    </a:lnB>
                  </a:tcPr>
                </a:tc>
                <a:tc>
                  <a:txBody>
                    <a:bodyPr/>
                    <a:lstStyle/>
                    <a:p>
                      <a:pPr algn="l" fontAlgn="b"/>
                      <a:r>
                        <a:rPr lang="en-US" sz="1400" b="0" i="0" u="none" strike="noStrike">
                          <a:solidFill>
                            <a:srgbClr val="000000"/>
                          </a:solidFill>
                          <a:effectLst/>
                          <a:latin typeface="Times New Roman"/>
                          <a:cs typeface="Times New Roman"/>
                        </a:rPr>
                        <a:t>**</a:t>
                      </a:r>
                    </a:p>
                  </a:txBody>
                  <a:tcPr marL="11575" marR="11575" marT="11575" marB="0" anchor="b">
                    <a:lnL>
                      <a:noFill/>
                    </a:lnL>
                    <a:lnR>
                      <a:noFill/>
                    </a:lnR>
                    <a:lnT>
                      <a:noFill/>
                    </a:lnT>
                    <a:lnB>
                      <a:noFill/>
                    </a:lnB>
                  </a:tcPr>
                </a:tc>
                <a:tc>
                  <a:txBody>
                    <a:bodyPr/>
                    <a:lstStyle/>
                    <a:p>
                      <a:pPr algn="l" fontAlgn="b"/>
                      <a:endParaRPr lang="en-US" sz="1400" b="0" i="0" u="none" strike="noStrike">
                        <a:solidFill>
                          <a:srgbClr val="000000"/>
                        </a:solidFill>
                        <a:effectLst/>
                        <a:latin typeface="Times New Roman"/>
                        <a:cs typeface="Times New Roman"/>
                      </a:endParaRPr>
                    </a:p>
                  </a:txBody>
                  <a:tcPr marL="11575" marR="11575" marT="11575" marB="0" anchor="b">
                    <a:lnL>
                      <a:noFill/>
                    </a:lnL>
                    <a:lnR>
                      <a:noFill/>
                    </a:lnR>
                    <a:lnT>
                      <a:noFill/>
                    </a:lnT>
                    <a:lnB>
                      <a:noFill/>
                    </a:lnB>
                  </a:tcPr>
                </a:tc>
                <a:tc>
                  <a:txBody>
                    <a:bodyPr/>
                    <a:lstStyle/>
                    <a:p>
                      <a:pPr algn="r" fontAlgn="b"/>
                      <a:r>
                        <a:rPr lang="nb-NO" sz="1400" b="0" i="0" u="none" strike="noStrike" dirty="0">
                          <a:solidFill>
                            <a:srgbClr val="000000"/>
                          </a:solidFill>
                          <a:effectLst/>
                          <a:latin typeface="Times New Roman"/>
                          <a:cs typeface="Times New Roman"/>
                        </a:rPr>
                        <a:t>1.127</a:t>
                      </a:r>
                    </a:p>
                  </a:txBody>
                  <a:tcPr marL="11575" marR="11575" marT="11575" marB="0" anchor="b">
                    <a:lnL>
                      <a:noFill/>
                    </a:lnL>
                    <a:lnR>
                      <a:noFill/>
                    </a:lnR>
                    <a:lnT>
                      <a:noFill/>
                    </a:lnT>
                    <a:lnB>
                      <a:noFill/>
                    </a:lnB>
                  </a:tcPr>
                </a:tc>
                <a:tc>
                  <a:txBody>
                    <a:bodyPr/>
                    <a:lstStyle/>
                    <a:p>
                      <a:pPr algn="l" fontAlgn="b"/>
                      <a:r>
                        <a:rPr lang="en-US" sz="1400" b="0" i="0" u="none" strike="noStrike" dirty="0">
                          <a:solidFill>
                            <a:srgbClr val="000000"/>
                          </a:solidFill>
                          <a:effectLst/>
                          <a:latin typeface="Times New Roman"/>
                          <a:cs typeface="Times New Roman"/>
                        </a:rPr>
                        <a:t>***</a:t>
                      </a:r>
                    </a:p>
                  </a:txBody>
                  <a:tcPr marL="11575" marR="11575" marT="11575" marB="0" anchor="b">
                    <a:lnL>
                      <a:noFill/>
                    </a:lnL>
                    <a:lnR>
                      <a:noFill/>
                    </a:lnR>
                    <a:lnT>
                      <a:noFill/>
                    </a:lnT>
                    <a:lnB>
                      <a:noFill/>
                    </a:lnB>
                  </a:tcPr>
                </a:tc>
                <a:tc>
                  <a:txBody>
                    <a:bodyPr/>
                    <a:lstStyle/>
                    <a:p>
                      <a:pPr algn="l" fontAlgn="b"/>
                      <a:endParaRPr lang="en-US" sz="1400" b="0" i="0" u="none" strike="noStrike">
                        <a:solidFill>
                          <a:srgbClr val="000000"/>
                        </a:solidFill>
                        <a:effectLst/>
                        <a:latin typeface="Times New Roman"/>
                        <a:cs typeface="Times New Roman"/>
                      </a:endParaRPr>
                    </a:p>
                  </a:txBody>
                  <a:tcPr marL="11575" marR="11575" marT="11575" marB="0" anchor="b">
                    <a:lnL>
                      <a:noFill/>
                    </a:lnL>
                    <a:lnR>
                      <a:noFill/>
                    </a:lnR>
                    <a:lnT>
                      <a:noFill/>
                    </a:lnT>
                    <a:lnB>
                      <a:noFill/>
                    </a:lnB>
                  </a:tcPr>
                </a:tc>
                <a:tc>
                  <a:txBody>
                    <a:bodyPr/>
                    <a:lstStyle/>
                    <a:p>
                      <a:pPr algn="r" fontAlgn="b"/>
                      <a:r>
                        <a:rPr lang="nb-NO" sz="1400" b="0" i="0" u="none" strike="noStrike">
                          <a:solidFill>
                            <a:srgbClr val="000000"/>
                          </a:solidFill>
                          <a:effectLst/>
                          <a:latin typeface="Times New Roman"/>
                          <a:cs typeface="Times New Roman"/>
                        </a:rPr>
                        <a:t>0.975</a:t>
                      </a:r>
                    </a:p>
                  </a:txBody>
                  <a:tcPr marL="11575" marR="11575" marT="11575" marB="0" anchor="b">
                    <a:lnL>
                      <a:noFill/>
                    </a:lnL>
                    <a:lnR>
                      <a:noFill/>
                    </a:lnR>
                    <a:lnT>
                      <a:noFill/>
                    </a:lnT>
                    <a:lnB>
                      <a:noFill/>
                    </a:lnB>
                  </a:tcPr>
                </a:tc>
                <a:tc>
                  <a:txBody>
                    <a:bodyPr/>
                    <a:lstStyle/>
                    <a:p>
                      <a:pPr algn="l" fontAlgn="b"/>
                      <a:endParaRPr lang="en-US" sz="1400" b="0" i="0" u="none" strike="noStrike">
                        <a:solidFill>
                          <a:srgbClr val="000000"/>
                        </a:solidFill>
                        <a:effectLst/>
                        <a:latin typeface="Times New Roman"/>
                        <a:cs typeface="Times New Roman"/>
                      </a:endParaRPr>
                    </a:p>
                  </a:txBody>
                  <a:tcPr marL="11575" marR="11575" marT="11575" marB="0" anchor="b">
                    <a:lnL>
                      <a:noFill/>
                    </a:lnL>
                    <a:lnR>
                      <a:noFill/>
                    </a:lnR>
                    <a:lnT>
                      <a:noFill/>
                    </a:lnT>
                    <a:lnB>
                      <a:noFill/>
                    </a:lnB>
                  </a:tcPr>
                </a:tc>
                <a:tc>
                  <a:txBody>
                    <a:bodyPr/>
                    <a:lstStyle/>
                    <a:p>
                      <a:endParaRPr lang="en-US">
                        <a:latin typeface="Times New Roman"/>
                        <a:cs typeface="Times New Roman"/>
                      </a:endParaRPr>
                    </a:p>
                  </a:txBody>
                  <a:tcPr marL="11575" marR="11575" marT="11575" marB="0" anchor="b">
                    <a:lnL>
                      <a:noFill/>
                    </a:lnL>
                    <a:lnR>
                      <a:noFill/>
                    </a:lnR>
                    <a:lnT>
                      <a:noFill/>
                    </a:lnT>
                    <a:lnB>
                      <a:noFill/>
                    </a:lnB>
                  </a:tcPr>
                </a:tc>
                <a:tc>
                  <a:txBody>
                    <a:bodyPr/>
                    <a:lstStyle/>
                    <a:p>
                      <a:pPr algn="r" fontAlgn="b"/>
                      <a:r>
                        <a:rPr lang="cs-CZ" sz="1400" b="0" i="0" u="none" strike="noStrike">
                          <a:solidFill>
                            <a:srgbClr val="000000"/>
                          </a:solidFill>
                          <a:effectLst/>
                          <a:latin typeface="Times New Roman"/>
                          <a:cs typeface="Times New Roman"/>
                        </a:rPr>
                        <a:t>0.989</a:t>
                      </a:r>
                    </a:p>
                  </a:txBody>
                  <a:tcPr marL="11575" marR="11575" marT="1157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Times New Roman"/>
                        <a:cs typeface="Times New Roman"/>
                      </a:endParaRPr>
                    </a:p>
                  </a:txBody>
                  <a:tcPr marL="11575" marR="11575" marT="11575" marB="0" anchor="b">
                    <a:lnL>
                      <a:noFill/>
                    </a:lnL>
                    <a:lnR>
                      <a:noFill/>
                    </a:lnR>
                    <a:lnT>
                      <a:noFill/>
                    </a:lnT>
                    <a:lnB>
                      <a:noFill/>
                    </a:lnB>
                  </a:tcPr>
                </a:tc>
                <a:extLst>
                  <a:ext uri="{0D108BD9-81ED-4DB2-BD59-A6C34878D82A}">
                    <a16:rowId xmlns:a16="http://schemas.microsoft.com/office/drawing/2014/main" val="10004"/>
                  </a:ext>
                </a:extLst>
              </a:tr>
              <a:tr h="285895">
                <a:tc>
                  <a:txBody>
                    <a:bodyPr/>
                    <a:lstStyle/>
                    <a:p>
                      <a:pPr algn="l" fontAlgn="b"/>
                      <a:endParaRPr lang="en-US" sz="1400" b="0" i="0" u="none" strike="noStrike" dirty="0">
                        <a:solidFill>
                          <a:srgbClr val="000000"/>
                        </a:solidFill>
                        <a:effectLst/>
                        <a:latin typeface="Times New Roman"/>
                        <a:cs typeface="Times New Roman"/>
                      </a:endParaRPr>
                    </a:p>
                  </a:txBody>
                  <a:tcPr marL="11575" marR="11575" marT="11575" marB="0" anchor="b">
                    <a:lnL>
                      <a:noFill/>
                    </a:lnL>
                    <a:lnR>
                      <a:noFill/>
                    </a:lnR>
                    <a:lnT>
                      <a:noFill/>
                    </a:lnT>
                    <a:lnB>
                      <a:noFill/>
                    </a:lnB>
                  </a:tcPr>
                </a:tc>
                <a:tc>
                  <a:txBody>
                    <a:bodyPr/>
                    <a:lstStyle/>
                    <a:p>
                      <a:pPr algn="r" fontAlgn="b"/>
                      <a:r>
                        <a:rPr lang="pt-BR" sz="1400" b="0" i="0" u="none" strike="noStrike">
                          <a:solidFill>
                            <a:srgbClr val="000000"/>
                          </a:solidFill>
                          <a:effectLst/>
                          <a:latin typeface="Times New Roman"/>
                          <a:cs typeface="Times New Roman"/>
                        </a:rPr>
                        <a:t>[1.020,1.124]</a:t>
                      </a:r>
                    </a:p>
                  </a:txBody>
                  <a:tcPr marL="11575" marR="11575" marT="11575" marB="0" anchor="b">
                    <a:lnL>
                      <a:noFill/>
                    </a:lnL>
                    <a:lnR>
                      <a:noFill/>
                    </a:lnR>
                    <a:lnT>
                      <a:noFill/>
                    </a:lnT>
                    <a:lnB>
                      <a:noFill/>
                    </a:lnB>
                  </a:tcPr>
                </a:tc>
                <a:tc>
                  <a:txBody>
                    <a:bodyPr/>
                    <a:lstStyle/>
                    <a:p>
                      <a:pPr algn="l" fontAlgn="b"/>
                      <a:endParaRPr lang="en-US" sz="1400" b="0" i="0" u="none" strike="noStrike">
                        <a:solidFill>
                          <a:srgbClr val="000000"/>
                        </a:solidFill>
                        <a:effectLst/>
                        <a:latin typeface="Times New Roman"/>
                        <a:cs typeface="Times New Roman"/>
                      </a:endParaRPr>
                    </a:p>
                  </a:txBody>
                  <a:tcPr marL="11575" marR="11575" marT="11575" marB="0" anchor="b">
                    <a:lnL>
                      <a:noFill/>
                    </a:lnL>
                    <a:lnR>
                      <a:noFill/>
                    </a:lnR>
                    <a:lnT>
                      <a:noFill/>
                    </a:lnT>
                    <a:lnB>
                      <a:noFill/>
                    </a:lnB>
                  </a:tcPr>
                </a:tc>
                <a:tc>
                  <a:txBody>
                    <a:bodyPr/>
                    <a:lstStyle/>
                    <a:p>
                      <a:pPr algn="l" fontAlgn="b"/>
                      <a:endParaRPr lang="en-US" sz="1400" b="0" i="0" u="none" strike="noStrike">
                        <a:solidFill>
                          <a:srgbClr val="000000"/>
                        </a:solidFill>
                        <a:effectLst/>
                        <a:latin typeface="Times New Roman"/>
                        <a:cs typeface="Times New Roman"/>
                      </a:endParaRPr>
                    </a:p>
                  </a:txBody>
                  <a:tcPr marL="11575" marR="11575" marT="11575" marB="0" anchor="b">
                    <a:lnL>
                      <a:noFill/>
                    </a:lnL>
                    <a:lnR>
                      <a:noFill/>
                    </a:lnR>
                    <a:lnT>
                      <a:noFill/>
                    </a:lnT>
                    <a:lnB>
                      <a:noFill/>
                    </a:lnB>
                  </a:tcPr>
                </a:tc>
                <a:tc>
                  <a:txBody>
                    <a:bodyPr/>
                    <a:lstStyle/>
                    <a:p>
                      <a:pPr algn="r" fontAlgn="b"/>
                      <a:r>
                        <a:rPr lang="pt-BR" sz="1400" b="0" i="0" u="none" strike="noStrike">
                          <a:solidFill>
                            <a:srgbClr val="000000"/>
                          </a:solidFill>
                          <a:effectLst/>
                          <a:latin typeface="Times New Roman"/>
                          <a:cs typeface="Times New Roman"/>
                        </a:rPr>
                        <a:t>[1.081,1.175]</a:t>
                      </a:r>
                    </a:p>
                  </a:txBody>
                  <a:tcPr marL="11575" marR="11575" marT="1157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Times New Roman"/>
                        <a:cs typeface="Times New Roman"/>
                      </a:endParaRPr>
                    </a:p>
                  </a:txBody>
                  <a:tcPr marL="11575" marR="11575" marT="11575" marB="0" anchor="b">
                    <a:lnL>
                      <a:noFill/>
                    </a:lnL>
                    <a:lnR>
                      <a:noFill/>
                    </a:lnR>
                    <a:lnT>
                      <a:noFill/>
                    </a:lnT>
                    <a:lnB>
                      <a:noFill/>
                    </a:lnB>
                  </a:tcPr>
                </a:tc>
                <a:tc>
                  <a:txBody>
                    <a:bodyPr/>
                    <a:lstStyle/>
                    <a:p>
                      <a:pPr algn="l" fontAlgn="b"/>
                      <a:endParaRPr lang="en-US" sz="1400" b="0" i="0" u="none" strike="noStrike">
                        <a:solidFill>
                          <a:srgbClr val="000000"/>
                        </a:solidFill>
                        <a:effectLst/>
                        <a:latin typeface="Times New Roman"/>
                        <a:cs typeface="Times New Roman"/>
                      </a:endParaRPr>
                    </a:p>
                  </a:txBody>
                  <a:tcPr marL="11575" marR="11575" marT="11575" marB="0" anchor="b">
                    <a:lnL>
                      <a:noFill/>
                    </a:lnL>
                    <a:lnR>
                      <a:noFill/>
                    </a:lnR>
                    <a:lnT>
                      <a:noFill/>
                    </a:lnT>
                    <a:lnB>
                      <a:noFill/>
                    </a:lnB>
                  </a:tcPr>
                </a:tc>
                <a:tc>
                  <a:txBody>
                    <a:bodyPr/>
                    <a:lstStyle/>
                    <a:p>
                      <a:pPr algn="r" fontAlgn="b"/>
                      <a:r>
                        <a:rPr lang="pt-BR" sz="1400" b="0" i="0" u="none" strike="noStrike" dirty="0">
                          <a:solidFill>
                            <a:srgbClr val="000000"/>
                          </a:solidFill>
                          <a:effectLst/>
                          <a:latin typeface="Times New Roman"/>
                          <a:cs typeface="Times New Roman"/>
                        </a:rPr>
                        <a:t>[0.947,1.004]</a:t>
                      </a:r>
                    </a:p>
                  </a:txBody>
                  <a:tcPr marL="11575" marR="11575" marT="11575" marB="0" anchor="b">
                    <a:lnL>
                      <a:noFill/>
                    </a:lnL>
                    <a:lnR>
                      <a:noFill/>
                    </a:lnR>
                    <a:lnT>
                      <a:noFill/>
                    </a:lnT>
                    <a:lnB>
                      <a:noFill/>
                    </a:lnB>
                  </a:tcPr>
                </a:tc>
                <a:tc>
                  <a:txBody>
                    <a:bodyPr/>
                    <a:lstStyle/>
                    <a:p>
                      <a:pPr algn="l" fontAlgn="b"/>
                      <a:endParaRPr lang="en-US" sz="1400" b="0" i="0" u="none" strike="noStrike">
                        <a:solidFill>
                          <a:srgbClr val="000000"/>
                        </a:solidFill>
                        <a:effectLst/>
                        <a:latin typeface="Times New Roman"/>
                        <a:cs typeface="Times New Roman"/>
                      </a:endParaRPr>
                    </a:p>
                  </a:txBody>
                  <a:tcPr marL="11575" marR="11575" marT="11575" marB="0" anchor="b">
                    <a:lnL>
                      <a:noFill/>
                    </a:lnL>
                    <a:lnR>
                      <a:noFill/>
                    </a:lnR>
                    <a:lnT>
                      <a:noFill/>
                    </a:lnT>
                    <a:lnB>
                      <a:noFill/>
                    </a:lnB>
                  </a:tcPr>
                </a:tc>
                <a:tc>
                  <a:txBody>
                    <a:bodyPr/>
                    <a:lstStyle/>
                    <a:p>
                      <a:endParaRPr lang="en-US">
                        <a:latin typeface="Times New Roman"/>
                        <a:cs typeface="Times New Roman"/>
                      </a:endParaRPr>
                    </a:p>
                  </a:txBody>
                  <a:tcPr marL="11575" marR="11575" marT="11575" marB="0" anchor="b">
                    <a:lnL>
                      <a:noFill/>
                    </a:lnL>
                    <a:lnR>
                      <a:noFill/>
                    </a:lnR>
                    <a:lnT>
                      <a:noFill/>
                    </a:lnT>
                    <a:lnB>
                      <a:noFill/>
                    </a:lnB>
                  </a:tcPr>
                </a:tc>
                <a:tc>
                  <a:txBody>
                    <a:bodyPr/>
                    <a:lstStyle/>
                    <a:p>
                      <a:pPr algn="r" fontAlgn="b"/>
                      <a:r>
                        <a:rPr lang="pt-BR" sz="1400" b="0" i="0" u="none" strike="noStrike">
                          <a:solidFill>
                            <a:srgbClr val="000000"/>
                          </a:solidFill>
                          <a:effectLst/>
                          <a:latin typeface="Times New Roman"/>
                          <a:cs typeface="Times New Roman"/>
                        </a:rPr>
                        <a:t>[0.943,1.038]</a:t>
                      </a:r>
                    </a:p>
                  </a:txBody>
                  <a:tcPr marL="11575" marR="11575" marT="1157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Times New Roman"/>
                        <a:cs typeface="Times New Roman"/>
                      </a:endParaRPr>
                    </a:p>
                  </a:txBody>
                  <a:tcPr marL="11575" marR="11575" marT="11575" marB="0" anchor="b">
                    <a:lnL>
                      <a:noFill/>
                    </a:lnL>
                    <a:lnR>
                      <a:noFill/>
                    </a:lnR>
                    <a:lnT>
                      <a:noFill/>
                    </a:lnT>
                    <a:lnB>
                      <a:noFill/>
                    </a:lnB>
                  </a:tcPr>
                </a:tc>
                <a:extLst>
                  <a:ext uri="{0D108BD9-81ED-4DB2-BD59-A6C34878D82A}">
                    <a16:rowId xmlns:a16="http://schemas.microsoft.com/office/drawing/2014/main" val="10005"/>
                  </a:ext>
                </a:extLst>
              </a:tr>
              <a:tr h="285895">
                <a:tc>
                  <a:txBody>
                    <a:bodyPr/>
                    <a:lstStyle/>
                    <a:p>
                      <a:pPr algn="l" fontAlgn="b"/>
                      <a:r>
                        <a:rPr lang="en-US" sz="1400" b="0" i="0" u="none" strike="noStrike" dirty="0">
                          <a:solidFill>
                            <a:srgbClr val="000000"/>
                          </a:solidFill>
                          <a:effectLst/>
                          <a:latin typeface="Times New Roman"/>
                          <a:cs typeface="Times New Roman"/>
                        </a:rPr>
                        <a:t>Proportion Minority </a:t>
                      </a:r>
                      <a:r>
                        <a:rPr lang="en-US" sz="1400" b="0" i="0" u="none" strike="noStrike" dirty="0" smtClean="0">
                          <a:solidFill>
                            <a:srgbClr val="000000"/>
                          </a:solidFill>
                          <a:effectLst/>
                          <a:latin typeface="Times New Roman"/>
                          <a:cs typeface="Times New Roman"/>
                        </a:rPr>
                        <a:t>[3]</a:t>
                      </a:r>
                      <a:endParaRPr lang="en-US" sz="1400" b="0" i="0" u="none" strike="noStrike" dirty="0">
                        <a:solidFill>
                          <a:srgbClr val="000000"/>
                        </a:solidFill>
                        <a:effectLst/>
                        <a:latin typeface="Times New Roman"/>
                        <a:cs typeface="Times New Roman"/>
                      </a:endParaRPr>
                    </a:p>
                  </a:txBody>
                  <a:tcPr marL="11575" marR="11575" marT="11575" marB="0" anchor="b">
                    <a:lnL>
                      <a:noFill/>
                    </a:lnL>
                    <a:lnR>
                      <a:noFill/>
                    </a:lnR>
                    <a:lnT>
                      <a:noFill/>
                    </a:lnT>
                    <a:lnB>
                      <a:noFill/>
                    </a:lnB>
                  </a:tcPr>
                </a:tc>
                <a:tc>
                  <a:txBody>
                    <a:bodyPr/>
                    <a:lstStyle/>
                    <a:p>
                      <a:pPr algn="r" fontAlgn="b"/>
                      <a:r>
                        <a:rPr lang="nb-NO" sz="1400" b="0" i="0" u="none" strike="noStrike">
                          <a:solidFill>
                            <a:srgbClr val="000000"/>
                          </a:solidFill>
                          <a:effectLst/>
                          <a:latin typeface="Times New Roman"/>
                          <a:cs typeface="Times New Roman"/>
                        </a:rPr>
                        <a:t>0.951</a:t>
                      </a:r>
                    </a:p>
                  </a:txBody>
                  <a:tcPr marL="11575" marR="11575" marT="11575" marB="0" anchor="b">
                    <a:lnL>
                      <a:noFill/>
                    </a:lnL>
                    <a:lnR>
                      <a:noFill/>
                    </a:lnR>
                    <a:lnT>
                      <a:noFill/>
                    </a:lnT>
                    <a:lnB>
                      <a:noFill/>
                    </a:lnB>
                  </a:tcPr>
                </a:tc>
                <a:tc>
                  <a:txBody>
                    <a:bodyPr/>
                    <a:lstStyle/>
                    <a:p>
                      <a:pPr algn="l" fontAlgn="b"/>
                      <a:r>
                        <a:rPr lang="en-US" sz="1400" b="0" i="0" u="none" strike="noStrike">
                          <a:solidFill>
                            <a:srgbClr val="000000"/>
                          </a:solidFill>
                          <a:effectLst/>
                          <a:latin typeface="Times New Roman"/>
                          <a:cs typeface="Times New Roman"/>
                        </a:rPr>
                        <a:t>*</a:t>
                      </a:r>
                    </a:p>
                  </a:txBody>
                  <a:tcPr marL="11575" marR="11575" marT="11575" marB="0" anchor="b">
                    <a:lnL>
                      <a:noFill/>
                    </a:lnL>
                    <a:lnR>
                      <a:noFill/>
                    </a:lnR>
                    <a:lnT>
                      <a:noFill/>
                    </a:lnT>
                    <a:lnB>
                      <a:noFill/>
                    </a:lnB>
                  </a:tcPr>
                </a:tc>
                <a:tc>
                  <a:txBody>
                    <a:bodyPr/>
                    <a:lstStyle/>
                    <a:p>
                      <a:pPr algn="l" fontAlgn="b"/>
                      <a:endParaRPr lang="en-US" sz="1400" b="0" i="0" u="none" strike="noStrike">
                        <a:solidFill>
                          <a:srgbClr val="000000"/>
                        </a:solidFill>
                        <a:effectLst/>
                        <a:latin typeface="Times New Roman"/>
                        <a:cs typeface="Times New Roman"/>
                      </a:endParaRPr>
                    </a:p>
                  </a:txBody>
                  <a:tcPr marL="11575" marR="11575" marT="11575" marB="0" anchor="b">
                    <a:lnL>
                      <a:noFill/>
                    </a:lnL>
                    <a:lnR>
                      <a:noFill/>
                    </a:lnR>
                    <a:lnT>
                      <a:noFill/>
                    </a:lnT>
                    <a:lnB>
                      <a:noFill/>
                    </a:lnB>
                  </a:tcPr>
                </a:tc>
                <a:tc>
                  <a:txBody>
                    <a:bodyPr/>
                    <a:lstStyle/>
                    <a:p>
                      <a:pPr algn="r" fontAlgn="b"/>
                      <a:r>
                        <a:rPr lang="nb-NO" sz="1400" b="0" i="0" u="none" strike="noStrike" dirty="0">
                          <a:solidFill>
                            <a:srgbClr val="000000"/>
                          </a:solidFill>
                          <a:effectLst/>
                          <a:latin typeface="Times New Roman"/>
                          <a:cs typeface="Times New Roman"/>
                        </a:rPr>
                        <a:t>1.114</a:t>
                      </a:r>
                    </a:p>
                  </a:txBody>
                  <a:tcPr marL="11575" marR="11575" marT="11575" marB="0" anchor="b">
                    <a:lnL>
                      <a:noFill/>
                    </a:lnL>
                    <a:lnR>
                      <a:noFill/>
                    </a:lnR>
                    <a:lnT>
                      <a:noFill/>
                    </a:lnT>
                    <a:lnB>
                      <a:noFill/>
                    </a:lnB>
                  </a:tcPr>
                </a:tc>
                <a:tc>
                  <a:txBody>
                    <a:bodyPr/>
                    <a:lstStyle/>
                    <a:p>
                      <a:pPr algn="l" fontAlgn="b"/>
                      <a:r>
                        <a:rPr lang="en-US" sz="1400" b="0" i="0" u="none" strike="noStrike">
                          <a:solidFill>
                            <a:srgbClr val="000000"/>
                          </a:solidFill>
                          <a:effectLst/>
                          <a:latin typeface="Times New Roman"/>
                          <a:cs typeface="Times New Roman"/>
                        </a:rPr>
                        <a:t>**</a:t>
                      </a:r>
                    </a:p>
                  </a:txBody>
                  <a:tcPr marL="11575" marR="11575" marT="11575" marB="0" anchor="b">
                    <a:lnL>
                      <a:noFill/>
                    </a:lnL>
                    <a:lnR>
                      <a:noFill/>
                    </a:lnR>
                    <a:lnT>
                      <a:noFill/>
                    </a:lnT>
                    <a:lnB>
                      <a:noFill/>
                    </a:lnB>
                  </a:tcPr>
                </a:tc>
                <a:tc>
                  <a:txBody>
                    <a:bodyPr/>
                    <a:lstStyle/>
                    <a:p>
                      <a:pPr algn="l" fontAlgn="b"/>
                      <a:endParaRPr lang="en-US" sz="1400" b="0" i="0" u="none" strike="noStrike">
                        <a:solidFill>
                          <a:srgbClr val="000000"/>
                        </a:solidFill>
                        <a:effectLst/>
                        <a:latin typeface="Times New Roman"/>
                        <a:cs typeface="Times New Roman"/>
                      </a:endParaRPr>
                    </a:p>
                  </a:txBody>
                  <a:tcPr marL="11575" marR="11575" marT="11575" marB="0" anchor="b">
                    <a:lnL>
                      <a:noFill/>
                    </a:lnL>
                    <a:lnR>
                      <a:noFill/>
                    </a:lnR>
                    <a:lnT>
                      <a:noFill/>
                    </a:lnT>
                    <a:lnB>
                      <a:noFill/>
                    </a:lnB>
                  </a:tcPr>
                </a:tc>
                <a:tc>
                  <a:txBody>
                    <a:bodyPr/>
                    <a:lstStyle/>
                    <a:p>
                      <a:pPr algn="r" fontAlgn="b"/>
                      <a:r>
                        <a:rPr lang="fi-FI" sz="1400" b="0" i="0" u="none" strike="noStrike">
                          <a:solidFill>
                            <a:srgbClr val="000000"/>
                          </a:solidFill>
                          <a:effectLst/>
                          <a:latin typeface="Times New Roman"/>
                          <a:cs typeface="Times New Roman"/>
                        </a:rPr>
                        <a:t>1.087</a:t>
                      </a:r>
                    </a:p>
                  </a:txBody>
                  <a:tcPr marL="11575" marR="11575" marT="11575" marB="0" anchor="b">
                    <a:lnL>
                      <a:noFill/>
                    </a:lnL>
                    <a:lnR>
                      <a:noFill/>
                    </a:lnR>
                    <a:lnT>
                      <a:noFill/>
                    </a:lnT>
                    <a:lnB>
                      <a:noFill/>
                    </a:lnB>
                  </a:tcPr>
                </a:tc>
                <a:tc>
                  <a:txBody>
                    <a:bodyPr/>
                    <a:lstStyle/>
                    <a:p>
                      <a:pPr algn="l" fontAlgn="b"/>
                      <a:r>
                        <a:rPr lang="en-US" sz="1400" b="0" i="0" u="none" strike="noStrike">
                          <a:solidFill>
                            <a:srgbClr val="000000"/>
                          </a:solidFill>
                          <a:effectLst/>
                          <a:latin typeface="Times New Roman"/>
                          <a:cs typeface="Times New Roman"/>
                        </a:rPr>
                        <a:t>***</a:t>
                      </a:r>
                    </a:p>
                  </a:txBody>
                  <a:tcPr marL="11575" marR="11575" marT="11575" marB="0" anchor="b">
                    <a:lnL>
                      <a:noFill/>
                    </a:lnL>
                    <a:lnR>
                      <a:noFill/>
                    </a:lnR>
                    <a:lnT>
                      <a:noFill/>
                    </a:lnT>
                    <a:lnB>
                      <a:noFill/>
                    </a:lnB>
                  </a:tcPr>
                </a:tc>
                <a:tc>
                  <a:txBody>
                    <a:bodyPr/>
                    <a:lstStyle/>
                    <a:p>
                      <a:endParaRPr lang="en-US" dirty="0">
                        <a:latin typeface="Times New Roman"/>
                        <a:cs typeface="Times New Roman"/>
                      </a:endParaRPr>
                    </a:p>
                  </a:txBody>
                  <a:tcPr marL="11575" marR="11575" marT="11575" marB="0" anchor="b">
                    <a:lnL>
                      <a:noFill/>
                    </a:lnL>
                    <a:lnR>
                      <a:noFill/>
                    </a:lnR>
                    <a:lnT>
                      <a:noFill/>
                    </a:lnT>
                    <a:lnB>
                      <a:noFill/>
                    </a:lnB>
                  </a:tcPr>
                </a:tc>
                <a:tc>
                  <a:txBody>
                    <a:bodyPr/>
                    <a:lstStyle/>
                    <a:p>
                      <a:pPr algn="r" fontAlgn="b"/>
                      <a:r>
                        <a:rPr lang="nb-NO" sz="1400" b="0" i="0" u="none" strike="noStrike">
                          <a:solidFill>
                            <a:srgbClr val="000000"/>
                          </a:solidFill>
                          <a:effectLst/>
                          <a:latin typeface="Times New Roman"/>
                          <a:cs typeface="Times New Roman"/>
                        </a:rPr>
                        <a:t>1.166</a:t>
                      </a:r>
                    </a:p>
                  </a:txBody>
                  <a:tcPr marL="11575" marR="11575" marT="11575" marB="0" anchor="b">
                    <a:lnL>
                      <a:noFill/>
                    </a:lnL>
                    <a:lnR>
                      <a:noFill/>
                    </a:lnR>
                    <a:lnT>
                      <a:noFill/>
                    </a:lnT>
                    <a:lnB>
                      <a:noFill/>
                    </a:lnB>
                  </a:tcPr>
                </a:tc>
                <a:tc>
                  <a:txBody>
                    <a:bodyPr/>
                    <a:lstStyle/>
                    <a:p>
                      <a:pPr algn="l" fontAlgn="b"/>
                      <a:r>
                        <a:rPr lang="en-US" sz="1400" b="0" i="0" u="none" strike="noStrike" dirty="0">
                          <a:solidFill>
                            <a:srgbClr val="000000"/>
                          </a:solidFill>
                          <a:effectLst/>
                          <a:latin typeface="Times New Roman"/>
                          <a:cs typeface="Times New Roman"/>
                        </a:rPr>
                        <a:t>***</a:t>
                      </a:r>
                    </a:p>
                  </a:txBody>
                  <a:tcPr marL="11575" marR="11575" marT="11575" marB="0" anchor="b">
                    <a:lnL>
                      <a:noFill/>
                    </a:lnL>
                    <a:lnR>
                      <a:noFill/>
                    </a:lnR>
                    <a:lnT>
                      <a:noFill/>
                    </a:lnT>
                    <a:lnB>
                      <a:noFill/>
                    </a:lnB>
                  </a:tcPr>
                </a:tc>
                <a:extLst>
                  <a:ext uri="{0D108BD9-81ED-4DB2-BD59-A6C34878D82A}">
                    <a16:rowId xmlns:a16="http://schemas.microsoft.com/office/drawing/2014/main" val="10006"/>
                  </a:ext>
                </a:extLst>
              </a:tr>
              <a:tr h="285895">
                <a:tc>
                  <a:txBody>
                    <a:bodyPr/>
                    <a:lstStyle/>
                    <a:p>
                      <a:pPr algn="l" fontAlgn="b"/>
                      <a:endParaRPr lang="en-US" sz="1400" b="0" i="0" u="none" strike="noStrike">
                        <a:solidFill>
                          <a:srgbClr val="000000"/>
                        </a:solidFill>
                        <a:effectLst/>
                        <a:latin typeface="Times New Roman"/>
                        <a:cs typeface="Times New Roman"/>
                      </a:endParaRPr>
                    </a:p>
                  </a:txBody>
                  <a:tcPr marL="11575" marR="11575" marT="11575" marB="0" anchor="b">
                    <a:lnL>
                      <a:noFill/>
                    </a:lnL>
                    <a:lnR>
                      <a:noFill/>
                    </a:lnR>
                    <a:lnT>
                      <a:noFill/>
                    </a:lnT>
                    <a:lnB>
                      <a:noFill/>
                    </a:lnB>
                  </a:tcPr>
                </a:tc>
                <a:tc>
                  <a:txBody>
                    <a:bodyPr/>
                    <a:lstStyle/>
                    <a:p>
                      <a:pPr algn="r" fontAlgn="b"/>
                      <a:r>
                        <a:rPr lang="pt-BR" sz="1400" b="0" i="0" u="none" strike="noStrike">
                          <a:solidFill>
                            <a:srgbClr val="000000"/>
                          </a:solidFill>
                          <a:effectLst/>
                          <a:latin typeface="Times New Roman"/>
                          <a:cs typeface="Times New Roman"/>
                        </a:rPr>
                        <a:t>[0.907,0.997]</a:t>
                      </a:r>
                    </a:p>
                  </a:txBody>
                  <a:tcPr marL="11575" marR="11575" marT="11575" marB="0" anchor="b">
                    <a:lnL>
                      <a:noFill/>
                    </a:lnL>
                    <a:lnR>
                      <a:noFill/>
                    </a:lnR>
                    <a:lnT>
                      <a:noFill/>
                    </a:lnT>
                    <a:lnB>
                      <a:noFill/>
                    </a:lnB>
                  </a:tcPr>
                </a:tc>
                <a:tc>
                  <a:txBody>
                    <a:bodyPr/>
                    <a:lstStyle/>
                    <a:p>
                      <a:pPr algn="l" fontAlgn="b"/>
                      <a:endParaRPr lang="en-US" sz="1400" b="0" i="0" u="none" strike="noStrike">
                        <a:solidFill>
                          <a:srgbClr val="000000"/>
                        </a:solidFill>
                        <a:effectLst/>
                        <a:latin typeface="Times New Roman"/>
                        <a:cs typeface="Times New Roman"/>
                      </a:endParaRPr>
                    </a:p>
                  </a:txBody>
                  <a:tcPr marL="11575" marR="11575" marT="11575" marB="0" anchor="b">
                    <a:lnL>
                      <a:noFill/>
                    </a:lnL>
                    <a:lnR>
                      <a:noFill/>
                    </a:lnR>
                    <a:lnT>
                      <a:noFill/>
                    </a:lnT>
                    <a:lnB>
                      <a:noFill/>
                    </a:lnB>
                  </a:tcPr>
                </a:tc>
                <a:tc>
                  <a:txBody>
                    <a:bodyPr/>
                    <a:lstStyle/>
                    <a:p>
                      <a:pPr algn="l" fontAlgn="b"/>
                      <a:endParaRPr lang="en-US" sz="1400" b="0" i="0" u="none" strike="noStrike">
                        <a:solidFill>
                          <a:srgbClr val="000000"/>
                        </a:solidFill>
                        <a:effectLst/>
                        <a:latin typeface="Times New Roman"/>
                        <a:cs typeface="Times New Roman"/>
                      </a:endParaRPr>
                    </a:p>
                  </a:txBody>
                  <a:tcPr marL="11575" marR="11575" marT="11575" marB="0" anchor="b">
                    <a:lnL>
                      <a:noFill/>
                    </a:lnL>
                    <a:lnR>
                      <a:noFill/>
                    </a:lnR>
                    <a:lnT>
                      <a:noFill/>
                    </a:lnT>
                    <a:lnB>
                      <a:noFill/>
                    </a:lnB>
                  </a:tcPr>
                </a:tc>
                <a:tc>
                  <a:txBody>
                    <a:bodyPr/>
                    <a:lstStyle/>
                    <a:p>
                      <a:pPr algn="r" fontAlgn="b"/>
                      <a:r>
                        <a:rPr lang="pt-BR" sz="1400" b="0" i="0" u="none" strike="noStrike">
                          <a:solidFill>
                            <a:srgbClr val="000000"/>
                          </a:solidFill>
                          <a:effectLst/>
                          <a:latin typeface="Times New Roman"/>
                          <a:cs typeface="Times New Roman"/>
                        </a:rPr>
                        <a:t>[1.032,1.204]</a:t>
                      </a:r>
                    </a:p>
                  </a:txBody>
                  <a:tcPr marL="11575" marR="11575" marT="11575" marB="0" anchor="b">
                    <a:lnL>
                      <a:noFill/>
                    </a:lnL>
                    <a:lnR>
                      <a:noFill/>
                    </a:lnR>
                    <a:lnT>
                      <a:noFill/>
                    </a:lnT>
                    <a:lnB>
                      <a:noFill/>
                    </a:lnB>
                  </a:tcPr>
                </a:tc>
                <a:tc>
                  <a:txBody>
                    <a:bodyPr/>
                    <a:lstStyle/>
                    <a:p>
                      <a:pPr algn="l" fontAlgn="b"/>
                      <a:endParaRPr lang="en-US" sz="1400" b="0" i="0" u="none" strike="noStrike">
                        <a:solidFill>
                          <a:srgbClr val="000000"/>
                        </a:solidFill>
                        <a:effectLst/>
                        <a:latin typeface="Times New Roman"/>
                        <a:cs typeface="Times New Roman"/>
                      </a:endParaRPr>
                    </a:p>
                  </a:txBody>
                  <a:tcPr marL="11575" marR="11575" marT="11575" marB="0" anchor="b">
                    <a:lnL>
                      <a:noFill/>
                    </a:lnL>
                    <a:lnR>
                      <a:noFill/>
                    </a:lnR>
                    <a:lnT>
                      <a:noFill/>
                    </a:lnT>
                    <a:lnB>
                      <a:noFill/>
                    </a:lnB>
                  </a:tcPr>
                </a:tc>
                <a:tc>
                  <a:txBody>
                    <a:bodyPr/>
                    <a:lstStyle/>
                    <a:p>
                      <a:pPr algn="l" fontAlgn="b"/>
                      <a:endParaRPr lang="en-US" sz="1400" b="0" i="0" u="none" strike="noStrike">
                        <a:solidFill>
                          <a:srgbClr val="000000"/>
                        </a:solidFill>
                        <a:effectLst/>
                        <a:latin typeface="Times New Roman"/>
                        <a:cs typeface="Times New Roman"/>
                      </a:endParaRPr>
                    </a:p>
                  </a:txBody>
                  <a:tcPr marL="11575" marR="11575" marT="11575" marB="0" anchor="b">
                    <a:lnL>
                      <a:noFill/>
                    </a:lnL>
                    <a:lnR>
                      <a:noFill/>
                    </a:lnR>
                    <a:lnT>
                      <a:noFill/>
                    </a:lnT>
                    <a:lnB>
                      <a:noFill/>
                    </a:lnB>
                  </a:tcPr>
                </a:tc>
                <a:tc>
                  <a:txBody>
                    <a:bodyPr/>
                    <a:lstStyle/>
                    <a:p>
                      <a:pPr algn="r" fontAlgn="b"/>
                      <a:r>
                        <a:rPr lang="pt-BR" sz="1400" b="0" i="0" u="none" strike="noStrike">
                          <a:solidFill>
                            <a:srgbClr val="000000"/>
                          </a:solidFill>
                          <a:effectLst/>
                          <a:latin typeface="Times New Roman"/>
                          <a:cs typeface="Times New Roman"/>
                        </a:rPr>
                        <a:t>[1.041,1.137]</a:t>
                      </a:r>
                    </a:p>
                  </a:txBody>
                  <a:tcPr marL="11575" marR="11575" marT="11575" marB="0" anchor="b">
                    <a:lnL>
                      <a:noFill/>
                    </a:lnL>
                    <a:lnR>
                      <a:noFill/>
                    </a:lnR>
                    <a:lnT>
                      <a:noFill/>
                    </a:lnT>
                    <a:lnB>
                      <a:noFill/>
                    </a:lnB>
                  </a:tcPr>
                </a:tc>
                <a:tc>
                  <a:txBody>
                    <a:bodyPr/>
                    <a:lstStyle/>
                    <a:p>
                      <a:pPr algn="l" fontAlgn="b"/>
                      <a:endParaRPr lang="en-US" sz="1400" b="0" i="0" u="none" strike="noStrike">
                        <a:solidFill>
                          <a:srgbClr val="000000"/>
                        </a:solidFill>
                        <a:effectLst/>
                        <a:latin typeface="Times New Roman"/>
                        <a:cs typeface="Times New Roman"/>
                      </a:endParaRPr>
                    </a:p>
                  </a:txBody>
                  <a:tcPr marL="11575" marR="11575" marT="11575" marB="0" anchor="b">
                    <a:lnL>
                      <a:noFill/>
                    </a:lnL>
                    <a:lnR>
                      <a:noFill/>
                    </a:lnR>
                    <a:lnT>
                      <a:noFill/>
                    </a:lnT>
                    <a:lnB>
                      <a:noFill/>
                    </a:lnB>
                  </a:tcPr>
                </a:tc>
                <a:tc>
                  <a:txBody>
                    <a:bodyPr/>
                    <a:lstStyle/>
                    <a:p>
                      <a:endParaRPr lang="en-US">
                        <a:latin typeface="Times New Roman"/>
                        <a:cs typeface="Times New Roman"/>
                      </a:endParaRPr>
                    </a:p>
                  </a:txBody>
                  <a:tcPr marL="11575" marR="11575" marT="11575" marB="0" anchor="b">
                    <a:lnL>
                      <a:noFill/>
                    </a:lnL>
                    <a:lnR>
                      <a:noFill/>
                    </a:lnR>
                    <a:lnT>
                      <a:noFill/>
                    </a:lnT>
                    <a:lnB>
                      <a:noFill/>
                    </a:lnB>
                  </a:tcPr>
                </a:tc>
                <a:tc>
                  <a:txBody>
                    <a:bodyPr/>
                    <a:lstStyle/>
                    <a:p>
                      <a:pPr algn="r" fontAlgn="b"/>
                      <a:r>
                        <a:rPr lang="pt-BR" sz="1400" b="0" i="0" u="none" strike="noStrike">
                          <a:solidFill>
                            <a:srgbClr val="000000"/>
                          </a:solidFill>
                          <a:effectLst/>
                          <a:latin typeface="Times New Roman"/>
                          <a:cs typeface="Times New Roman"/>
                        </a:rPr>
                        <a:t>[1.091,1.245]</a:t>
                      </a:r>
                    </a:p>
                  </a:txBody>
                  <a:tcPr marL="11575" marR="11575" marT="1157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Times New Roman"/>
                        <a:cs typeface="Times New Roman"/>
                      </a:endParaRPr>
                    </a:p>
                  </a:txBody>
                  <a:tcPr marL="11575" marR="11575" marT="11575" marB="0" anchor="b">
                    <a:lnL>
                      <a:noFill/>
                    </a:lnL>
                    <a:lnR>
                      <a:noFill/>
                    </a:lnR>
                    <a:lnT>
                      <a:noFill/>
                    </a:lnT>
                    <a:lnB>
                      <a:noFill/>
                    </a:lnB>
                  </a:tcPr>
                </a:tc>
                <a:extLst>
                  <a:ext uri="{0D108BD9-81ED-4DB2-BD59-A6C34878D82A}">
                    <a16:rowId xmlns:a16="http://schemas.microsoft.com/office/drawing/2014/main" val="10007"/>
                  </a:ext>
                </a:extLst>
              </a:tr>
              <a:tr h="285895">
                <a:tc>
                  <a:txBody>
                    <a:bodyPr/>
                    <a:lstStyle/>
                    <a:p>
                      <a:pPr algn="l" fontAlgn="b"/>
                      <a:r>
                        <a:rPr lang="en-US" sz="1400" b="0" i="0" u="none" strike="noStrike" dirty="0" smtClean="0">
                          <a:solidFill>
                            <a:srgbClr val="000000"/>
                          </a:solidFill>
                          <a:effectLst/>
                          <a:latin typeface="Times New Roman"/>
                          <a:cs typeface="Times New Roman"/>
                        </a:rPr>
                        <a:t>Interaction between [2]</a:t>
                      </a:r>
                      <a:r>
                        <a:rPr lang="en-US" sz="1400" b="0" i="0" u="none" strike="noStrike" baseline="0" dirty="0" smtClean="0">
                          <a:solidFill>
                            <a:srgbClr val="000000"/>
                          </a:solidFill>
                          <a:effectLst/>
                          <a:latin typeface="Times New Roman"/>
                          <a:cs typeface="Times New Roman"/>
                        </a:rPr>
                        <a:t> and [3]</a:t>
                      </a:r>
                      <a:endParaRPr lang="en-US" sz="1400" b="0" i="0" u="none" strike="noStrike" dirty="0">
                        <a:solidFill>
                          <a:srgbClr val="000000"/>
                        </a:solidFill>
                        <a:effectLst/>
                        <a:latin typeface="Times New Roman"/>
                        <a:cs typeface="Times New Roman"/>
                      </a:endParaRPr>
                    </a:p>
                  </a:txBody>
                  <a:tcPr marL="11575" marR="11575" marT="11575" marB="0" anchor="b">
                    <a:lnL>
                      <a:noFill/>
                    </a:lnL>
                    <a:lnR>
                      <a:noFill/>
                    </a:lnR>
                    <a:lnT>
                      <a:noFill/>
                    </a:lnT>
                    <a:lnB>
                      <a:noFill/>
                    </a:lnB>
                  </a:tcPr>
                </a:tc>
                <a:tc>
                  <a:txBody>
                    <a:bodyPr/>
                    <a:lstStyle/>
                    <a:p>
                      <a:pPr algn="r" fontAlgn="b"/>
                      <a:r>
                        <a:rPr lang="nb-NO" sz="1400" b="0" i="0" u="none" strike="noStrike">
                          <a:solidFill>
                            <a:srgbClr val="000000"/>
                          </a:solidFill>
                          <a:effectLst/>
                          <a:latin typeface="Times New Roman"/>
                          <a:cs typeface="Times New Roman"/>
                        </a:rPr>
                        <a:t>0.864</a:t>
                      </a:r>
                    </a:p>
                  </a:txBody>
                  <a:tcPr marL="11575" marR="11575" marT="11575" marB="0" anchor="b">
                    <a:lnL>
                      <a:noFill/>
                    </a:lnL>
                    <a:lnR>
                      <a:noFill/>
                    </a:lnR>
                    <a:lnT>
                      <a:noFill/>
                    </a:lnT>
                    <a:lnB>
                      <a:noFill/>
                    </a:lnB>
                  </a:tcPr>
                </a:tc>
                <a:tc>
                  <a:txBody>
                    <a:bodyPr/>
                    <a:lstStyle/>
                    <a:p>
                      <a:pPr algn="l" fontAlgn="b"/>
                      <a:r>
                        <a:rPr lang="en-US" sz="1400" b="0" i="0" u="none" strike="noStrike">
                          <a:solidFill>
                            <a:srgbClr val="000000"/>
                          </a:solidFill>
                          <a:effectLst/>
                          <a:latin typeface="Times New Roman"/>
                          <a:cs typeface="Times New Roman"/>
                        </a:rPr>
                        <a:t>***</a:t>
                      </a:r>
                    </a:p>
                  </a:txBody>
                  <a:tcPr marL="11575" marR="11575" marT="11575" marB="0" anchor="b">
                    <a:lnL>
                      <a:noFill/>
                    </a:lnL>
                    <a:lnR>
                      <a:noFill/>
                    </a:lnR>
                    <a:lnT>
                      <a:noFill/>
                    </a:lnT>
                    <a:lnB>
                      <a:noFill/>
                    </a:lnB>
                  </a:tcPr>
                </a:tc>
                <a:tc>
                  <a:txBody>
                    <a:bodyPr/>
                    <a:lstStyle/>
                    <a:p>
                      <a:pPr algn="l" fontAlgn="b"/>
                      <a:endParaRPr lang="en-US" sz="1400" b="0" i="0" u="none" strike="noStrike">
                        <a:solidFill>
                          <a:srgbClr val="000000"/>
                        </a:solidFill>
                        <a:effectLst/>
                        <a:latin typeface="Times New Roman"/>
                        <a:cs typeface="Times New Roman"/>
                      </a:endParaRPr>
                    </a:p>
                  </a:txBody>
                  <a:tcPr marL="11575" marR="11575" marT="11575" marB="0" anchor="b">
                    <a:lnL>
                      <a:noFill/>
                    </a:lnL>
                    <a:lnR>
                      <a:noFill/>
                    </a:lnR>
                    <a:lnT>
                      <a:noFill/>
                    </a:lnT>
                    <a:lnB>
                      <a:noFill/>
                    </a:lnB>
                  </a:tcPr>
                </a:tc>
                <a:tc>
                  <a:txBody>
                    <a:bodyPr/>
                    <a:lstStyle/>
                    <a:p>
                      <a:pPr algn="r" fontAlgn="b"/>
                      <a:r>
                        <a:rPr lang="nb-NO" sz="1400" b="0" i="0" u="none" strike="noStrike">
                          <a:solidFill>
                            <a:srgbClr val="000000"/>
                          </a:solidFill>
                          <a:effectLst/>
                          <a:latin typeface="Times New Roman"/>
                          <a:cs typeface="Times New Roman"/>
                        </a:rPr>
                        <a:t>0.954</a:t>
                      </a:r>
                    </a:p>
                  </a:txBody>
                  <a:tcPr marL="11575" marR="11575" marT="11575" marB="0" anchor="b">
                    <a:lnL>
                      <a:noFill/>
                    </a:lnL>
                    <a:lnR>
                      <a:noFill/>
                    </a:lnR>
                    <a:lnT>
                      <a:noFill/>
                    </a:lnT>
                    <a:lnB>
                      <a:noFill/>
                    </a:lnB>
                  </a:tcPr>
                </a:tc>
                <a:tc>
                  <a:txBody>
                    <a:bodyPr/>
                    <a:lstStyle/>
                    <a:p>
                      <a:pPr algn="l" fontAlgn="b"/>
                      <a:r>
                        <a:rPr lang="en-US" sz="1400" b="0" i="0" u="none" strike="noStrike">
                          <a:solidFill>
                            <a:srgbClr val="000000"/>
                          </a:solidFill>
                          <a:effectLst/>
                          <a:latin typeface="Times New Roman"/>
                          <a:cs typeface="Times New Roman"/>
                        </a:rPr>
                        <a:t>*</a:t>
                      </a:r>
                    </a:p>
                  </a:txBody>
                  <a:tcPr marL="11575" marR="11575" marT="11575" marB="0" anchor="b">
                    <a:lnL>
                      <a:noFill/>
                    </a:lnL>
                    <a:lnR>
                      <a:noFill/>
                    </a:lnR>
                    <a:lnT>
                      <a:noFill/>
                    </a:lnT>
                    <a:lnB>
                      <a:noFill/>
                    </a:lnB>
                  </a:tcPr>
                </a:tc>
                <a:tc>
                  <a:txBody>
                    <a:bodyPr/>
                    <a:lstStyle/>
                    <a:p>
                      <a:pPr algn="l" fontAlgn="b"/>
                      <a:endParaRPr lang="en-US" sz="1400" b="0" i="0" u="none" strike="noStrike">
                        <a:solidFill>
                          <a:srgbClr val="000000"/>
                        </a:solidFill>
                        <a:effectLst/>
                        <a:latin typeface="Times New Roman"/>
                        <a:cs typeface="Times New Roman"/>
                      </a:endParaRPr>
                    </a:p>
                  </a:txBody>
                  <a:tcPr marL="11575" marR="11575" marT="11575" marB="0" anchor="b">
                    <a:lnL>
                      <a:noFill/>
                    </a:lnL>
                    <a:lnR>
                      <a:noFill/>
                    </a:lnR>
                    <a:lnT>
                      <a:noFill/>
                    </a:lnT>
                    <a:lnB>
                      <a:noFill/>
                    </a:lnB>
                  </a:tcPr>
                </a:tc>
                <a:tc>
                  <a:txBody>
                    <a:bodyPr/>
                    <a:lstStyle/>
                    <a:p>
                      <a:pPr algn="r" fontAlgn="b"/>
                      <a:r>
                        <a:rPr lang="fi-FI" sz="1400" b="0" i="0" u="none" strike="noStrike">
                          <a:solidFill>
                            <a:srgbClr val="000000"/>
                          </a:solidFill>
                          <a:effectLst/>
                          <a:latin typeface="Times New Roman"/>
                          <a:cs typeface="Times New Roman"/>
                        </a:rPr>
                        <a:t>0.870</a:t>
                      </a:r>
                    </a:p>
                  </a:txBody>
                  <a:tcPr marL="11575" marR="11575" marT="11575" marB="0" anchor="b">
                    <a:lnL>
                      <a:noFill/>
                    </a:lnL>
                    <a:lnR>
                      <a:noFill/>
                    </a:lnR>
                    <a:lnT>
                      <a:noFill/>
                    </a:lnT>
                    <a:lnB>
                      <a:noFill/>
                    </a:lnB>
                  </a:tcPr>
                </a:tc>
                <a:tc>
                  <a:txBody>
                    <a:bodyPr/>
                    <a:lstStyle/>
                    <a:p>
                      <a:pPr algn="l" fontAlgn="b"/>
                      <a:r>
                        <a:rPr lang="en-US" sz="1400" b="0" i="0" u="none" strike="noStrike">
                          <a:solidFill>
                            <a:srgbClr val="000000"/>
                          </a:solidFill>
                          <a:effectLst/>
                          <a:latin typeface="Times New Roman"/>
                          <a:cs typeface="Times New Roman"/>
                        </a:rPr>
                        <a:t>***</a:t>
                      </a:r>
                    </a:p>
                  </a:txBody>
                  <a:tcPr marL="11575" marR="11575" marT="11575" marB="0" anchor="b">
                    <a:lnL>
                      <a:noFill/>
                    </a:lnL>
                    <a:lnR>
                      <a:noFill/>
                    </a:lnR>
                    <a:lnT>
                      <a:noFill/>
                    </a:lnT>
                    <a:lnB>
                      <a:noFill/>
                    </a:lnB>
                  </a:tcPr>
                </a:tc>
                <a:tc>
                  <a:txBody>
                    <a:bodyPr/>
                    <a:lstStyle/>
                    <a:p>
                      <a:endParaRPr lang="en-US">
                        <a:latin typeface="Times New Roman"/>
                        <a:cs typeface="Times New Roman"/>
                      </a:endParaRPr>
                    </a:p>
                  </a:txBody>
                  <a:tcPr marL="11575" marR="11575" marT="11575" marB="0" anchor="b">
                    <a:lnL>
                      <a:noFill/>
                    </a:lnL>
                    <a:lnR>
                      <a:noFill/>
                    </a:lnR>
                    <a:lnT>
                      <a:noFill/>
                    </a:lnT>
                    <a:lnB>
                      <a:noFill/>
                    </a:lnB>
                  </a:tcPr>
                </a:tc>
                <a:tc>
                  <a:txBody>
                    <a:bodyPr/>
                    <a:lstStyle/>
                    <a:p>
                      <a:pPr algn="r" fontAlgn="b"/>
                      <a:r>
                        <a:rPr lang="nb-NO" sz="1400" b="0" i="0" u="none" strike="noStrike" dirty="0">
                          <a:solidFill>
                            <a:srgbClr val="000000"/>
                          </a:solidFill>
                          <a:effectLst/>
                          <a:latin typeface="Times New Roman"/>
                          <a:cs typeface="Times New Roman"/>
                        </a:rPr>
                        <a:t>0.828</a:t>
                      </a:r>
                    </a:p>
                  </a:txBody>
                  <a:tcPr marL="11575" marR="11575" marT="11575" marB="0" anchor="b">
                    <a:lnL>
                      <a:noFill/>
                    </a:lnL>
                    <a:lnR>
                      <a:noFill/>
                    </a:lnR>
                    <a:lnT>
                      <a:noFill/>
                    </a:lnT>
                    <a:lnB>
                      <a:noFill/>
                    </a:lnB>
                  </a:tcPr>
                </a:tc>
                <a:tc>
                  <a:txBody>
                    <a:bodyPr/>
                    <a:lstStyle/>
                    <a:p>
                      <a:pPr algn="l" fontAlgn="b"/>
                      <a:r>
                        <a:rPr lang="en-US" sz="1400" b="0" i="0" u="none" strike="noStrike" dirty="0">
                          <a:solidFill>
                            <a:srgbClr val="000000"/>
                          </a:solidFill>
                          <a:effectLst/>
                          <a:latin typeface="Times New Roman"/>
                          <a:cs typeface="Times New Roman"/>
                        </a:rPr>
                        <a:t>***</a:t>
                      </a:r>
                    </a:p>
                  </a:txBody>
                  <a:tcPr marL="11575" marR="11575" marT="11575" marB="0" anchor="b">
                    <a:lnL>
                      <a:noFill/>
                    </a:lnL>
                    <a:lnR>
                      <a:noFill/>
                    </a:lnR>
                    <a:lnT>
                      <a:noFill/>
                    </a:lnT>
                    <a:lnB>
                      <a:noFill/>
                    </a:lnB>
                  </a:tcPr>
                </a:tc>
                <a:extLst>
                  <a:ext uri="{0D108BD9-81ED-4DB2-BD59-A6C34878D82A}">
                    <a16:rowId xmlns:a16="http://schemas.microsoft.com/office/drawing/2014/main" val="10008"/>
                  </a:ext>
                </a:extLst>
              </a:tr>
              <a:tr h="285895">
                <a:tc>
                  <a:txBody>
                    <a:bodyPr/>
                    <a:lstStyle/>
                    <a:p>
                      <a:pPr algn="l" fontAlgn="b"/>
                      <a:endParaRPr lang="en-US" sz="1400" b="0" i="0" u="none" strike="noStrike">
                        <a:solidFill>
                          <a:srgbClr val="000000"/>
                        </a:solidFill>
                        <a:effectLst/>
                        <a:latin typeface="Times New Roman"/>
                        <a:cs typeface="Times New Roman"/>
                      </a:endParaRPr>
                    </a:p>
                  </a:txBody>
                  <a:tcPr marL="11575" marR="11575" marT="115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BR" sz="1400" b="0" i="0" u="none" strike="noStrike">
                          <a:solidFill>
                            <a:srgbClr val="000000"/>
                          </a:solidFill>
                          <a:effectLst/>
                          <a:latin typeface="Times New Roman"/>
                          <a:cs typeface="Times New Roman"/>
                        </a:rPr>
                        <a:t>[0.818,0.913]</a:t>
                      </a:r>
                    </a:p>
                  </a:txBody>
                  <a:tcPr marL="11575" marR="11575" marT="115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Times New Roman"/>
                        <a:cs typeface="Times New Roman"/>
                      </a:endParaRPr>
                    </a:p>
                  </a:txBody>
                  <a:tcPr marL="11575" marR="11575" marT="115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Times New Roman"/>
                        <a:cs typeface="Times New Roman"/>
                      </a:endParaRPr>
                    </a:p>
                  </a:txBody>
                  <a:tcPr marL="11575" marR="11575" marT="115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BR" sz="1400" b="0" i="0" u="none" strike="noStrike">
                          <a:solidFill>
                            <a:srgbClr val="000000"/>
                          </a:solidFill>
                          <a:effectLst/>
                          <a:latin typeface="Times New Roman"/>
                          <a:cs typeface="Times New Roman"/>
                        </a:rPr>
                        <a:t>[0.919,0.991]</a:t>
                      </a:r>
                    </a:p>
                  </a:txBody>
                  <a:tcPr marL="11575" marR="11575" marT="115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Times New Roman"/>
                        <a:cs typeface="Times New Roman"/>
                      </a:endParaRPr>
                    </a:p>
                  </a:txBody>
                  <a:tcPr marL="11575" marR="11575" marT="115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Times New Roman"/>
                        <a:cs typeface="Times New Roman"/>
                      </a:endParaRPr>
                    </a:p>
                  </a:txBody>
                  <a:tcPr marL="11575" marR="11575" marT="115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BR" sz="1400" b="0" i="0" u="none" strike="noStrike">
                          <a:solidFill>
                            <a:srgbClr val="000000"/>
                          </a:solidFill>
                          <a:effectLst/>
                          <a:latin typeface="Times New Roman"/>
                          <a:cs typeface="Times New Roman"/>
                        </a:rPr>
                        <a:t>[0.837,0.904]</a:t>
                      </a:r>
                    </a:p>
                  </a:txBody>
                  <a:tcPr marL="11575" marR="11575" marT="115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Times New Roman"/>
                        <a:cs typeface="Times New Roman"/>
                      </a:endParaRPr>
                    </a:p>
                  </a:txBody>
                  <a:tcPr marL="11575" marR="11575" marT="115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endParaRPr lang="en-US">
                        <a:latin typeface="Times New Roman"/>
                        <a:cs typeface="Times New Roman"/>
                      </a:endParaRPr>
                    </a:p>
                  </a:txBody>
                  <a:tcPr marL="11575" marR="11575" marT="115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BR" sz="1400" b="0" i="0" u="none" strike="noStrike">
                          <a:solidFill>
                            <a:srgbClr val="000000"/>
                          </a:solidFill>
                          <a:effectLst/>
                          <a:latin typeface="Times New Roman"/>
                          <a:cs typeface="Times New Roman"/>
                        </a:rPr>
                        <a:t>[0.781,0.878]</a:t>
                      </a:r>
                    </a:p>
                  </a:txBody>
                  <a:tcPr marL="11575" marR="11575" marT="115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Times New Roman"/>
                        <a:cs typeface="Times New Roman"/>
                      </a:endParaRPr>
                    </a:p>
                  </a:txBody>
                  <a:tcPr marL="11575" marR="11575" marT="1157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0">
                <a:tc gridSpan="12">
                  <a:txBody>
                    <a:bodyPr/>
                    <a:lstStyle/>
                    <a:p>
                      <a:pPr algn="l" fontAlgn="b"/>
                      <a:r>
                        <a:rPr lang="en-US" sz="1100" b="0" i="1" u="none" strike="noStrike" dirty="0">
                          <a:solidFill>
                            <a:srgbClr val="000000"/>
                          </a:solidFill>
                          <a:effectLst/>
                          <a:latin typeface="Times New Roman"/>
                        </a:rPr>
                        <a:t>Note</a:t>
                      </a:r>
                      <a:r>
                        <a:rPr lang="en-US" sz="1100" b="0" i="0" u="none" strike="noStrike" dirty="0">
                          <a:solidFill>
                            <a:srgbClr val="000000"/>
                          </a:solidFill>
                          <a:effectLst/>
                          <a:latin typeface="Times New Roman"/>
                        </a:rPr>
                        <a:t>: Odds ratios shown. 95% confidence intervals in brackets. Controls included but not shown. </a:t>
                      </a:r>
                    </a:p>
                  </a:txBody>
                  <a:tcPr marL="11575" marR="11575" marT="1157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0">
                <a:tc gridSpan="12">
                  <a:txBody>
                    <a:bodyPr/>
                    <a:lstStyle/>
                    <a:p>
                      <a:pPr algn="l" fontAlgn="b"/>
                      <a:r>
                        <a:rPr lang="en-US" sz="1100" b="0" i="0" u="none" strike="noStrike" dirty="0">
                          <a:solidFill>
                            <a:srgbClr val="000000"/>
                          </a:solidFill>
                          <a:effectLst/>
                          <a:latin typeface="Times New Roman"/>
                        </a:rPr>
                        <a:t>* </a:t>
                      </a:r>
                      <a:r>
                        <a:rPr lang="en-US" sz="1100" b="0" i="1" u="none" strike="noStrike" dirty="0">
                          <a:solidFill>
                            <a:srgbClr val="000000"/>
                          </a:solidFill>
                          <a:effectLst/>
                          <a:latin typeface="Times New Roman"/>
                        </a:rPr>
                        <a:t>p</a:t>
                      </a:r>
                      <a:r>
                        <a:rPr lang="en-US" sz="1100" b="0" i="0" u="none" strike="noStrike" dirty="0">
                          <a:solidFill>
                            <a:srgbClr val="000000"/>
                          </a:solidFill>
                          <a:effectLst/>
                          <a:latin typeface="Times New Roman"/>
                        </a:rPr>
                        <a:t>&lt;0.05, ** </a:t>
                      </a:r>
                      <a:r>
                        <a:rPr lang="en-US" sz="1100" b="0" i="1" u="none" strike="noStrike" dirty="0">
                          <a:solidFill>
                            <a:srgbClr val="000000"/>
                          </a:solidFill>
                          <a:effectLst/>
                          <a:latin typeface="Times New Roman"/>
                        </a:rPr>
                        <a:t>p</a:t>
                      </a:r>
                      <a:r>
                        <a:rPr lang="en-US" sz="1100" b="0" i="0" u="none" strike="noStrike" dirty="0">
                          <a:solidFill>
                            <a:srgbClr val="000000"/>
                          </a:solidFill>
                          <a:effectLst/>
                          <a:latin typeface="Times New Roman"/>
                        </a:rPr>
                        <a:t>&lt;0.01, *** </a:t>
                      </a:r>
                      <a:r>
                        <a:rPr lang="en-US" sz="1100" b="0" i="1" u="none" strike="noStrike" dirty="0">
                          <a:solidFill>
                            <a:srgbClr val="000000"/>
                          </a:solidFill>
                          <a:effectLst/>
                          <a:latin typeface="Times New Roman"/>
                        </a:rPr>
                        <a:t>p</a:t>
                      </a:r>
                      <a:r>
                        <a:rPr lang="en-US" sz="1100" b="0" i="0" u="none" strike="noStrike" dirty="0">
                          <a:solidFill>
                            <a:srgbClr val="000000"/>
                          </a:solidFill>
                          <a:effectLst/>
                          <a:latin typeface="Times New Roman"/>
                        </a:rPr>
                        <a:t>&lt;0.001</a:t>
                      </a:r>
                    </a:p>
                  </a:txBody>
                  <a:tcPr marL="11575" marR="11575" marT="1157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bl>
          </a:graphicData>
        </a:graphic>
      </p:graphicFrame>
      <p:sp>
        <p:nvSpPr>
          <p:cNvPr id="2" name="Slide Number Placeholder 1"/>
          <p:cNvSpPr>
            <a:spLocks noGrp="1"/>
          </p:cNvSpPr>
          <p:nvPr>
            <p:ph type="sldNum" sz="quarter" idx="12"/>
          </p:nvPr>
        </p:nvSpPr>
        <p:spPr/>
        <p:txBody>
          <a:bodyPr/>
          <a:lstStyle/>
          <a:p>
            <a:fld id="{FA84A37A-AFC2-4A01-80A1-FC20F2C0D5BB}" type="slidenum">
              <a:rPr lang="en-US" smtClean="0"/>
              <a:pPr/>
              <a:t>36</a:t>
            </a:fld>
            <a:endParaRPr lang="en-US"/>
          </a:p>
        </p:txBody>
      </p:sp>
    </p:spTree>
    <p:extLst>
      <p:ext uri="{BB962C8B-B14F-4D97-AF65-F5344CB8AC3E}">
        <p14:creationId xmlns:p14="http://schemas.microsoft.com/office/powerpoint/2010/main" val="2615907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55143602"/>
              </p:ext>
            </p:extLst>
          </p:nvPr>
        </p:nvGraphicFramePr>
        <p:xfrm>
          <a:off x="263720" y="1894286"/>
          <a:ext cx="8616560" cy="4297680"/>
        </p:xfrm>
        <a:graphic>
          <a:graphicData uri="http://schemas.openxmlformats.org/drawingml/2006/table">
            <a:tbl>
              <a:tblPr/>
              <a:tblGrid>
                <a:gridCol w="2512594">
                  <a:extLst>
                    <a:ext uri="{9D8B030D-6E8A-4147-A177-3AD203B41FA5}">
                      <a16:colId xmlns:a16="http://schemas.microsoft.com/office/drawing/2014/main" val="20000"/>
                    </a:ext>
                  </a:extLst>
                </a:gridCol>
                <a:gridCol w="1147054">
                  <a:extLst>
                    <a:ext uri="{9D8B030D-6E8A-4147-A177-3AD203B41FA5}">
                      <a16:colId xmlns:a16="http://schemas.microsoft.com/office/drawing/2014/main" val="20001"/>
                    </a:ext>
                  </a:extLst>
                </a:gridCol>
                <a:gridCol w="368696">
                  <a:extLst>
                    <a:ext uri="{9D8B030D-6E8A-4147-A177-3AD203B41FA5}">
                      <a16:colId xmlns:a16="http://schemas.microsoft.com/office/drawing/2014/main" val="20002"/>
                    </a:ext>
                  </a:extLst>
                </a:gridCol>
                <a:gridCol w="1160709">
                  <a:extLst>
                    <a:ext uri="{9D8B030D-6E8A-4147-A177-3AD203B41FA5}">
                      <a16:colId xmlns:a16="http://schemas.microsoft.com/office/drawing/2014/main" val="20003"/>
                    </a:ext>
                  </a:extLst>
                </a:gridCol>
                <a:gridCol w="368696">
                  <a:extLst>
                    <a:ext uri="{9D8B030D-6E8A-4147-A177-3AD203B41FA5}">
                      <a16:colId xmlns:a16="http://schemas.microsoft.com/office/drawing/2014/main" val="20004"/>
                    </a:ext>
                  </a:extLst>
                </a:gridCol>
                <a:gridCol w="1215331">
                  <a:extLst>
                    <a:ext uri="{9D8B030D-6E8A-4147-A177-3AD203B41FA5}">
                      <a16:colId xmlns:a16="http://schemas.microsoft.com/office/drawing/2014/main" val="20005"/>
                    </a:ext>
                  </a:extLst>
                </a:gridCol>
                <a:gridCol w="341385">
                  <a:extLst>
                    <a:ext uri="{9D8B030D-6E8A-4147-A177-3AD203B41FA5}">
                      <a16:colId xmlns:a16="http://schemas.microsoft.com/office/drawing/2014/main" val="20006"/>
                    </a:ext>
                  </a:extLst>
                </a:gridCol>
                <a:gridCol w="1147054">
                  <a:extLst>
                    <a:ext uri="{9D8B030D-6E8A-4147-A177-3AD203B41FA5}">
                      <a16:colId xmlns:a16="http://schemas.microsoft.com/office/drawing/2014/main" val="20007"/>
                    </a:ext>
                  </a:extLst>
                </a:gridCol>
                <a:gridCol w="355041">
                  <a:extLst>
                    <a:ext uri="{9D8B030D-6E8A-4147-A177-3AD203B41FA5}">
                      <a16:colId xmlns:a16="http://schemas.microsoft.com/office/drawing/2014/main" val="20008"/>
                    </a:ext>
                  </a:extLst>
                </a:gridCol>
              </a:tblGrid>
              <a:tr h="571500">
                <a:tc gridSpan="9">
                  <a:txBody>
                    <a:bodyPr/>
                    <a:lstStyle/>
                    <a:p>
                      <a:pPr algn="l" fontAlgn="b"/>
                      <a:r>
                        <a:rPr lang="en-US" sz="1600" b="1" i="0" u="none" strike="noStrike" dirty="0">
                          <a:solidFill>
                            <a:srgbClr val="000000"/>
                          </a:solidFill>
                          <a:effectLst/>
                          <a:latin typeface="Times New Roman"/>
                        </a:rPr>
                        <a:t>Table 4. Multilevel Generalized Linear Regression of Mental Health Effects of Neighborhood Use of Force Rates and Ratios, 2012-2013 NYC Community Health Survey, Ages 18-59 (</a:t>
                      </a:r>
                      <a:r>
                        <a:rPr lang="en-US" sz="1600" b="1" i="1" u="none" strike="noStrike" dirty="0">
                          <a:solidFill>
                            <a:srgbClr val="000000"/>
                          </a:solidFill>
                          <a:effectLst/>
                          <a:latin typeface="Times New Roman"/>
                        </a:rPr>
                        <a:t>N</a:t>
                      </a:r>
                      <a:r>
                        <a:rPr lang="en-US" sz="1600" b="1" i="0" u="none" strike="noStrike" dirty="0">
                          <a:solidFill>
                            <a:srgbClr val="000000"/>
                          </a:solidFill>
                          <a:effectLst/>
                          <a:latin typeface="Times New Roman"/>
                        </a:rPr>
                        <a:t> = 10,372), 2009-2011 NYC Stop, Question, and Frisk Database (</a:t>
                      </a:r>
                      <a:r>
                        <a:rPr lang="en-US" sz="1600" b="1" i="1" u="none" strike="noStrike" dirty="0">
                          <a:solidFill>
                            <a:srgbClr val="000000"/>
                          </a:solidFill>
                          <a:effectLst/>
                          <a:latin typeface="Times New Roman"/>
                        </a:rPr>
                        <a:t>N</a:t>
                      </a:r>
                      <a:r>
                        <a:rPr lang="en-US" sz="1600" b="1" i="0" u="none" strike="noStrike" dirty="0">
                          <a:solidFill>
                            <a:srgbClr val="000000"/>
                          </a:solidFill>
                          <a:effectLst/>
                          <a:latin typeface="Times New Roman"/>
                        </a:rPr>
                        <a:t> = 34).</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68300">
                <a:tc>
                  <a:txBody>
                    <a:bodyPr/>
                    <a:lstStyle/>
                    <a:p>
                      <a:pPr algn="l" fontAlgn="b"/>
                      <a:r>
                        <a:rPr lang="sk-SK" sz="1600" b="0" i="0" u="none" strike="noStrike">
                          <a:solidFill>
                            <a:srgbClr val="000000"/>
                          </a:solidFill>
                          <a:effectLst/>
                          <a:latin typeface="Times New Roman"/>
                        </a:rPr>
                        <a:t> </a:t>
                      </a:r>
                    </a:p>
                  </a:txBody>
                  <a:tcPr marL="12700" marR="12700" marT="12700" marB="0" vert="vert27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600" b="0" i="0" u="none" strike="noStrike">
                          <a:solidFill>
                            <a:srgbClr val="000000"/>
                          </a:solidFill>
                          <a:effectLst/>
                          <a:latin typeface="Times New Roman"/>
                        </a:rPr>
                        <a:t>Neighborhood Use of Force Rate</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600" b="0" i="0" u="none" strike="noStrike" dirty="0">
                          <a:solidFill>
                            <a:srgbClr val="000000"/>
                          </a:solidFill>
                          <a:effectLst/>
                          <a:latin typeface="Times New Roman"/>
                        </a:rPr>
                        <a:t>Minority/White Use of Force Ratio</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600" b="0" i="0" u="none" strike="noStrike" dirty="0">
                          <a:solidFill>
                            <a:srgbClr val="000000"/>
                          </a:solidFill>
                          <a:effectLst/>
                          <a:latin typeface="Times New Roman"/>
                        </a:rPr>
                        <a:t>Male/Female Use of Force Ratio</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600" b="0" i="0" u="none" strike="noStrike">
                          <a:solidFill>
                            <a:srgbClr val="000000"/>
                          </a:solidFill>
                          <a:effectLst/>
                          <a:latin typeface="Times New Roman"/>
                        </a:rPr>
                        <a:t>Intersectional Use of Force Ratio</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1"/>
                  </a:ext>
                </a:extLst>
              </a:tr>
              <a:tr h="190500">
                <a:tc>
                  <a:txBody>
                    <a:bodyPr/>
                    <a:lstStyle/>
                    <a:p>
                      <a:pPr algn="l" fontAlgn="b"/>
                      <a:r>
                        <a:rPr lang="en-US" sz="1600" b="0" i="0" u="none" strike="noStrike">
                          <a:solidFill>
                            <a:srgbClr val="000000"/>
                          </a:solidFill>
                          <a:effectLst/>
                          <a:latin typeface="Times New Roman"/>
                        </a:rPr>
                        <a:t>Clinical Distress</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nb-NO" sz="1600" b="0" i="0" u="none" strike="noStrike">
                          <a:solidFill>
                            <a:srgbClr val="000000"/>
                          </a:solidFill>
                          <a:effectLst/>
                          <a:latin typeface="Times New Roman"/>
                        </a:rPr>
                        <a:t>0.912</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a:solidFill>
                            <a:srgbClr val="000000"/>
                          </a:solidFill>
                          <a:effectLst/>
                          <a:latin typeface="Times New Roman"/>
                        </a:rPr>
                        <a:t>**</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is-IS" sz="1600" b="0" i="0" u="none" strike="noStrike">
                          <a:solidFill>
                            <a:srgbClr val="000000"/>
                          </a:solidFill>
                          <a:effectLst/>
                          <a:latin typeface="Times New Roman"/>
                        </a:rPr>
                        <a:t>1.062</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a:solidFill>
                            <a:srgbClr val="000000"/>
                          </a:solidFill>
                          <a:effectLst/>
                          <a:latin typeface="Times New Roman"/>
                        </a:rPr>
                        <a:t>***</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nb-NO" sz="1600" b="0" i="0" u="none" strike="noStrike">
                          <a:solidFill>
                            <a:srgbClr val="000000"/>
                          </a:solidFill>
                          <a:effectLst/>
                          <a:latin typeface="Times New Roman"/>
                        </a:rPr>
                        <a:t>0.962</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a:solidFill>
                            <a:srgbClr val="000000"/>
                          </a:solidFill>
                          <a:effectLst/>
                          <a:latin typeface="Times New Roman"/>
                        </a:rPr>
                        <a:t>*</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hr-HR" sz="1600" b="0" i="0" u="none" strike="noStrike">
                          <a:solidFill>
                            <a:srgbClr val="000000"/>
                          </a:solidFill>
                          <a:effectLst/>
                          <a:latin typeface="Times New Roman"/>
                        </a:rPr>
                        <a:t>1.132</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a:solidFill>
                            <a:srgbClr val="000000"/>
                          </a:solidFill>
                          <a:effectLst/>
                          <a:latin typeface="Times New Roman"/>
                        </a:rPr>
                        <a:t>***</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190500">
                <a:tc>
                  <a:txBody>
                    <a:bodyPr/>
                    <a:lstStyle/>
                    <a:p>
                      <a:pPr algn="l" fontAlgn="b"/>
                      <a:endParaRPr lang="en-US" sz="16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r>
                        <a:rPr lang="pt-BR" sz="1600" b="0" i="0" u="none" strike="noStrike">
                          <a:solidFill>
                            <a:srgbClr val="000000"/>
                          </a:solidFill>
                          <a:effectLst/>
                          <a:latin typeface="Times New Roman"/>
                        </a:rPr>
                        <a:t>[0.858,0.969]</a:t>
                      </a:r>
                    </a:p>
                  </a:txBody>
                  <a:tcPr marL="12700" marR="12700"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r>
                        <a:rPr lang="pt-BR" sz="1600" b="0" i="0" u="none" strike="noStrike">
                          <a:solidFill>
                            <a:srgbClr val="000000"/>
                          </a:solidFill>
                          <a:effectLst/>
                          <a:latin typeface="Times New Roman"/>
                        </a:rPr>
                        <a:t>[1.028,1.098]</a:t>
                      </a:r>
                    </a:p>
                  </a:txBody>
                  <a:tcPr marL="12700" marR="12700"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r>
                        <a:rPr lang="pt-BR" sz="1600" b="0" i="0" u="none" strike="noStrike" dirty="0">
                          <a:solidFill>
                            <a:srgbClr val="000000"/>
                          </a:solidFill>
                          <a:effectLst/>
                          <a:latin typeface="Times New Roman"/>
                        </a:rPr>
                        <a:t>[0.926,1.000]</a:t>
                      </a:r>
                    </a:p>
                  </a:txBody>
                  <a:tcPr marL="12700" marR="12700"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r>
                        <a:rPr lang="fi-FI" sz="1600" b="0" i="0" u="none" strike="noStrike">
                          <a:solidFill>
                            <a:srgbClr val="000000"/>
                          </a:solidFill>
                          <a:effectLst/>
                          <a:latin typeface="Times New Roman"/>
                        </a:rPr>
                        <a:t>[1.102,1.163]</a:t>
                      </a:r>
                    </a:p>
                  </a:txBody>
                  <a:tcPr marL="12700" marR="12700"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2700" marR="12700" marT="12700" marB="0" anchor="b">
                    <a:lnL>
                      <a:noFill/>
                    </a:lnL>
                    <a:lnR>
                      <a:noFill/>
                    </a:lnR>
                    <a:lnT>
                      <a:noFill/>
                    </a:lnT>
                    <a:lnB>
                      <a:noFill/>
                    </a:lnB>
                  </a:tcPr>
                </a:tc>
                <a:extLst>
                  <a:ext uri="{0D108BD9-81ED-4DB2-BD59-A6C34878D82A}">
                    <a16:rowId xmlns:a16="http://schemas.microsoft.com/office/drawing/2014/main" val="10003"/>
                  </a:ext>
                </a:extLst>
              </a:tr>
              <a:tr h="190500">
                <a:tc>
                  <a:txBody>
                    <a:bodyPr/>
                    <a:lstStyle/>
                    <a:p>
                      <a:pPr algn="l" fontAlgn="b"/>
                      <a:r>
                        <a:rPr lang="en-US" sz="1600" b="0" i="0" u="none" strike="noStrike" dirty="0" smtClean="0">
                          <a:solidFill>
                            <a:srgbClr val="000000"/>
                          </a:solidFill>
                          <a:effectLst/>
                          <a:latin typeface="Times New Roman"/>
                        </a:rPr>
                        <a:t>MH Causes Disability</a:t>
                      </a:r>
                      <a:endParaRPr lang="en-US" sz="1600" b="0" i="0" u="none" strike="noStrike" dirty="0">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r>
                        <a:rPr lang="nb-NO" sz="1600" b="0" i="0" u="none" strike="noStrike">
                          <a:solidFill>
                            <a:srgbClr val="000000"/>
                          </a:solidFill>
                          <a:effectLst/>
                          <a:latin typeface="Times New Roman"/>
                        </a:rPr>
                        <a:t>1.002</a:t>
                      </a:r>
                    </a:p>
                  </a:txBody>
                  <a:tcPr marL="12700" marR="12700"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r>
                        <a:rPr lang="nb-NO" sz="1600" b="0" i="0" u="none" strike="noStrike">
                          <a:solidFill>
                            <a:srgbClr val="000000"/>
                          </a:solidFill>
                          <a:effectLst/>
                          <a:latin typeface="Times New Roman"/>
                        </a:rPr>
                        <a:t>1.156</a:t>
                      </a:r>
                    </a:p>
                  </a:txBody>
                  <a:tcPr marL="12700" marR="12700" marT="12700" marB="0" anchor="b">
                    <a:lnL>
                      <a:noFill/>
                    </a:lnL>
                    <a:lnR>
                      <a:noFill/>
                    </a:lnR>
                    <a:lnT>
                      <a:noFill/>
                    </a:lnT>
                    <a:lnB>
                      <a:noFill/>
                    </a:lnB>
                  </a:tcPr>
                </a:tc>
                <a:tc>
                  <a:txBody>
                    <a:bodyPr/>
                    <a:lstStyle/>
                    <a:p>
                      <a:pPr algn="l" fontAlgn="b"/>
                      <a:r>
                        <a:rPr lang="en-US" sz="1600" b="0" i="0" u="none" strike="noStrike">
                          <a:solidFill>
                            <a:srgbClr val="000000"/>
                          </a:solidFill>
                          <a:effectLst/>
                          <a:latin typeface="Times New Roman"/>
                        </a:rPr>
                        <a:t>***</a:t>
                      </a:r>
                    </a:p>
                  </a:txBody>
                  <a:tcPr marL="12700" marR="12700" marT="12700" marB="0" anchor="b">
                    <a:lnL>
                      <a:noFill/>
                    </a:lnL>
                    <a:lnR>
                      <a:noFill/>
                    </a:lnR>
                    <a:lnT>
                      <a:noFill/>
                    </a:lnT>
                    <a:lnB>
                      <a:noFill/>
                    </a:lnB>
                  </a:tcPr>
                </a:tc>
                <a:tc>
                  <a:txBody>
                    <a:bodyPr/>
                    <a:lstStyle/>
                    <a:p>
                      <a:pPr algn="r" fontAlgn="b"/>
                      <a:r>
                        <a:rPr lang="tr-TR" sz="1600" b="0" i="0" u="none" strike="noStrike" dirty="0">
                          <a:solidFill>
                            <a:srgbClr val="000000"/>
                          </a:solidFill>
                          <a:effectLst/>
                          <a:latin typeface="Times New Roman"/>
                        </a:rPr>
                        <a:t>1.124</a:t>
                      </a:r>
                    </a:p>
                  </a:txBody>
                  <a:tcPr marL="12700" marR="12700" marT="12700" marB="0" anchor="b">
                    <a:lnL>
                      <a:noFill/>
                    </a:lnL>
                    <a:lnR>
                      <a:noFill/>
                    </a:lnR>
                    <a:lnT>
                      <a:noFill/>
                    </a:lnT>
                    <a:lnB>
                      <a:noFill/>
                    </a:lnB>
                  </a:tcPr>
                </a:tc>
                <a:tc>
                  <a:txBody>
                    <a:bodyPr/>
                    <a:lstStyle/>
                    <a:p>
                      <a:pPr algn="l" fontAlgn="b"/>
                      <a:r>
                        <a:rPr lang="en-US" sz="1600" b="0" i="0" u="none" strike="noStrike" dirty="0">
                          <a:solidFill>
                            <a:srgbClr val="000000"/>
                          </a:solidFill>
                          <a:effectLst/>
                          <a:latin typeface="Times New Roman"/>
                        </a:rPr>
                        <a:t>***</a:t>
                      </a:r>
                    </a:p>
                  </a:txBody>
                  <a:tcPr marL="12700" marR="12700" marT="12700" marB="0" anchor="b">
                    <a:lnL>
                      <a:noFill/>
                    </a:lnL>
                    <a:lnR>
                      <a:noFill/>
                    </a:lnR>
                    <a:lnT>
                      <a:noFill/>
                    </a:lnT>
                    <a:lnB>
                      <a:noFill/>
                    </a:lnB>
                  </a:tcPr>
                </a:tc>
                <a:tc>
                  <a:txBody>
                    <a:bodyPr/>
                    <a:lstStyle/>
                    <a:p>
                      <a:pPr algn="r" fontAlgn="b"/>
                      <a:r>
                        <a:rPr lang="nb-NO" sz="1600" b="0" i="0" u="none" strike="noStrike">
                          <a:solidFill>
                            <a:srgbClr val="000000"/>
                          </a:solidFill>
                          <a:effectLst/>
                          <a:latin typeface="Times New Roman"/>
                        </a:rPr>
                        <a:t>1.146</a:t>
                      </a:r>
                    </a:p>
                  </a:txBody>
                  <a:tcPr marL="12700" marR="12700" marT="12700" marB="0" anchor="b">
                    <a:lnL>
                      <a:noFill/>
                    </a:lnL>
                    <a:lnR>
                      <a:noFill/>
                    </a:lnR>
                    <a:lnT>
                      <a:noFill/>
                    </a:lnT>
                    <a:lnB>
                      <a:noFill/>
                    </a:lnB>
                  </a:tcPr>
                </a:tc>
                <a:tc>
                  <a:txBody>
                    <a:bodyPr/>
                    <a:lstStyle/>
                    <a:p>
                      <a:pPr algn="l" fontAlgn="b"/>
                      <a:r>
                        <a:rPr lang="en-US" sz="1600" b="0" i="0" u="none" strike="noStrike">
                          <a:solidFill>
                            <a:srgbClr val="000000"/>
                          </a:solidFill>
                          <a:effectLst/>
                          <a:latin typeface="Times New Roman"/>
                        </a:rPr>
                        <a:t>***</a:t>
                      </a:r>
                    </a:p>
                  </a:txBody>
                  <a:tcPr marL="12700" marR="12700" marT="12700" marB="0" anchor="b">
                    <a:lnL>
                      <a:noFill/>
                    </a:lnL>
                    <a:lnR>
                      <a:noFill/>
                    </a:lnR>
                    <a:lnT>
                      <a:noFill/>
                    </a:lnT>
                    <a:lnB>
                      <a:noFill/>
                    </a:lnB>
                  </a:tcPr>
                </a:tc>
                <a:extLst>
                  <a:ext uri="{0D108BD9-81ED-4DB2-BD59-A6C34878D82A}">
                    <a16:rowId xmlns:a16="http://schemas.microsoft.com/office/drawing/2014/main" val="10004"/>
                  </a:ext>
                </a:extLst>
              </a:tr>
              <a:tr h="190500">
                <a:tc>
                  <a:txBody>
                    <a:bodyPr/>
                    <a:lstStyle/>
                    <a:p>
                      <a:pPr algn="l" fontAlgn="b"/>
                      <a:endParaRPr lang="en-US" sz="1600" b="0" i="0" u="none" strike="noStrike" dirty="0">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r>
                        <a:rPr lang="pt-BR" sz="1600" b="0" i="0" u="none" strike="noStrike">
                          <a:solidFill>
                            <a:srgbClr val="000000"/>
                          </a:solidFill>
                          <a:effectLst/>
                          <a:latin typeface="Times New Roman"/>
                        </a:rPr>
                        <a:t>[0.959,1.046]</a:t>
                      </a:r>
                    </a:p>
                  </a:txBody>
                  <a:tcPr marL="12700" marR="12700"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r>
                        <a:rPr lang="pt-BR" sz="1600" b="0" i="0" u="none" strike="noStrike">
                          <a:solidFill>
                            <a:srgbClr val="000000"/>
                          </a:solidFill>
                          <a:effectLst/>
                          <a:latin typeface="Times New Roman"/>
                        </a:rPr>
                        <a:t>[1.098,1.218]</a:t>
                      </a:r>
                    </a:p>
                  </a:txBody>
                  <a:tcPr marL="12700" marR="12700"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r>
                        <a:rPr lang="pt-BR" sz="1600" b="0" i="0" u="none" strike="noStrike">
                          <a:solidFill>
                            <a:srgbClr val="000000"/>
                          </a:solidFill>
                          <a:effectLst/>
                          <a:latin typeface="Times New Roman"/>
                        </a:rPr>
                        <a:t>[1.086,1.164]</a:t>
                      </a: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r>
                        <a:rPr lang="pt-BR" sz="1600" b="0" i="0" u="none" strike="noStrike">
                          <a:solidFill>
                            <a:srgbClr val="000000"/>
                          </a:solidFill>
                          <a:effectLst/>
                          <a:latin typeface="Times New Roman"/>
                        </a:rPr>
                        <a:t>[1.113,1.180]</a:t>
                      </a:r>
                    </a:p>
                  </a:txBody>
                  <a:tcPr marL="12700" marR="12700"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2700" marR="12700" marT="12700" marB="0" anchor="b">
                    <a:lnL>
                      <a:noFill/>
                    </a:lnL>
                    <a:lnR>
                      <a:noFill/>
                    </a:lnR>
                    <a:lnT>
                      <a:noFill/>
                    </a:lnT>
                    <a:lnB>
                      <a:noFill/>
                    </a:lnB>
                  </a:tcPr>
                </a:tc>
                <a:extLst>
                  <a:ext uri="{0D108BD9-81ED-4DB2-BD59-A6C34878D82A}">
                    <a16:rowId xmlns:a16="http://schemas.microsoft.com/office/drawing/2014/main" val="10005"/>
                  </a:ext>
                </a:extLst>
              </a:tr>
              <a:tr h="190500">
                <a:tc>
                  <a:txBody>
                    <a:bodyPr/>
                    <a:lstStyle/>
                    <a:p>
                      <a:pPr algn="l" fontAlgn="b"/>
                      <a:r>
                        <a:rPr lang="en-US" sz="1600" b="0" i="0" u="none" strike="noStrike">
                          <a:solidFill>
                            <a:srgbClr val="000000"/>
                          </a:solidFill>
                          <a:effectLst/>
                          <a:latin typeface="Times New Roman"/>
                        </a:rPr>
                        <a:t>No Mental Health Medication</a:t>
                      </a:r>
                    </a:p>
                  </a:txBody>
                  <a:tcPr marL="12700" marR="12700" marT="12700" marB="0" anchor="b">
                    <a:lnL>
                      <a:noFill/>
                    </a:lnL>
                    <a:lnR>
                      <a:noFill/>
                    </a:lnR>
                    <a:lnT>
                      <a:noFill/>
                    </a:lnT>
                    <a:lnB>
                      <a:noFill/>
                    </a:lnB>
                  </a:tcPr>
                </a:tc>
                <a:tc>
                  <a:txBody>
                    <a:bodyPr/>
                    <a:lstStyle/>
                    <a:p>
                      <a:pPr algn="r" fontAlgn="b"/>
                      <a:r>
                        <a:rPr lang="nb-NO" sz="1600" b="0" i="0" u="none" strike="noStrike">
                          <a:solidFill>
                            <a:srgbClr val="000000"/>
                          </a:solidFill>
                          <a:effectLst/>
                          <a:latin typeface="Times New Roman"/>
                        </a:rPr>
                        <a:t>0.885</a:t>
                      </a:r>
                    </a:p>
                  </a:txBody>
                  <a:tcPr marL="12700" marR="12700" marT="12700" marB="0" anchor="b">
                    <a:lnL>
                      <a:noFill/>
                    </a:lnL>
                    <a:lnR>
                      <a:noFill/>
                    </a:lnR>
                    <a:lnT>
                      <a:noFill/>
                    </a:lnT>
                    <a:lnB>
                      <a:noFill/>
                    </a:lnB>
                  </a:tcPr>
                </a:tc>
                <a:tc>
                  <a:txBody>
                    <a:bodyPr/>
                    <a:lstStyle/>
                    <a:p>
                      <a:pPr algn="l" fontAlgn="b"/>
                      <a:r>
                        <a:rPr lang="en-US" sz="1600" b="0" i="0" u="none" strike="noStrike">
                          <a:solidFill>
                            <a:srgbClr val="000000"/>
                          </a:solidFill>
                          <a:effectLst/>
                          <a:latin typeface="Times New Roman"/>
                        </a:rPr>
                        <a:t>***</a:t>
                      </a:r>
                    </a:p>
                  </a:txBody>
                  <a:tcPr marL="12700" marR="12700" marT="12700" marB="0" anchor="b">
                    <a:lnL>
                      <a:noFill/>
                    </a:lnL>
                    <a:lnR>
                      <a:noFill/>
                    </a:lnR>
                    <a:lnT>
                      <a:noFill/>
                    </a:lnT>
                    <a:lnB>
                      <a:noFill/>
                    </a:lnB>
                  </a:tcPr>
                </a:tc>
                <a:tc>
                  <a:txBody>
                    <a:bodyPr/>
                    <a:lstStyle/>
                    <a:p>
                      <a:pPr algn="r" fontAlgn="b"/>
                      <a:r>
                        <a:rPr lang="nb-NO" sz="1600" b="0" i="0" u="none" strike="noStrike">
                          <a:solidFill>
                            <a:srgbClr val="000000"/>
                          </a:solidFill>
                          <a:effectLst/>
                          <a:latin typeface="Times New Roman"/>
                        </a:rPr>
                        <a:t>1.216</a:t>
                      </a:r>
                    </a:p>
                  </a:txBody>
                  <a:tcPr marL="12700" marR="12700" marT="12700" marB="0" anchor="b">
                    <a:lnL>
                      <a:noFill/>
                    </a:lnL>
                    <a:lnR>
                      <a:noFill/>
                    </a:lnR>
                    <a:lnT>
                      <a:noFill/>
                    </a:lnT>
                    <a:lnB>
                      <a:noFill/>
                    </a:lnB>
                  </a:tcPr>
                </a:tc>
                <a:tc>
                  <a:txBody>
                    <a:bodyPr/>
                    <a:lstStyle/>
                    <a:p>
                      <a:pPr algn="l" fontAlgn="b"/>
                      <a:r>
                        <a:rPr lang="en-US" sz="1600" b="0" i="0" u="none" strike="noStrike">
                          <a:solidFill>
                            <a:srgbClr val="000000"/>
                          </a:solidFill>
                          <a:effectLst/>
                          <a:latin typeface="Times New Roman"/>
                        </a:rPr>
                        <a:t>***</a:t>
                      </a:r>
                    </a:p>
                  </a:txBody>
                  <a:tcPr marL="12700" marR="12700" marT="12700" marB="0" anchor="b">
                    <a:lnL>
                      <a:noFill/>
                    </a:lnL>
                    <a:lnR>
                      <a:noFill/>
                    </a:lnR>
                    <a:lnT>
                      <a:noFill/>
                    </a:lnT>
                    <a:lnB>
                      <a:noFill/>
                    </a:lnB>
                  </a:tcPr>
                </a:tc>
                <a:tc>
                  <a:txBody>
                    <a:bodyPr/>
                    <a:lstStyle/>
                    <a:p>
                      <a:pPr algn="r" fontAlgn="b"/>
                      <a:r>
                        <a:rPr lang="nb-NO" sz="1600" b="0" i="0" u="none" strike="noStrike">
                          <a:solidFill>
                            <a:srgbClr val="000000"/>
                          </a:solidFill>
                          <a:effectLst/>
                          <a:latin typeface="Times New Roman"/>
                        </a:rPr>
                        <a:t>0.915</a:t>
                      </a:r>
                    </a:p>
                  </a:txBody>
                  <a:tcPr marL="12700" marR="12700" marT="12700" marB="0" anchor="b">
                    <a:lnL>
                      <a:noFill/>
                    </a:lnL>
                    <a:lnR>
                      <a:noFill/>
                    </a:lnR>
                    <a:lnT>
                      <a:noFill/>
                    </a:lnT>
                    <a:lnB>
                      <a:noFill/>
                    </a:lnB>
                  </a:tcPr>
                </a:tc>
                <a:tc>
                  <a:txBody>
                    <a:bodyPr/>
                    <a:lstStyle/>
                    <a:p>
                      <a:pPr algn="l" fontAlgn="b"/>
                      <a:r>
                        <a:rPr lang="en-US" sz="1600" b="0" i="0" u="none" strike="noStrike">
                          <a:solidFill>
                            <a:srgbClr val="000000"/>
                          </a:solidFill>
                          <a:effectLst/>
                          <a:latin typeface="Times New Roman"/>
                        </a:rPr>
                        <a:t>*</a:t>
                      </a:r>
                    </a:p>
                  </a:txBody>
                  <a:tcPr marL="12700" marR="12700" marT="12700" marB="0" anchor="b">
                    <a:lnL>
                      <a:noFill/>
                    </a:lnL>
                    <a:lnR>
                      <a:noFill/>
                    </a:lnR>
                    <a:lnT>
                      <a:noFill/>
                    </a:lnT>
                    <a:lnB>
                      <a:noFill/>
                    </a:lnB>
                  </a:tcPr>
                </a:tc>
                <a:tc>
                  <a:txBody>
                    <a:bodyPr/>
                    <a:lstStyle/>
                    <a:p>
                      <a:pPr algn="r" fontAlgn="b"/>
                      <a:r>
                        <a:rPr lang="nb-NO" sz="1600" b="0" i="0" u="none" strike="noStrike" dirty="0">
                          <a:solidFill>
                            <a:srgbClr val="000000"/>
                          </a:solidFill>
                          <a:effectLst/>
                          <a:latin typeface="Times New Roman"/>
                        </a:rPr>
                        <a:t>1.258</a:t>
                      </a:r>
                    </a:p>
                  </a:txBody>
                  <a:tcPr marL="12700" marR="12700" marT="12700" marB="0" anchor="b">
                    <a:lnL>
                      <a:noFill/>
                    </a:lnL>
                    <a:lnR>
                      <a:noFill/>
                    </a:lnR>
                    <a:lnT>
                      <a:noFill/>
                    </a:lnT>
                    <a:lnB>
                      <a:noFill/>
                    </a:lnB>
                  </a:tcPr>
                </a:tc>
                <a:tc>
                  <a:txBody>
                    <a:bodyPr/>
                    <a:lstStyle/>
                    <a:p>
                      <a:pPr algn="l" fontAlgn="b"/>
                      <a:r>
                        <a:rPr lang="en-US" sz="1600" b="0" i="0" u="none" strike="noStrike">
                          <a:solidFill>
                            <a:srgbClr val="000000"/>
                          </a:solidFill>
                          <a:effectLst/>
                          <a:latin typeface="Times New Roman"/>
                        </a:rPr>
                        <a:t>***</a:t>
                      </a:r>
                    </a:p>
                  </a:txBody>
                  <a:tcPr marL="12700" marR="12700" marT="12700" marB="0" anchor="b">
                    <a:lnL>
                      <a:noFill/>
                    </a:lnL>
                    <a:lnR>
                      <a:noFill/>
                    </a:lnR>
                    <a:lnT>
                      <a:noFill/>
                    </a:lnT>
                    <a:lnB>
                      <a:noFill/>
                    </a:lnB>
                  </a:tcPr>
                </a:tc>
                <a:extLst>
                  <a:ext uri="{0D108BD9-81ED-4DB2-BD59-A6C34878D82A}">
                    <a16:rowId xmlns:a16="http://schemas.microsoft.com/office/drawing/2014/main" val="10006"/>
                  </a:ext>
                </a:extLst>
              </a:tr>
              <a:tr h="190500">
                <a:tc>
                  <a:txBody>
                    <a:bodyPr/>
                    <a:lstStyle/>
                    <a:p>
                      <a:pPr algn="l" fontAlgn="b"/>
                      <a:endParaRPr lang="en-US" sz="16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r>
                        <a:rPr lang="pt-BR" sz="1600" b="0" i="0" u="none" strike="noStrike">
                          <a:solidFill>
                            <a:srgbClr val="000000"/>
                          </a:solidFill>
                          <a:effectLst/>
                          <a:latin typeface="Times New Roman"/>
                        </a:rPr>
                        <a:t>[0.826,0.948]</a:t>
                      </a:r>
                    </a:p>
                  </a:txBody>
                  <a:tcPr marL="12700" marR="12700"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r>
                        <a:rPr lang="pt-BR" sz="1600" b="0" i="0" u="none" strike="noStrike" dirty="0">
                          <a:solidFill>
                            <a:srgbClr val="000000"/>
                          </a:solidFill>
                          <a:effectLst/>
                          <a:latin typeface="Times New Roman"/>
                        </a:rPr>
                        <a:t>[1.132,1.308]</a:t>
                      </a:r>
                    </a:p>
                  </a:txBody>
                  <a:tcPr marL="12700" marR="12700"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r>
                        <a:rPr lang="pt-BR" sz="1600" b="0" i="0" u="none" strike="noStrike">
                          <a:solidFill>
                            <a:srgbClr val="000000"/>
                          </a:solidFill>
                          <a:effectLst/>
                          <a:latin typeface="Times New Roman"/>
                        </a:rPr>
                        <a:t>[0.856,0.979]</a:t>
                      </a:r>
                    </a:p>
                  </a:txBody>
                  <a:tcPr marL="12700" marR="12700"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r>
                        <a:rPr lang="pt-BR" sz="1600" b="0" i="0" u="none" strike="noStrike" dirty="0">
                          <a:solidFill>
                            <a:srgbClr val="000000"/>
                          </a:solidFill>
                          <a:effectLst/>
                          <a:latin typeface="Times New Roman"/>
                        </a:rPr>
                        <a:t>[1.214,1.304]</a:t>
                      </a:r>
                    </a:p>
                  </a:txBody>
                  <a:tcPr marL="12700" marR="12700"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2700" marR="12700" marT="12700" marB="0" anchor="b">
                    <a:lnL>
                      <a:noFill/>
                    </a:lnL>
                    <a:lnR>
                      <a:noFill/>
                    </a:lnR>
                    <a:lnT>
                      <a:noFill/>
                    </a:lnT>
                    <a:lnB>
                      <a:noFill/>
                    </a:lnB>
                  </a:tcPr>
                </a:tc>
                <a:extLst>
                  <a:ext uri="{0D108BD9-81ED-4DB2-BD59-A6C34878D82A}">
                    <a16:rowId xmlns:a16="http://schemas.microsoft.com/office/drawing/2014/main" val="10007"/>
                  </a:ext>
                </a:extLst>
              </a:tr>
              <a:tr h="190500">
                <a:tc>
                  <a:txBody>
                    <a:bodyPr/>
                    <a:lstStyle/>
                    <a:p>
                      <a:pPr algn="l" fontAlgn="b"/>
                      <a:r>
                        <a:rPr lang="en-US" sz="1600" b="0" i="0" u="none" strike="noStrike" dirty="0" smtClean="0">
                          <a:solidFill>
                            <a:srgbClr val="000000"/>
                          </a:solidFill>
                          <a:effectLst/>
                          <a:latin typeface="Times New Roman"/>
                        </a:rPr>
                        <a:t>Mental</a:t>
                      </a:r>
                      <a:r>
                        <a:rPr lang="en-US" sz="1600" b="0" i="0" u="none" strike="noStrike" baseline="0" dirty="0" smtClean="0">
                          <a:solidFill>
                            <a:srgbClr val="000000"/>
                          </a:solidFill>
                          <a:effectLst/>
                          <a:latin typeface="Times New Roman"/>
                        </a:rPr>
                        <a:t> Health</a:t>
                      </a:r>
                      <a:r>
                        <a:rPr lang="en-US" sz="1600" b="0" i="0" u="none" strike="noStrike" dirty="0" smtClean="0">
                          <a:solidFill>
                            <a:srgbClr val="000000"/>
                          </a:solidFill>
                          <a:effectLst/>
                          <a:latin typeface="Times New Roman"/>
                        </a:rPr>
                        <a:t> Treatment</a:t>
                      </a:r>
                      <a:endParaRPr lang="en-US" sz="1600" b="0" i="0" u="none" strike="noStrike" dirty="0">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r>
                        <a:rPr lang="nb-NO" sz="1600" b="0" i="0" u="none" strike="noStrike" dirty="0">
                          <a:solidFill>
                            <a:srgbClr val="000000"/>
                          </a:solidFill>
                          <a:effectLst/>
                          <a:latin typeface="Times New Roman"/>
                        </a:rPr>
                        <a:t>1.046</a:t>
                      </a:r>
                    </a:p>
                  </a:txBody>
                  <a:tcPr marL="12700" marR="12700" marT="12700" marB="0" anchor="b">
                    <a:lnL>
                      <a:noFill/>
                    </a:lnL>
                    <a:lnR>
                      <a:noFill/>
                    </a:lnR>
                    <a:lnT>
                      <a:noFill/>
                    </a:lnT>
                    <a:lnB>
                      <a:noFill/>
                    </a:lnB>
                  </a:tcPr>
                </a:tc>
                <a:tc>
                  <a:txBody>
                    <a:bodyPr/>
                    <a:lstStyle/>
                    <a:p>
                      <a:pPr algn="l" fontAlgn="b"/>
                      <a:r>
                        <a:rPr lang="en-US" sz="1600" b="0" i="0" u="none" strike="noStrike">
                          <a:solidFill>
                            <a:srgbClr val="000000"/>
                          </a:solidFill>
                          <a:effectLst/>
                          <a:latin typeface="Times New Roman"/>
                        </a:rPr>
                        <a:t>*</a:t>
                      </a:r>
                    </a:p>
                  </a:txBody>
                  <a:tcPr marL="12700" marR="12700" marT="12700" marB="0" anchor="b">
                    <a:lnL>
                      <a:noFill/>
                    </a:lnL>
                    <a:lnR>
                      <a:noFill/>
                    </a:lnR>
                    <a:lnT>
                      <a:noFill/>
                    </a:lnT>
                    <a:lnB>
                      <a:noFill/>
                    </a:lnB>
                  </a:tcPr>
                </a:tc>
                <a:tc>
                  <a:txBody>
                    <a:bodyPr/>
                    <a:lstStyle/>
                    <a:p>
                      <a:pPr algn="r" fontAlgn="b"/>
                      <a:r>
                        <a:rPr lang="hr-HR" sz="1600" b="0" i="0" u="none" strike="noStrike">
                          <a:solidFill>
                            <a:srgbClr val="000000"/>
                          </a:solidFill>
                          <a:effectLst/>
                          <a:latin typeface="Times New Roman"/>
                        </a:rPr>
                        <a:t>1.070</a:t>
                      </a:r>
                    </a:p>
                  </a:txBody>
                  <a:tcPr marL="12700" marR="12700" marT="12700" marB="0" anchor="b">
                    <a:lnL>
                      <a:noFill/>
                    </a:lnL>
                    <a:lnR>
                      <a:noFill/>
                    </a:lnR>
                    <a:lnT>
                      <a:noFill/>
                    </a:lnT>
                    <a:lnB>
                      <a:noFill/>
                    </a:lnB>
                  </a:tcPr>
                </a:tc>
                <a:tc>
                  <a:txBody>
                    <a:bodyPr/>
                    <a:lstStyle/>
                    <a:p>
                      <a:pPr algn="l" fontAlgn="b"/>
                      <a:r>
                        <a:rPr lang="en-US" sz="1600" b="0" i="0" u="none" strike="noStrike">
                          <a:solidFill>
                            <a:srgbClr val="000000"/>
                          </a:solidFill>
                          <a:effectLst/>
                          <a:latin typeface="Times New Roman"/>
                        </a:rPr>
                        <a:t>**</a:t>
                      </a:r>
                    </a:p>
                  </a:txBody>
                  <a:tcPr marL="12700" marR="12700" marT="12700" marB="0" anchor="b">
                    <a:lnL>
                      <a:noFill/>
                    </a:lnL>
                    <a:lnR>
                      <a:noFill/>
                    </a:lnR>
                    <a:lnT>
                      <a:noFill/>
                    </a:lnT>
                    <a:lnB>
                      <a:noFill/>
                    </a:lnB>
                  </a:tcPr>
                </a:tc>
                <a:tc>
                  <a:txBody>
                    <a:bodyPr/>
                    <a:lstStyle/>
                    <a:p>
                      <a:pPr algn="r" fontAlgn="b"/>
                      <a:r>
                        <a:rPr lang="nb-NO" sz="1600" b="0" i="0" u="none" strike="noStrike">
                          <a:solidFill>
                            <a:srgbClr val="000000"/>
                          </a:solidFill>
                          <a:effectLst/>
                          <a:latin typeface="Times New Roman"/>
                        </a:rPr>
                        <a:t>1.037</a:t>
                      </a:r>
                    </a:p>
                  </a:txBody>
                  <a:tcPr marL="12700" marR="12700" marT="12700" marB="0" anchor="b">
                    <a:lnL>
                      <a:noFill/>
                    </a:lnL>
                    <a:lnR>
                      <a:noFill/>
                    </a:lnR>
                    <a:lnT>
                      <a:noFill/>
                    </a:lnT>
                    <a:lnB>
                      <a:noFill/>
                    </a:lnB>
                  </a:tcPr>
                </a:tc>
                <a:tc>
                  <a:txBody>
                    <a:bodyPr/>
                    <a:lstStyle/>
                    <a:p>
                      <a:pPr algn="l" fontAlgn="b"/>
                      <a:r>
                        <a:rPr lang="en-US" sz="1600" b="0" i="0" u="none" strike="noStrike">
                          <a:solidFill>
                            <a:srgbClr val="000000"/>
                          </a:solidFill>
                          <a:effectLst/>
                          <a:latin typeface="Times New Roman"/>
                        </a:rPr>
                        <a:t>*</a:t>
                      </a:r>
                    </a:p>
                  </a:txBody>
                  <a:tcPr marL="12700" marR="12700" marT="12700" marB="0" anchor="b">
                    <a:lnL>
                      <a:noFill/>
                    </a:lnL>
                    <a:lnR>
                      <a:noFill/>
                    </a:lnR>
                    <a:lnT>
                      <a:noFill/>
                    </a:lnT>
                    <a:lnB>
                      <a:noFill/>
                    </a:lnB>
                  </a:tcPr>
                </a:tc>
                <a:tc>
                  <a:txBody>
                    <a:bodyPr/>
                    <a:lstStyle/>
                    <a:p>
                      <a:pPr algn="r" fontAlgn="b"/>
                      <a:r>
                        <a:rPr lang="nb-NO" sz="1600" b="0" i="0" u="none" strike="noStrike" dirty="0">
                          <a:solidFill>
                            <a:srgbClr val="000000"/>
                          </a:solidFill>
                          <a:effectLst/>
                          <a:latin typeface="Times New Roman"/>
                        </a:rPr>
                        <a:t>1.083</a:t>
                      </a:r>
                    </a:p>
                  </a:txBody>
                  <a:tcPr marL="12700" marR="12700" marT="12700" marB="0" anchor="b">
                    <a:lnL>
                      <a:noFill/>
                    </a:lnL>
                    <a:lnR>
                      <a:noFill/>
                    </a:lnR>
                    <a:lnT>
                      <a:noFill/>
                    </a:lnT>
                    <a:lnB>
                      <a:noFill/>
                    </a:lnB>
                  </a:tcPr>
                </a:tc>
                <a:tc>
                  <a:txBody>
                    <a:bodyPr/>
                    <a:lstStyle/>
                    <a:p>
                      <a:pPr algn="l" fontAlgn="b"/>
                      <a:r>
                        <a:rPr lang="en-US" sz="1600" b="0" i="0" u="none" strike="noStrike" dirty="0">
                          <a:solidFill>
                            <a:srgbClr val="000000"/>
                          </a:solidFill>
                          <a:effectLst/>
                          <a:latin typeface="Times New Roman"/>
                        </a:rPr>
                        <a:t>***</a:t>
                      </a:r>
                    </a:p>
                  </a:txBody>
                  <a:tcPr marL="12700" marR="12700" marT="12700" marB="0" anchor="b">
                    <a:lnL>
                      <a:noFill/>
                    </a:lnL>
                    <a:lnR>
                      <a:noFill/>
                    </a:lnR>
                    <a:lnT>
                      <a:noFill/>
                    </a:lnT>
                    <a:lnB>
                      <a:noFill/>
                    </a:lnB>
                  </a:tcPr>
                </a:tc>
                <a:extLst>
                  <a:ext uri="{0D108BD9-81ED-4DB2-BD59-A6C34878D82A}">
                    <a16:rowId xmlns:a16="http://schemas.microsoft.com/office/drawing/2014/main" val="10008"/>
                  </a:ext>
                </a:extLst>
              </a:tr>
              <a:tr h="190500">
                <a:tc>
                  <a:txBody>
                    <a:bodyPr/>
                    <a:lstStyle/>
                    <a:p>
                      <a:pPr algn="l" fontAlgn="b"/>
                      <a:endParaRPr lang="en-US" sz="1600" b="0" i="0" u="none" strike="noStrike">
                        <a:solidFill>
                          <a:srgbClr val="000000"/>
                        </a:solidFill>
                        <a:effectLst/>
                        <a:latin typeface="Times New Roman"/>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BR" sz="1600" b="0" i="0" u="none" strike="noStrike">
                          <a:solidFill>
                            <a:srgbClr val="000000"/>
                          </a:solidFill>
                          <a:effectLst/>
                          <a:latin typeface="Times New Roman"/>
                        </a:rPr>
                        <a:t>[1.002,1.093]</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Times New Roman"/>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BR" sz="1600" b="0" i="0" u="none" strike="noStrike">
                          <a:solidFill>
                            <a:srgbClr val="000000"/>
                          </a:solidFill>
                          <a:effectLst/>
                          <a:latin typeface="Times New Roman"/>
                        </a:rPr>
                        <a:t>[1.027,1.115]</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Times New Roman"/>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BR" sz="1600" b="0" i="0" u="none" strike="noStrike">
                          <a:solidFill>
                            <a:srgbClr val="000000"/>
                          </a:solidFill>
                          <a:effectLst/>
                          <a:latin typeface="Times New Roman"/>
                        </a:rPr>
                        <a:t>[1.005,1.070]</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Times New Roman"/>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BR" sz="1600" b="0" i="0" u="none" strike="noStrike">
                          <a:solidFill>
                            <a:srgbClr val="000000"/>
                          </a:solidFill>
                          <a:effectLst/>
                          <a:latin typeface="Times New Roman"/>
                        </a:rPr>
                        <a:t>[1.056,1.110]</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Times New Roman"/>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81000">
                <a:tc gridSpan="9">
                  <a:txBody>
                    <a:bodyPr/>
                    <a:lstStyle/>
                    <a:p>
                      <a:pPr algn="l" fontAlgn="b"/>
                      <a:r>
                        <a:rPr lang="en-US" sz="1600" b="0" i="1" u="none" strike="noStrike" dirty="0">
                          <a:solidFill>
                            <a:srgbClr val="000000"/>
                          </a:solidFill>
                          <a:effectLst/>
                          <a:latin typeface="Times New Roman"/>
                        </a:rPr>
                        <a:t>Note</a:t>
                      </a:r>
                      <a:r>
                        <a:rPr lang="en-US" sz="1600" b="0" i="0" u="none" strike="noStrike" dirty="0">
                          <a:solidFill>
                            <a:srgbClr val="000000"/>
                          </a:solidFill>
                          <a:effectLst/>
                          <a:latin typeface="Times New Roman"/>
                        </a:rPr>
                        <a:t>: Values above one (1) indicate more illness, worse health. Odds ratios reported. Confidence intervals in brackets. All models include individual- and neighborhood-level controls.</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190500">
                <a:tc gridSpan="9">
                  <a:txBody>
                    <a:bodyPr/>
                    <a:lstStyle/>
                    <a:p>
                      <a:pPr algn="l" fontAlgn="b"/>
                      <a:r>
                        <a:rPr lang="en-US" sz="1600" b="0" i="0" u="none" strike="noStrike" dirty="0">
                          <a:solidFill>
                            <a:srgbClr val="000000"/>
                          </a:solidFill>
                          <a:effectLst/>
                          <a:latin typeface="Times New Roman"/>
                        </a:rPr>
                        <a:t>* </a:t>
                      </a:r>
                      <a:r>
                        <a:rPr lang="en-US" sz="1600" b="0" i="1" u="none" strike="noStrike" dirty="0">
                          <a:solidFill>
                            <a:srgbClr val="000000"/>
                          </a:solidFill>
                          <a:effectLst/>
                          <a:latin typeface="Times New Roman"/>
                        </a:rPr>
                        <a:t>p</a:t>
                      </a:r>
                      <a:r>
                        <a:rPr lang="en-US" sz="1600" b="0" i="0" u="none" strike="noStrike" dirty="0">
                          <a:solidFill>
                            <a:srgbClr val="000000"/>
                          </a:solidFill>
                          <a:effectLst/>
                          <a:latin typeface="Times New Roman"/>
                        </a:rPr>
                        <a:t> &lt; 0.05; ** </a:t>
                      </a:r>
                      <a:r>
                        <a:rPr lang="en-US" sz="1600" b="0" i="1" u="none" strike="noStrike" dirty="0">
                          <a:solidFill>
                            <a:srgbClr val="000000"/>
                          </a:solidFill>
                          <a:effectLst/>
                          <a:latin typeface="Times New Roman"/>
                        </a:rPr>
                        <a:t>p</a:t>
                      </a:r>
                      <a:r>
                        <a:rPr lang="en-US" sz="1600" b="0" i="0" u="none" strike="noStrike" dirty="0">
                          <a:solidFill>
                            <a:srgbClr val="000000"/>
                          </a:solidFill>
                          <a:effectLst/>
                          <a:latin typeface="Times New Roman"/>
                        </a:rPr>
                        <a:t> &lt; 0.01; *** </a:t>
                      </a:r>
                      <a:r>
                        <a:rPr lang="en-US" sz="1600" b="0" i="1" u="none" strike="noStrike" dirty="0">
                          <a:solidFill>
                            <a:srgbClr val="000000"/>
                          </a:solidFill>
                          <a:effectLst/>
                          <a:latin typeface="Times New Roman"/>
                        </a:rPr>
                        <a:t>p</a:t>
                      </a:r>
                      <a:r>
                        <a:rPr lang="en-US" sz="1600" b="0" i="0" u="none" strike="noStrike" dirty="0">
                          <a:solidFill>
                            <a:srgbClr val="000000"/>
                          </a:solidFill>
                          <a:effectLst/>
                          <a:latin typeface="Times New Roman"/>
                        </a:rPr>
                        <a:t> &lt; 0.001 (two-tailed test)</a:t>
                      </a:r>
                    </a:p>
                  </a:txBody>
                  <a:tcPr marL="12700" marR="12700" marT="1270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bl>
          </a:graphicData>
        </a:graphic>
      </p:graphicFrame>
      <p:sp>
        <p:nvSpPr>
          <p:cNvPr id="3" name="Slide Number Placeholder 2"/>
          <p:cNvSpPr>
            <a:spLocks noGrp="1"/>
          </p:cNvSpPr>
          <p:nvPr>
            <p:ph type="sldNum" sz="quarter" idx="12"/>
          </p:nvPr>
        </p:nvSpPr>
        <p:spPr/>
        <p:txBody>
          <a:bodyPr/>
          <a:lstStyle/>
          <a:p>
            <a:fld id="{A36629B7-85B9-C74E-BC8E-732E14A0FBF4}" type="slidenum">
              <a:rPr lang="en-US" smtClean="0"/>
              <a:t>37</a:t>
            </a:fld>
            <a:endParaRPr lang="en-US"/>
          </a:p>
        </p:txBody>
      </p:sp>
    </p:spTree>
    <p:extLst>
      <p:ext uri="{BB962C8B-B14F-4D97-AF65-F5344CB8AC3E}">
        <p14:creationId xmlns:p14="http://schemas.microsoft.com/office/powerpoint/2010/main" val="14012541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Health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87675157"/>
              </p:ext>
            </p:extLst>
          </p:nvPr>
        </p:nvGraphicFramePr>
        <p:xfrm>
          <a:off x="166361" y="1839067"/>
          <a:ext cx="8811279" cy="4810760"/>
        </p:xfrm>
        <a:graphic>
          <a:graphicData uri="http://schemas.openxmlformats.org/drawingml/2006/table">
            <a:tbl>
              <a:tblPr/>
              <a:tblGrid>
                <a:gridCol w="2615268">
                  <a:extLst>
                    <a:ext uri="{9D8B030D-6E8A-4147-A177-3AD203B41FA5}">
                      <a16:colId xmlns:a16="http://schemas.microsoft.com/office/drawing/2014/main" val="20000"/>
                    </a:ext>
                  </a:extLst>
                </a:gridCol>
                <a:gridCol w="1188020">
                  <a:extLst>
                    <a:ext uri="{9D8B030D-6E8A-4147-A177-3AD203B41FA5}">
                      <a16:colId xmlns:a16="http://schemas.microsoft.com/office/drawing/2014/main" val="20001"/>
                    </a:ext>
                  </a:extLst>
                </a:gridCol>
                <a:gridCol w="355041">
                  <a:extLst>
                    <a:ext uri="{9D8B030D-6E8A-4147-A177-3AD203B41FA5}">
                      <a16:colId xmlns:a16="http://schemas.microsoft.com/office/drawing/2014/main" val="20002"/>
                    </a:ext>
                  </a:extLst>
                </a:gridCol>
                <a:gridCol w="1174364">
                  <a:extLst>
                    <a:ext uri="{9D8B030D-6E8A-4147-A177-3AD203B41FA5}">
                      <a16:colId xmlns:a16="http://schemas.microsoft.com/office/drawing/2014/main" val="20003"/>
                    </a:ext>
                  </a:extLst>
                </a:gridCol>
                <a:gridCol w="355041">
                  <a:extLst>
                    <a:ext uri="{9D8B030D-6E8A-4147-A177-3AD203B41FA5}">
                      <a16:colId xmlns:a16="http://schemas.microsoft.com/office/drawing/2014/main" val="20004"/>
                    </a:ext>
                  </a:extLst>
                </a:gridCol>
                <a:gridCol w="1201301">
                  <a:extLst>
                    <a:ext uri="{9D8B030D-6E8A-4147-A177-3AD203B41FA5}">
                      <a16:colId xmlns:a16="http://schemas.microsoft.com/office/drawing/2014/main" val="20005"/>
                    </a:ext>
                  </a:extLst>
                </a:gridCol>
                <a:gridCol w="359554">
                  <a:extLst>
                    <a:ext uri="{9D8B030D-6E8A-4147-A177-3AD203B41FA5}">
                      <a16:colId xmlns:a16="http://schemas.microsoft.com/office/drawing/2014/main" val="20006"/>
                    </a:ext>
                  </a:extLst>
                </a:gridCol>
                <a:gridCol w="1193994">
                  <a:extLst>
                    <a:ext uri="{9D8B030D-6E8A-4147-A177-3AD203B41FA5}">
                      <a16:colId xmlns:a16="http://schemas.microsoft.com/office/drawing/2014/main" val="20007"/>
                    </a:ext>
                  </a:extLst>
                </a:gridCol>
                <a:gridCol w="368696">
                  <a:extLst>
                    <a:ext uri="{9D8B030D-6E8A-4147-A177-3AD203B41FA5}">
                      <a16:colId xmlns:a16="http://schemas.microsoft.com/office/drawing/2014/main" val="20008"/>
                    </a:ext>
                  </a:extLst>
                </a:gridCol>
              </a:tblGrid>
              <a:tr h="269954">
                <a:tc gridSpan="9">
                  <a:txBody>
                    <a:bodyPr/>
                    <a:lstStyle/>
                    <a:p>
                      <a:pPr algn="l" fontAlgn="b"/>
                      <a:r>
                        <a:rPr lang="en-US" sz="1600" b="1" i="0" u="none" strike="noStrike" dirty="0">
                          <a:solidFill>
                            <a:srgbClr val="000000"/>
                          </a:solidFill>
                          <a:effectLst/>
                          <a:latin typeface="Times New Roman"/>
                        </a:rPr>
                        <a:t>Table 5. Multilevel Generalized Linear Regression of the Physical/General Health </a:t>
                      </a:r>
                      <a:r>
                        <a:rPr lang="en-US" sz="1600" b="1" i="0" u="none" strike="noStrike" dirty="0" smtClean="0">
                          <a:solidFill>
                            <a:srgbClr val="000000"/>
                          </a:solidFill>
                          <a:effectLst/>
                          <a:latin typeface="Times New Roman"/>
                        </a:rPr>
                        <a:t>on </a:t>
                      </a:r>
                      <a:r>
                        <a:rPr lang="en-US" sz="1600" b="1" i="0" u="none" strike="noStrike" dirty="0">
                          <a:solidFill>
                            <a:srgbClr val="000000"/>
                          </a:solidFill>
                          <a:effectLst/>
                          <a:latin typeface="Times New Roman"/>
                        </a:rPr>
                        <a:t>Use of Force Rates and Ratios, 2012-2013 NYC Community Health Survey; Ages 18-59 (</a:t>
                      </a:r>
                      <a:r>
                        <a:rPr lang="en-US" sz="1600" b="1" i="1" u="none" strike="noStrike" dirty="0">
                          <a:solidFill>
                            <a:srgbClr val="000000"/>
                          </a:solidFill>
                          <a:effectLst/>
                          <a:latin typeface="Times New Roman"/>
                        </a:rPr>
                        <a:t>N</a:t>
                      </a:r>
                      <a:r>
                        <a:rPr lang="en-US" sz="1600" b="1" i="0" u="none" strike="noStrike" dirty="0">
                          <a:solidFill>
                            <a:srgbClr val="000000"/>
                          </a:solidFill>
                          <a:effectLst/>
                          <a:latin typeface="Times New Roman"/>
                        </a:rPr>
                        <a:t> = 10,372). 2009-2011 NYC Stop, Question, and Frisk Database (</a:t>
                      </a:r>
                      <a:r>
                        <a:rPr lang="en-US" sz="1600" b="1" i="1" u="none" strike="noStrike" dirty="0">
                          <a:solidFill>
                            <a:srgbClr val="000000"/>
                          </a:solidFill>
                          <a:effectLst/>
                          <a:latin typeface="Times New Roman"/>
                        </a:rPr>
                        <a:t>N</a:t>
                      </a:r>
                      <a:r>
                        <a:rPr lang="en-US" sz="1600" b="1" i="0" u="none" strike="noStrike" dirty="0">
                          <a:solidFill>
                            <a:srgbClr val="000000"/>
                          </a:solidFill>
                          <a:effectLst/>
                          <a:latin typeface="Times New Roman"/>
                        </a:rPr>
                        <a:t> = 34).</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69954">
                <a:tc>
                  <a:txBody>
                    <a:bodyPr/>
                    <a:lstStyle/>
                    <a:p>
                      <a:pPr algn="l" fontAlgn="b"/>
                      <a:r>
                        <a:rPr lang="sk-SK" sz="1600" b="0" i="0" u="none" strike="noStrike">
                          <a:solidFill>
                            <a:srgbClr val="000000"/>
                          </a:solidFill>
                          <a:effectLst/>
                          <a:latin typeface="Times New Roman"/>
                        </a:rPr>
                        <a:t> </a:t>
                      </a:r>
                    </a:p>
                  </a:txBody>
                  <a:tcPr marL="12700" marR="12700" marT="12700" marB="0" vert="vert27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600" b="0" i="0" u="none" strike="noStrike">
                          <a:solidFill>
                            <a:srgbClr val="000000"/>
                          </a:solidFill>
                          <a:effectLst/>
                          <a:latin typeface="Times New Roman"/>
                        </a:rPr>
                        <a:t>Neighborhood Use of Force Rate</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600" b="0" i="0" u="none" strike="noStrike" dirty="0">
                          <a:solidFill>
                            <a:srgbClr val="000000"/>
                          </a:solidFill>
                          <a:effectLst/>
                          <a:latin typeface="Times New Roman"/>
                        </a:rPr>
                        <a:t>Minority/White Use of Force Ratio</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600" b="0" i="0" u="none" strike="noStrike">
                          <a:solidFill>
                            <a:srgbClr val="000000"/>
                          </a:solidFill>
                          <a:effectLst/>
                          <a:latin typeface="Times New Roman"/>
                        </a:rPr>
                        <a:t>Male/Female Use of Force Ratio</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600" b="0" i="0" u="none" strike="noStrike">
                          <a:solidFill>
                            <a:srgbClr val="000000"/>
                          </a:solidFill>
                          <a:effectLst/>
                          <a:latin typeface="Times New Roman"/>
                        </a:rPr>
                        <a:t>Intersectional Use of Force Ratio</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1"/>
                  </a:ext>
                </a:extLst>
              </a:tr>
              <a:tr h="93486">
                <a:tc>
                  <a:txBody>
                    <a:bodyPr/>
                    <a:lstStyle/>
                    <a:p>
                      <a:pPr algn="l" fontAlgn="b"/>
                      <a:r>
                        <a:rPr lang="en-US" sz="1600" b="0" i="0" u="none" strike="noStrike">
                          <a:solidFill>
                            <a:srgbClr val="000000"/>
                          </a:solidFill>
                          <a:effectLst/>
                          <a:latin typeface="Times New Roman"/>
                        </a:rPr>
                        <a:t>Self-Rated Health</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nb-NO" sz="1600" b="0" i="0" u="none" strike="noStrike">
                          <a:solidFill>
                            <a:srgbClr val="000000"/>
                          </a:solidFill>
                          <a:effectLst/>
                          <a:latin typeface="Times New Roman"/>
                        </a:rPr>
                        <a:t>1.025</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Times New Roman"/>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nb-NO" sz="1600" b="0" i="0" u="none" strike="noStrike" dirty="0">
                          <a:solidFill>
                            <a:srgbClr val="000000"/>
                          </a:solidFill>
                          <a:effectLst/>
                          <a:latin typeface="Times New Roman"/>
                        </a:rPr>
                        <a:t>1.145</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a:solidFill>
                            <a:srgbClr val="000000"/>
                          </a:solidFill>
                          <a:effectLst/>
                          <a:latin typeface="Times New Roman"/>
                        </a:rPr>
                        <a:t>***</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nb-NO" sz="1600" b="0" i="0" u="none" strike="noStrike">
                          <a:solidFill>
                            <a:srgbClr val="000000"/>
                          </a:solidFill>
                          <a:effectLst/>
                          <a:latin typeface="Times New Roman"/>
                        </a:rPr>
                        <a:t>0.863</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a:solidFill>
                            <a:srgbClr val="000000"/>
                          </a:solidFill>
                          <a:effectLst/>
                          <a:latin typeface="Times New Roman"/>
                        </a:rPr>
                        <a:t>***</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nb-NO" sz="1600" b="0" i="0" u="none" strike="noStrike">
                          <a:solidFill>
                            <a:srgbClr val="000000"/>
                          </a:solidFill>
                          <a:effectLst/>
                          <a:latin typeface="Times New Roman"/>
                        </a:rPr>
                        <a:t>1.584</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a:solidFill>
                            <a:srgbClr val="000000"/>
                          </a:solidFill>
                          <a:effectLst/>
                          <a:latin typeface="Times New Roman"/>
                        </a:rPr>
                        <a:t>***</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93486">
                <a:tc>
                  <a:txBody>
                    <a:bodyPr/>
                    <a:lstStyle/>
                    <a:p>
                      <a:pPr algn="l" fontAlgn="b"/>
                      <a:endParaRPr lang="en-US" sz="16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r" fontAlgn="b"/>
                      <a:r>
                        <a:rPr lang="pt-BR" sz="1600" b="0" i="0" u="none" strike="noStrike" dirty="0">
                          <a:solidFill>
                            <a:srgbClr val="000000"/>
                          </a:solidFill>
                          <a:effectLst/>
                          <a:latin typeface="Times New Roman"/>
                        </a:rPr>
                        <a:t>[1.000,1.051]</a:t>
                      </a:r>
                    </a:p>
                  </a:txBody>
                  <a:tcPr marL="12700" marR="12700"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r>
                        <a:rPr lang="pt-BR" sz="1600" b="0" i="0" u="none" strike="noStrike">
                          <a:solidFill>
                            <a:srgbClr val="000000"/>
                          </a:solidFill>
                          <a:effectLst/>
                          <a:latin typeface="Times New Roman"/>
                        </a:rPr>
                        <a:t>[1.114,1.176]</a:t>
                      </a:r>
                    </a:p>
                  </a:txBody>
                  <a:tcPr marL="12700" marR="12700"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r>
                        <a:rPr lang="pt-BR" sz="1600" b="0" i="0" u="none" strike="noStrike">
                          <a:solidFill>
                            <a:srgbClr val="000000"/>
                          </a:solidFill>
                          <a:effectLst/>
                          <a:latin typeface="Times New Roman"/>
                        </a:rPr>
                        <a:t>[0.844,0.882]</a:t>
                      </a:r>
                    </a:p>
                  </a:txBody>
                  <a:tcPr marL="12700" marR="12700"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r>
                        <a:rPr lang="pt-BR" sz="1600" b="0" i="0" u="none" strike="noStrike">
                          <a:solidFill>
                            <a:srgbClr val="000000"/>
                          </a:solidFill>
                          <a:effectLst/>
                          <a:latin typeface="Times New Roman"/>
                        </a:rPr>
                        <a:t>[1.476,1.700]</a:t>
                      </a:r>
                    </a:p>
                  </a:txBody>
                  <a:tcPr marL="12700" marR="12700"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2700" marR="12700" marT="12700" marB="0" anchor="b">
                    <a:lnL>
                      <a:noFill/>
                    </a:lnL>
                    <a:lnR>
                      <a:noFill/>
                    </a:lnR>
                    <a:lnT>
                      <a:noFill/>
                    </a:lnT>
                    <a:lnB>
                      <a:noFill/>
                    </a:lnB>
                  </a:tcPr>
                </a:tc>
                <a:extLst>
                  <a:ext uri="{0D108BD9-81ED-4DB2-BD59-A6C34878D82A}">
                    <a16:rowId xmlns:a16="http://schemas.microsoft.com/office/drawing/2014/main" val="10003"/>
                  </a:ext>
                </a:extLst>
              </a:tr>
              <a:tr h="93486">
                <a:tc>
                  <a:txBody>
                    <a:bodyPr/>
                    <a:lstStyle/>
                    <a:p>
                      <a:pPr algn="l" fontAlgn="b"/>
                      <a:r>
                        <a:rPr lang="en-US" sz="1600" b="0" i="0" u="none" strike="noStrike">
                          <a:solidFill>
                            <a:srgbClr val="000000"/>
                          </a:solidFill>
                          <a:effectLst/>
                          <a:latin typeface="Times New Roman"/>
                        </a:rPr>
                        <a:t>Past Year Asthma Episode</a:t>
                      </a:r>
                    </a:p>
                  </a:txBody>
                  <a:tcPr marL="12700" marR="12700" marT="12700" marB="0" anchor="b">
                    <a:lnL>
                      <a:noFill/>
                    </a:lnL>
                    <a:lnR>
                      <a:noFill/>
                    </a:lnR>
                    <a:lnT>
                      <a:noFill/>
                    </a:lnT>
                    <a:lnB>
                      <a:noFill/>
                    </a:lnB>
                  </a:tcPr>
                </a:tc>
                <a:tc>
                  <a:txBody>
                    <a:bodyPr/>
                    <a:lstStyle/>
                    <a:p>
                      <a:pPr algn="r" fontAlgn="b"/>
                      <a:r>
                        <a:rPr lang="hr-HR" sz="1600" b="0" i="0" u="none" strike="noStrike">
                          <a:solidFill>
                            <a:srgbClr val="000000"/>
                          </a:solidFill>
                          <a:effectLst/>
                          <a:latin typeface="Times New Roman"/>
                        </a:rPr>
                        <a:t>1.099</a:t>
                      </a:r>
                    </a:p>
                  </a:txBody>
                  <a:tcPr marL="12700" marR="12700" marT="12700" marB="0" anchor="b">
                    <a:lnL>
                      <a:noFill/>
                    </a:lnL>
                    <a:lnR>
                      <a:noFill/>
                    </a:lnR>
                    <a:lnT>
                      <a:noFill/>
                    </a:lnT>
                    <a:lnB>
                      <a:noFill/>
                    </a:lnB>
                  </a:tcPr>
                </a:tc>
                <a:tc>
                  <a:txBody>
                    <a:bodyPr/>
                    <a:lstStyle/>
                    <a:p>
                      <a:pPr algn="l" fontAlgn="b"/>
                      <a:r>
                        <a:rPr lang="en-US" sz="1600" b="0" i="0" u="none" strike="noStrike">
                          <a:solidFill>
                            <a:srgbClr val="000000"/>
                          </a:solidFill>
                          <a:effectLst/>
                          <a:latin typeface="Times New Roman"/>
                        </a:rPr>
                        <a:t>***</a:t>
                      </a:r>
                    </a:p>
                  </a:txBody>
                  <a:tcPr marL="12700" marR="12700" marT="12700" marB="0" anchor="b">
                    <a:lnL>
                      <a:noFill/>
                    </a:lnL>
                    <a:lnR>
                      <a:noFill/>
                    </a:lnR>
                    <a:lnT>
                      <a:noFill/>
                    </a:lnT>
                    <a:lnB>
                      <a:noFill/>
                    </a:lnB>
                  </a:tcPr>
                </a:tc>
                <a:tc>
                  <a:txBody>
                    <a:bodyPr/>
                    <a:lstStyle/>
                    <a:p>
                      <a:pPr algn="r" fontAlgn="b"/>
                      <a:r>
                        <a:rPr lang="nb-NO" sz="1600" b="0" i="0" u="none" strike="noStrike">
                          <a:solidFill>
                            <a:srgbClr val="000000"/>
                          </a:solidFill>
                          <a:effectLst/>
                          <a:latin typeface="Times New Roman"/>
                        </a:rPr>
                        <a:t>0.935</a:t>
                      </a:r>
                    </a:p>
                  </a:txBody>
                  <a:tcPr marL="12700" marR="12700" marT="12700" marB="0" anchor="b">
                    <a:lnL>
                      <a:noFill/>
                    </a:lnL>
                    <a:lnR>
                      <a:noFill/>
                    </a:lnR>
                    <a:lnT>
                      <a:noFill/>
                    </a:lnT>
                    <a:lnB>
                      <a:noFill/>
                    </a:lnB>
                  </a:tcPr>
                </a:tc>
                <a:tc>
                  <a:txBody>
                    <a:bodyPr/>
                    <a:lstStyle/>
                    <a:p>
                      <a:pPr algn="l" fontAlgn="b"/>
                      <a:r>
                        <a:rPr lang="en-US" sz="1600" b="0" i="0" u="none" strike="noStrike">
                          <a:solidFill>
                            <a:srgbClr val="000000"/>
                          </a:solidFill>
                          <a:effectLst/>
                          <a:latin typeface="Times New Roman"/>
                        </a:rPr>
                        <a:t>***</a:t>
                      </a:r>
                    </a:p>
                  </a:txBody>
                  <a:tcPr marL="12700" marR="12700" marT="12700" marB="0" anchor="b">
                    <a:lnL>
                      <a:noFill/>
                    </a:lnL>
                    <a:lnR>
                      <a:noFill/>
                    </a:lnR>
                    <a:lnT>
                      <a:noFill/>
                    </a:lnT>
                    <a:lnB>
                      <a:noFill/>
                    </a:lnB>
                  </a:tcPr>
                </a:tc>
                <a:tc>
                  <a:txBody>
                    <a:bodyPr/>
                    <a:lstStyle/>
                    <a:p>
                      <a:pPr algn="r" fontAlgn="b"/>
                      <a:r>
                        <a:rPr lang="it-IT" sz="1600" b="0" i="0" u="none" strike="noStrike" dirty="0">
                          <a:solidFill>
                            <a:srgbClr val="000000"/>
                          </a:solidFill>
                          <a:effectLst/>
                          <a:latin typeface="Times New Roman"/>
                        </a:rPr>
                        <a:t>0.968</a:t>
                      </a:r>
                    </a:p>
                  </a:txBody>
                  <a:tcPr marL="12700" marR="12700" marT="12700" marB="0" anchor="b">
                    <a:lnL>
                      <a:noFill/>
                    </a:lnL>
                    <a:lnR>
                      <a:noFill/>
                    </a:lnR>
                    <a:lnT>
                      <a:noFill/>
                    </a:lnT>
                    <a:lnB>
                      <a:noFill/>
                    </a:lnB>
                  </a:tcPr>
                </a:tc>
                <a:tc>
                  <a:txBody>
                    <a:bodyPr/>
                    <a:lstStyle/>
                    <a:p>
                      <a:pPr algn="l" fontAlgn="b"/>
                      <a:r>
                        <a:rPr lang="en-US" sz="1600" b="0" i="0" u="none" strike="noStrike">
                          <a:solidFill>
                            <a:srgbClr val="000000"/>
                          </a:solidFill>
                          <a:effectLst/>
                          <a:latin typeface="Times New Roman"/>
                        </a:rPr>
                        <a:t>*</a:t>
                      </a:r>
                    </a:p>
                  </a:txBody>
                  <a:tcPr marL="12700" marR="12700" marT="12700" marB="0" anchor="b">
                    <a:lnL>
                      <a:noFill/>
                    </a:lnL>
                    <a:lnR>
                      <a:noFill/>
                    </a:lnR>
                    <a:lnT>
                      <a:noFill/>
                    </a:lnT>
                    <a:lnB>
                      <a:noFill/>
                    </a:lnB>
                  </a:tcPr>
                </a:tc>
                <a:tc>
                  <a:txBody>
                    <a:bodyPr/>
                    <a:lstStyle/>
                    <a:p>
                      <a:pPr algn="r" fontAlgn="b"/>
                      <a:r>
                        <a:rPr lang="hr-HR" sz="1600" b="0" i="0" u="none" strike="noStrike">
                          <a:solidFill>
                            <a:srgbClr val="000000"/>
                          </a:solidFill>
                          <a:effectLst/>
                          <a:latin typeface="Times New Roman"/>
                        </a:rPr>
                        <a:t>0.926</a:t>
                      </a:r>
                    </a:p>
                  </a:txBody>
                  <a:tcPr marL="12700" marR="12700" marT="12700" marB="0" anchor="b">
                    <a:lnL>
                      <a:noFill/>
                    </a:lnL>
                    <a:lnR>
                      <a:noFill/>
                    </a:lnR>
                    <a:lnT>
                      <a:noFill/>
                    </a:lnT>
                    <a:lnB>
                      <a:noFill/>
                    </a:lnB>
                  </a:tcPr>
                </a:tc>
                <a:tc>
                  <a:txBody>
                    <a:bodyPr/>
                    <a:lstStyle/>
                    <a:p>
                      <a:pPr algn="l" fontAlgn="b"/>
                      <a:r>
                        <a:rPr lang="en-US" sz="1600" b="0" i="0" u="none" strike="noStrike">
                          <a:solidFill>
                            <a:srgbClr val="000000"/>
                          </a:solidFill>
                          <a:effectLst/>
                          <a:latin typeface="Times New Roman"/>
                        </a:rPr>
                        <a:t>***</a:t>
                      </a:r>
                    </a:p>
                  </a:txBody>
                  <a:tcPr marL="12700" marR="12700" marT="12700" marB="0" anchor="b">
                    <a:lnL>
                      <a:noFill/>
                    </a:lnL>
                    <a:lnR>
                      <a:noFill/>
                    </a:lnR>
                    <a:lnT>
                      <a:noFill/>
                    </a:lnT>
                    <a:lnB>
                      <a:noFill/>
                    </a:lnB>
                  </a:tcPr>
                </a:tc>
                <a:extLst>
                  <a:ext uri="{0D108BD9-81ED-4DB2-BD59-A6C34878D82A}">
                    <a16:rowId xmlns:a16="http://schemas.microsoft.com/office/drawing/2014/main" val="10004"/>
                  </a:ext>
                </a:extLst>
              </a:tr>
              <a:tr h="93486">
                <a:tc>
                  <a:txBody>
                    <a:bodyPr/>
                    <a:lstStyle/>
                    <a:p>
                      <a:pPr algn="l" fontAlgn="b"/>
                      <a:endParaRPr lang="en-US" sz="16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r>
                        <a:rPr lang="pt-BR" sz="1600" b="0" i="0" u="none" strike="noStrike">
                          <a:solidFill>
                            <a:srgbClr val="000000"/>
                          </a:solidFill>
                          <a:effectLst/>
                          <a:latin typeface="Times New Roman"/>
                        </a:rPr>
                        <a:t>[1.066,1.132]</a:t>
                      </a:r>
                    </a:p>
                  </a:txBody>
                  <a:tcPr marL="12700" marR="12700"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r>
                        <a:rPr lang="pt-BR" sz="1600" b="0" i="0" u="none" strike="noStrike">
                          <a:solidFill>
                            <a:srgbClr val="000000"/>
                          </a:solidFill>
                          <a:effectLst/>
                          <a:latin typeface="Times New Roman"/>
                        </a:rPr>
                        <a:t>[0.899,0.972]</a:t>
                      </a:r>
                    </a:p>
                  </a:txBody>
                  <a:tcPr marL="12700" marR="12700"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r>
                        <a:rPr lang="pt-BR" sz="1600" b="0" i="0" u="none" strike="noStrike" dirty="0">
                          <a:solidFill>
                            <a:srgbClr val="000000"/>
                          </a:solidFill>
                          <a:effectLst/>
                          <a:latin typeface="Times New Roman"/>
                        </a:rPr>
                        <a:t>[0.939,0.997]</a:t>
                      </a:r>
                    </a:p>
                  </a:txBody>
                  <a:tcPr marL="12700" marR="12700"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r>
                        <a:rPr lang="pt-BR" sz="1600" b="0" i="0" u="none" strike="noStrike">
                          <a:solidFill>
                            <a:srgbClr val="000000"/>
                          </a:solidFill>
                          <a:effectLst/>
                          <a:latin typeface="Times New Roman"/>
                        </a:rPr>
                        <a:t>[0.899,0.954]</a:t>
                      </a:r>
                    </a:p>
                  </a:txBody>
                  <a:tcPr marL="12700" marR="12700"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2700" marR="12700" marT="12700" marB="0" anchor="b">
                    <a:lnL>
                      <a:noFill/>
                    </a:lnL>
                    <a:lnR>
                      <a:noFill/>
                    </a:lnR>
                    <a:lnT>
                      <a:noFill/>
                    </a:lnT>
                    <a:lnB>
                      <a:noFill/>
                    </a:lnB>
                  </a:tcPr>
                </a:tc>
                <a:extLst>
                  <a:ext uri="{0D108BD9-81ED-4DB2-BD59-A6C34878D82A}">
                    <a16:rowId xmlns:a16="http://schemas.microsoft.com/office/drawing/2014/main" val="10005"/>
                  </a:ext>
                </a:extLst>
              </a:tr>
              <a:tr h="93486">
                <a:tc>
                  <a:txBody>
                    <a:bodyPr/>
                    <a:lstStyle/>
                    <a:p>
                      <a:pPr algn="l" fontAlgn="b"/>
                      <a:r>
                        <a:rPr lang="en-US" sz="1600" b="0" i="0" u="none" strike="noStrike" dirty="0" smtClean="0">
                          <a:solidFill>
                            <a:srgbClr val="000000"/>
                          </a:solidFill>
                          <a:effectLst/>
                          <a:latin typeface="Times New Roman"/>
                        </a:rPr>
                        <a:t>Diabetes </a:t>
                      </a:r>
                      <a:r>
                        <a:rPr lang="en-US" sz="1600" b="0" i="0" u="none" strike="noStrike" dirty="0">
                          <a:solidFill>
                            <a:srgbClr val="000000"/>
                          </a:solidFill>
                          <a:effectLst/>
                          <a:latin typeface="Times New Roman"/>
                        </a:rPr>
                        <a:t>Diagnosis</a:t>
                      </a:r>
                    </a:p>
                  </a:txBody>
                  <a:tcPr marL="12700" marR="12700" marT="12700" marB="0" anchor="b">
                    <a:lnL>
                      <a:noFill/>
                    </a:lnL>
                    <a:lnR>
                      <a:noFill/>
                    </a:lnR>
                    <a:lnT>
                      <a:noFill/>
                    </a:lnT>
                    <a:lnB>
                      <a:noFill/>
                    </a:lnB>
                  </a:tcPr>
                </a:tc>
                <a:tc>
                  <a:txBody>
                    <a:bodyPr/>
                    <a:lstStyle/>
                    <a:p>
                      <a:pPr algn="r" fontAlgn="b"/>
                      <a:r>
                        <a:rPr lang="nb-NO" sz="1600" b="0" i="0" u="none" strike="noStrike">
                          <a:solidFill>
                            <a:srgbClr val="000000"/>
                          </a:solidFill>
                          <a:effectLst/>
                          <a:latin typeface="Times New Roman"/>
                        </a:rPr>
                        <a:t>1.271</a:t>
                      </a:r>
                    </a:p>
                  </a:txBody>
                  <a:tcPr marL="12700" marR="12700" marT="12700" marB="0" anchor="b">
                    <a:lnL>
                      <a:noFill/>
                    </a:lnL>
                    <a:lnR>
                      <a:noFill/>
                    </a:lnR>
                    <a:lnT>
                      <a:noFill/>
                    </a:lnT>
                    <a:lnB>
                      <a:noFill/>
                    </a:lnB>
                  </a:tcPr>
                </a:tc>
                <a:tc>
                  <a:txBody>
                    <a:bodyPr/>
                    <a:lstStyle/>
                    <a:p>
                      <a:pPr algn="l" fontAlgn="b"/>
                      <a:r>
                        <a:rPr lang="en-US" sz="1600" b="0" i="0" u="none" strike="noStrike">
                          <a:solidFill>
                            <a:srgbClr val="000000"/>
                          </a:solidFill>
                          <a:effectLst/>
                          <a:latin typeface="Times New Roman"/>
                        </a:rPr>
                        <a:t>***</a:t>
                      </a:r>
                    </a:p>
                  </a:txBody>
                  <a:tcPr marL="12700" marR="12700" marT="12700" marB="0" anchor="b">
                    <a:lnL>
                      <a:noFill/>
                    </a:lnL>
                    <a:lnR>
                      <a:noFill/>
                    </a:lnR>
                    <a:lnT>
                      <a:noFill/>
                    </a:lnT>
                    <a:lnB>
                      <a:noFill/>
                    </a:lnB>
                  </a:tcPr>
                </a:tc>
                <a:tc>
                  <a:txBody>
                    <a:bodyPr/>
                    <a:lstStyle/>
                    <a:p>
                      <a:pPr algn="r" fontAlgn="b"/>
                      <a:r>
                        <a:rPr lang="nb-NO" sz="1600" b="0" i="0" u="none" strike="noStrike">
                          <a:solidFill>
                            <a:srgbClr val="000000"/>
                          </a:solidFill>
                          <a:effectLst/>
                          <a:latin typeface="Times New Roman"/>
                        </a:rPr>
                        <a:t>1.178</a:t>
                      </a:r>
                    </a:p>
                  </a:txBody>
                  <a:tcPr marL="12700" marR="12700" marT="12700" marB="0" anchor="b">
                    <a:lnL>
                      <a:noFill/>
                    </a:lnL>
                    <a:lnR>
                      <a:noFill/>
                    </a:lnR>
                    <a:lnT>
                      <a:noFill/>
                    </a:lnT>
                    <a:lnB>
                      <a:noFill/>
                    </a:lnB>
                  </a:tcPr>
                </a:tc>
                <a:tc>
                  <a:txBody>
                    <a:bodyPr/>
                    <a:lstStyle/>
                    <a:p>
                      <a:pPr algn="l" fontAlgn="b"/>
                      <a:r>
                        <a:rPr lang="en-US" sz="1600" b="0" i="0" u="none" strike="noStrike">
                          <a:solidFill>
                            <a:srgbClr val="000000"/>
                          </a:solidFill>
                          <a:effectLst/>
                          <a:latin typeface="Times New Roman"/>
                        </a:rPr>
                        <a:t>***</a:t>
                      </a:r>
                    </a:p>
                  </a:txBody>
                  <a:tcPr marL="12700" marR="12700" marT="12700" marB="0" anchor="b">
                    <a:lnL>
                      <a:noFill/>
                    </a:lnL>
                    <a:lnR>
                      <a:noFill/>
                    </a:lnR>
                    <a:lnT>
                      <a:noFill/>
                    </a:lnT>
                    <a:lnB>
                      <a:noFill/>
                    </a:lnB>
                  </a:tcPr>
                </a:tc>
                <a:tc>
                  <a:txBody>
                    <a:bodyPr/>
                    <a:lstStyle/>
                    <a:p>
                      <a:pPr algn="r" fontAlgn="b"/>
                      <a:r>
                        <a:rPr lang="nb-NO" sz="1600" b="0" i="0" u="none" strike="noStrike">
                          <a:solidFill>
                            <a:srgbClr val="000000"/>
                          </a:solidFill>
                          <a:effectLst/>
                          <a:latin typeface="Times New Roman"/>
                        </a:rPr>
                        <a:t>1.176</a:t>
                      </a:r>
                    </a:p>
                  </a:txBody>
                  <a:tcPr marL="12700" marR="12700" marT="12700" marB="0" anchor="b">
                    <a:lnL>
                      <a:noFill/>
                    </a:lnL>
                    <a:lnR>
                      <a:noFill/>
                    </a:lnR>
                    <a:lnT>
                      <a:noFill/>
                    </a:lnT>
                    <a:lnB>
                      <a:noFill/>
                    </a:lnB>
                  </a:tcPr>
                </a:tc>
                <a:tc>
                  <a:txBody>
                    <a:bodyPr/>
                    <a:lstStyle/>
                    <a:p>
                      <a:pPr algn="l" fontAlgn="b"/>
                      <a:r>
                        <a:rPr lang="en-US" sz="1600" b="0" i="0" u="none" strike="noStrike">
                          <a:solidFill>
                            <a:srgbClr val="000000"/>
                          </a:solidFill>
                          <a:effectLst/>
                          <a:latin typeface="Times New Roman"/>
                        </a:rPr>
                        <a:t>***</a:t>
                      </a:r>
                    </a:p>
                  </a:txBody>
                  <a:tcPr marL="12700" marR="12700" marT="12700" marB="0" anchor="b">
                    <a:lnL>
                      <a:noFill/>
                    </a:lnL>
                    <a:lnR>
                      <a:noFill/>
                    </a:lnR>
                    <a:lnT>
                      <a:noFill/>
                    </a:lnT>
                    <a:lnB>
                      <a:noFill/>
                    </a:lnB>
                  </a:tcPr>
                </a:tc>
                <a:tc>
                  <a:txBody>
                    <a:bodyPr/>
                    <a:lstStyle/>
                    <a:p>
                      <a:pPr algn="r" fontAlgn="b"/>
                      <a:r>
                        <a:rPr lang="uk-UA" sz="1600" b="0" i="0" u="none" strike="noStrike">
                          <a:solidFill>
                            <a:srgbClr val="000000"/>
                          </a:solidFill>
                          <a:effectLst/>
                          <a:latin typeface="Times New Roman"/>
                        </a:rPr>
                        <a:t>0.774</a:t>
                      </a:r>
                    </a:p>
                  </a:txBody>
                  <a:tcPr marL="12700" marR="12700" marT="12700" marB="0" anchor="b">
                    <a:lnL>
                      <a:noFill/>
                    </a:lnL>
                    <a:lnR>
                      <a:noFill/>
                    </a:lnR>
                    <a:lnT>
                      <a:noFill/>
                    </a:lnT>
                    <a:lnB>
                      <a:noFill/>
                    </a:lnB>
                  </a:tcPr>
                </a:tc>
                <a:tc>
                  <a:txBody>
                    <a:bodyPr/>
                    <a:lstStyle/>
                    <a:p>
                      <a:pPr algn="l" fontAlgn="b"/>
                      <a:r>
                        <a:rPr lang="en-US" sz="1600" b="0" i="0" u="none" strike="noStrike">
                          <a:solidFill>
                            <a:srgbClr val="000000"/>
                          </a:solidFill>
                          <a:effectLst/>
                          <a:latin typeface="Times New Roman"/>
                        </a:rPr>
                        <a:t>***</a:t>
                      </a:r>
                    </a:p>
                  </a:txBody>
                  <a:tcPr marL="12700" marR="12700" marT="12700" marB="0" anchor="b">
                    <a:lnL>
                      <a:noFill/>
                    </a:lnL>
                    <a:lnR>
                      <a:noFill/>
                    </a:lnR>
                    <a:lnT>
                      <a:noFill/>
                    </a:lnT>
                    <a:lnB>
                      <a:noFill/>
                    </a:lnB>
                  </a:tcPr>
                </a:tc>
                <a:extLst>
                  <a:ext uri="{0D108BD9-81ED-4DB2-BD59-A6C34878D82A}">
                    <a16:rowId xmlns:a16="http://schemas.microsoft.com/office/drawing/2014/main" val="10006"/>
                  </a:ext>
                </a:extLst>
              </a:tr>
              <a:tr h="93486">
                <a:tc>
                  <a:txBody>
                    <a:bodyPr/>
                    <a:lstStyle/>
                    <a:p>
                      <a:pPr algn="l" fontAlgn="b"/>
                      <a:endParaRPr lang="en-US" sz="16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r>
                        <a:rPr lang="pt-BR" sz="1600" b="0" i="0" u="none" strike="noStrike">
                          <a:solidFill>
                            <a:srgbClr val="000000"/>
                          </a:solidFill>
                          <a:effectLst/>
                          <a:latin typeface="Times New Roman"/>
                        </a:rPr>
                        <a:t>[1.205,1.340]</a:t>
                      </a:r>
                    </a:p>
                  </a:txBody>
                  <a:tcPr marL="12700" marR="12700"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r>
                        <a:rPr lang="pt-BR" sz="1600" b="0" i="0" u="none" strike="noStrike">
                          <a:solidFill>
                            <a:srgbClr val="000000"/>
                          </a:solidFill>
                          <a:effectLst/>
                          <a:latin typeface="Times New Roman"/>
                        </a:rPr>
                        <a:t>[1.140,1.216]</a:t>
                      </a:r>
                    </a:p>
                  </a:txBody>
                  <a:tcPr marL="12700" marR="12700"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r>
                        <a:rPr lang="pt-BR" sz="1600" b="0" i="0" u="none" strike="noStrike" dirty="0">
                          <a:solidFill>
                            <a:srgbClr val="000000"/>
                          </a:solidFill>
                          <a:effectLst/>
                          <a:latin typeface="Times New Roman"/>
                        </a:rPr>
                        <a:t>[1.137,1.216]</a:t>
                      </a:r>
                    </a:p>
                  </a:txBody>
                  <a:tcPr marL="12700" marR="12700"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r>
                        <a:rPr lang="pt-BR" sz="1600" b="0" i="0" u="none" strike="noStrike">
                          <a:solidFill>
                            <a:srgbClr val="000000"/>
                          </a:solidFill>
                          <a:effectLst/>
                          <a:latin typeface="Times New Roman"/>
                        </a:rPr>
                        <a:t>[0.745,0.805]</a:t>
                      </a:r>
                    </a:p>
                  </a:txBody>
                  <a:tcPr marL="12700" marR="12700"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2700" marR="12700" marT="12700" marB="0" anchor="b">
                    <a:lnL>
                      <a:noFill/>
                    </a:lnL>
                    <a:lnR>
                      <a:noFill/>
                    </a:lnR>
                    <a:lnT>
                      <a:noFill/>
                    </a:lnT>
                    <a:lnB>
                      <a:noFill/>
                    </a:lnB>
                  </a:tcPr>
                </a:tc>
                <a:extLst>
                  <a:ext uri="{0D108BD9-81ED-4DB2-BD59-A6C34878D82A}">
                    <a16:rowId xmlns:a16="http://schemas.microsoft.com/office/drawing/2014/main" val="10007"/>
                  </a:ext>
                </a:extLst>
              </a:tr>
              <a:tr h="181720">
                <a:tc>
                  <a:txBody>
                    <a:bodyPr/>
                    <a:lstStyle/>
                    <a:p>
                      <a:pPr algn="l" fontAlgn="b"/>
                      <a:r>
                        <a:rPr lang="en-US" sz="1600" b="0" i="0" u="none" strike="noStrike" dirty="0" smtClean="0">
                          <a:solidFill>
                            <a:srgbClr val="000000"/>
                          </a:solidFill>
                          <a:effectLst/>
                          <a:latin typeface="Times New Roman"/>
                        </a:rPr>
                        <a:t>High </a:t>
                      </a:r>
                      <a:r>
                        <a:rPr lang="en-US" sz="1600" b="0" i="0" u="none" strike="noStrike" dirty="0">
                          <a:solidFill>
                            <a:srgbClr val="000000"/>
                          </a:solidFill>
                          <a:effectLst/>
                          <a:latin typeface="Times New Roman"/>
                        </a:rPr>
                        <a:t>Blood Pressure Diagnosis</a:t>
                      </a:r>
                    </a:p>
                  </a:txBody>
                  <a:tcPr marL="12700" marR="12700" marT="12700" marB="0" anchor="b">
                    <a:lnL>
                      <a:noFill/>
                    </a:lnL>
                    <a:lnR>
                      <a:noFill/>
                    </a:lnR>
                    <a:lnT>
                      <a:noFill/>
                    </a:lnT>
                    <a:lnB>
                      <a:noFill/>
                    </a:lnB>
                  </a:tcPr>
                </a:tc>
                <a:tc>
                  <a:txBody>
                    <a:bodyPr/>
                    <a:lstStyle/>
                    <a:p>
                      <a:pPr algn="r" fontAlgn="b"/>
                      <a:r>
                        <a:rPr lang="nb-NO" sz="1600" b="0" i="0" u="none" strike="noStrike">
                          <a:solidFill>
                            <a:srgbClr val="000000"/>
                          </a:solidFill>
                          <a:effectLst/>
                          <a:latin typeface="Times New Roman"/>
                        </a:rPr>
                        <a:t>1.343</a:t>
                      </a:r>
                    </a:p>
                  </a:txBody>
                  <a:tcPr marL="12700" marR="12700" marT="12700" marB="0" anchor="b">
                    <a:lnL>
                      <a:noFill/>
                    </a:lnL>
                    <a:lnR>
                      <a:noFill/>
                    </a:lnR>
                    <a:lnT>
                      <a:noFill/>
                    </a:lnT>
                    <a:lnB>
                      <a:noFill/>
                    </a:lnB>
                  </a:tcPr>
                </a:tc>
                <a:tc>
                  <a:txBody>
                    <a:bodyPr/>
                    <a:lstStyle/>
                    <a:p>
                      <a:pPr algn="l" fontAlgn="b"/>
                      <a:r>
                        <a:rPr lang="en-US" sz="1600" b="0" i="0" u="none" strike="noStrike">
                          <a:solidFill>
                            <a:srgbClr val="000000"/>
                          </a:solidFill>
                          <a:effectLst/>
                          <a:latin typeface="Times New Roman"/>
                        </a:rPr>
                        <a:t>***</a:t>
                      </a:r>
                    </a:p>
                  </a:txBody>
                  <a:tcPr marL="12700" marR="12700" marT="12700" marB="0" anchor="b">
                    <a:lnL>
                      <a:noFill/>
                    </a:lnL>
                    <a:lnR>
                      <a:noFill/>
                    </a:lnR>
                    <a:lnT>
                      <a:noFill/>
                    </a:lnT>
                    <a:lnB>
                      <a:noFill/>
                    </a:lnB>
                  </a:tcPr>
                </a:tc>
                <a:tc>
                  <a:txBody>
                    <a:bodyPr/>
                    <a:lstStyle/>
                    <a:p>
                      <a:pPr algn="r" fontAlgn="b"/>
                      <a:r>
                        <a:rPr lang="nb-NO" sz="1600" b="0" i="0" u="none" strike="noStrike">
                          <a:solidFill>
                            <a:srgbClr val="000000"/>
                          </a:solidFill>
                          <a:effectLst/>
                          <a:latin typeface="Times New Roman"/>
                        </a:rPr>
                        <a:t>1.045</a:t>
                      </a:r>
                    </a:p>
                  </a:txBody>
                  <a:tcPr marL="12700" marR="12700" marT="12700" marB="0" anchor="b">
                    <a:lnL>
                      <a:noFill/>
                    </a:lnL>
                    <a:lnR>
                      <a:noFill/>
                    </a:lnR>
                    <a:lnT>
                      <a:noFill/>
                    </a:lnT>
                    <a:lnB>
                      <a:noFill/>
                    </a:lnB>
                  </a:tcPr>
                </a:tc>
                <a:tc>
                  <a:txBody>
                    <a:bodyPr/>
                    <a:lstStyle/>
                    <a:p>
                      <a:pPr algn="l" fontAlgn="b"/>
                      <a:r>
                        <a:rPr lang="en-US" sz="1600" b="0" i="0" u="none" strike="noStrike">
                          <a:solidFill>
                            <a:srgbClr val="000000"/>
                          </a:solidFill>
                          <a:effectLst/>
                          <a:latin typeface="Times New Roman"/>
                        </a:rPr>
                        <a:t>***</a:t>
                      </a:r>
                    </a:p>
                  </a:txBody>
                  <a:tcPr marL="12700" marR="12700" marT="12700" marB="0" anchor="b">
                    <a:lnL>
                      <a:noFill/>
                    </a:lnL>
                    <a:lnR>
                      <a:noFill/>
                    </a:lnR>
                    <a:lnT>
                      <a:noFill/>
                    </a:lnT>
                    <a:lnB>
                      <a:noFill/>
                    </a:lnB>
                  </a:tcPr>
                </a:tc>
                <a:tc>
                  <a:txBody>
                    <a:bodyPr/>
                    <a:lstStyle/>
                    <a:p>
                      <a:pPr algn="r" fontAlgn="b"/>
                      <a:r>
                        <a:rPr lang="nb-NO" sz="1600" b="0" i="0" u="none" strike="noStrike">
                          <a:solidFill>
                            <a:srgbClr val="000000"/>
                          </a:solidFill>
                          <a:effectLst/>
                          <a:latin typeface="Times New Roman"/>
                        </a:rPr>
                        <a:t>1.044</a:t>
                      </a:r>
                    </a:p>
                  </a:txBody>
                  <a:tcPr marL="12700" marR="12700" marT="12700" marB="0" anchor="b">
                    <a:lnL>
                      <a:noFill/>
                    </a:lnL>
                    <a:lnR>
                      <a:noFill/>
                    </a:lnR>
                    <a:lnT>
                      <a:noFill/>
                    </a:lnT>
                    <a:lnB>
                      <a:noFill/>
                    </a:lnB>
                  </a:tcPr>
                </a:tc>
                <a:tc>
                  <a:txBody>
                    <a:bodyPr/>
                    <a:lstStyle/>
                    <a:p>
                      <a:pPr algn="l" fontAlgn="b"/>
                      <a:r>
                        <a:rPr lang="en-US" sz="1600" b="0" i="0" u="none" strike="noStrike">
                          <a:solidFill>
                            <a:srgbClr val="000000"/>
                          </a:solidFill>
                          <a:effectLst/>
                          <a:latin typeface="Times New Roman"/>
                        </a:rPr>
                        <a:t>***</a:t>
                      </a:r>
                    </a:p>
                  </a:txBody>
                  <a:tcPr marL="12700" marR="12700" marT="12700" marB="0" anchor="b">
                    <a:lnL>
                      <a:noFill/>
                    </a:lnL>
                    <a:lnR>
                      <a:noFill/>
                    </a:lnR>
                    <a:lnT>
                      <a:noFill/>
                    </a:lnT>
                    <a:lnB>
                      <a:noFill/>
                    </a:lnB>
                  </a:tcPr>
                </a:tc>
                <a:tc>
                  <a:txBody>
                    <a:bodyPr/>
                    <a:lstStyle/>
                    <a:p>
                      <a:pPr algn="r" fontAlgn="b"/>
                      <a:r>
                        <a:rPr lang="is-IS" sz="1600" b="0" i="0" u="none" strike="noStrike">
                          <a:solidFill>
                            <a:srgbClr val="000000"/>
                          </a:solidFill>
                          <a:effectLst/>
                          <a:latin typeface="Times New Roman"/>
                        </a:rPr>
                        <a:t>1.204</a:t>
                      </a:r>
                    </a:p>
                  </a:txBody>
                  <a:tcPr marL="12700" marR="12700" marT="12700" marB="0" anchor="b">
                    <a:lnL>
                      <a:noFill/>
                    </a:lnL>
                    <a:lnR>
                      <a:noFill/>
                    </a:lnR>
                    <a:lnT>
                      <a:noFill/>
                    </a:lnT>
                    <a:lnB>
                      <a:noFill/>
                    </a:lnB>
                  </a:tcPr>
                </a:tc>
                <a:tc>
                  <a:txBody>
                    <a:bodyPr/>
                    <a:lstStyle/>
                    <a:p>
                      <a:pPr algn="l" fontAlgn="b"/>
                      <a:r>
                        <a:rPr lang="en-US" sz="1600" b="0" i="0" u="none" strike="noStrike">
                          <a:solidFill>
                            <a:srgbClr val="000000"/>
                          </a:solidFill>
                          <a:effectLst/>
                          <a:latin typeface="Times New Roman"/>
                        </a:rPr>
                        <a:t>***</a:t>
                      </a:r>
                    </a:p>
                  </a:txBody>
                  <a:tcPr marL="12700" marR="12700" marT="12700" marB="0" anchor="b">
                    <a:lnL>
                      <a:noFill/>
                    </a:lnL>
                    <a:lnR>
                      <a:noFill/>
                    </a:lnR>
                    <a:lnT>
                      <a:noFill/>
                    </a:lnT>
                    <a:lnB>
                      <a:noFill/>
                    </a:lnB>
                  </a:tcPr>
                </a:tc>
                <a:extLst>
                  <a:ext uri="{0D108BD9-81ED-4DB2-BD59-A6C34878D82A}">
                    <a16:rowId xmlns:a16="http://schemas.microsoft.com/office/drawing/2014/main" val="10008"/>
                  </a:ext>
                </a:extLst>
              </a:tr>
              <a:tr h="93486">
                <a:tc>
                  <a:txBody>
                    <a:bodyPr/>
                    <a:lstStyle/>
                    <a:p>
                      <a:pPr algn="l" fontAlgn="b"/>
                      <a:endParaRPr lang="en-US" sz="16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r>
                        <a:rPr lang="pt-BR" sz="1600" b="0" i="0" u="none" strike="noStrike">
                          <a:solidFill>
                            <a:srgbClr val="000000"/>
                          </a:solidFill>
                          <a:effectLst/>
                          <a:latin typeface="Times New Roman"/>
                        </a:rPr>
                        <a:t>[1.293,1.395]</a:t>
                      </a:r>
                    </a:p>
                  </a:txBody>
                  <a:tcPr marL="12700" marR="12700"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r>
                        <a:rPr lang="pt-BR" sz="1600" b="0" i="0" u="none" strike="noStrike">
                          <a:solidFill>
                            <a:srgbClr val="000000"/>
                          </a:solidFill>
                          <a:effectLst/>
                          <a:latin typeface="Times New Roman"/>
                        </a:rPr>
                        <a:t>[1.022,1.069]</a:t>
                      </a:r>
                    </a:p>
                  </a:txBody>
                  <a:tcPr marL="12700" marR="12700"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r>
                        <a:rPr lang="pt-BR" sz="1600" b="0" i="0" u="none" strike="noStrike">
                          <a:solidFill>
                            <a:srgbClr val="000000"/>
                          </a:solidFill>
                          <a:effectLst/>
                          <a:latin typeface="Times New Roman"/>
                        </a:rPr>
                        <a:t>[1.028,1.059]</a:t>
                      </a:r>
                    </a:p>
                  </a:txBody>
                  <a:tcPr marL="12700" marR="12700"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2700" marR="12700" marT="12700" marB="0" anchor="b">
                    <a:lnL>
                      <a:noFill/>
                    </a:lnL>
                    <a:lnR>
                      <a:noFill/>
                    </a:lnR>
                    <a:lnT>
                      <a:noFill/>
                    </a:lnT>
                    <a:lnB>
                      <a:noFill/>
                    </a:lnB>
                  </a:tcPr>
                </a:tc>
                <a:tc>
                  <a:txBody>
                    <a:bodyPr/>
                    <a:lstStyle/>
                    <a:p>
                      <a:pPr algn="r" fontAlgn="b"/>
                      <a:r>
                        <a:rPr lang="pt-BR" sz="1600" b="0" i="0" u="none" strike="noStrike">
                          <a:solidFill>
                            <a:srgbClr val="000000"/>
                          </a:solidFill>
                          <a:effectLst/>
                          <a:latin typeface="Times New Roman"/>
                        </a:rPr>
                        <a:t>[1.173,1.236]</a:t>
                      </a:r>
                    </a:p>
                  </a:txBody>
                  <a:tcPr marL="12700" marR="12700"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2700" marR="12700" marT="12700" marB="0" anchor="b">
                    <a:lnL>
                      <a:noFill/>
                    </a:lnL>
                    <a:lnR>
                      <a:noFill/>
                    </a:lnR>
                    <a:lnT>
                      <a:noFill/>
                    </a:lnT>
                    <a:lnB>
                      <a:noFill/>
                    </a:lnB>
                  </a:tcPr>
                </a:tc>
                <a:extLst>
                  <a:ext uri="{0D108BD9-81ED-4DB2-BD59-A6C34878D82A}">
                    <a16:rowId xmlns:a16="http://schemas.microsoft.com/office/drawing/2014/main" val="10009"/>
                  </a:ext>
                </a:extLst>
              </a:tr>
              <a:tr h="93486">
                <a:tc>
                  <a:txBody>
                    <a:bodyPr/>
                    <a:lstStyle/>
                    <a:p>
                      <a:pPr algn="l" fontAlgn="b"/>
                      <a:r>
                        <a:rPr lang="en-US" sz="1600" b="0" i="0" u="none" strike="noStrike">
                          <a:solidFill>
                            <a:srgbClr val="000000"/>
                          </a:solidFill>
                          <a:effectLst/>
                          <a:latin typeface="Times New Roman"/>
                        </a:rPr>
                        <a:t>Obese Body Weight</a:t>
                      </a:r>
                    </a:p>
                  </a:txBody>
                  <a:tcPr marL="12700" marR="12700" marT="12700" marB="0" anchor="b">
                    <a:lnL>
                      <a:noFill/>
                    </a:lnL>
                    <a:lnR>
                      <a:noFill/>
                    </a:lnR>
                    <a:lnT>
                      <a:noFill/>
                    </a:lnT>
                    <a:lnB>
                      <a:noFill/>
                    </a:lnB>
                  </a:tcPr>
                </a:tc>
                <a:tc>
                  <a:txBody>
                    <a:bodyPr/>
                    <a:lstStyle/>
                    <a:p>
                      <a:pPr algn="r" fontAlgn="b"/>
                      <a:r>
                        <a:rPr lang="nb-NO" sz="1600" b="0" i="0" u="none" strike="noStrike">
                          <a:solidFill>
                            <a:srgbClr val="000000"/>
                          </a:solidFill>
                          <a:effectLst/>
                          <a:latin typeface="Times New Roman"/>
                        </a:rPr>
                        <a:t>1.047</a:t>
                      </a:r>
                    </a:p>
                  </a:txBody>
                  <a:tcPr marL="12700" marR="12700" marT="12700" marB="0" anchor="b">
                    <a:lnL>
                      <a:noFill/>
                    </a:lnL>
                    <a:lnR>
                      <a:noFill/>
                    </a:lnR>
                    <a:lnT>
                      <a:noFill/>
                    </a:lnT>
                    <a:lnB>
                      <a:noFill/>
                    </a:lnB>
                  </a:tcPr>
                </a:tc>
                <a:tc>
                  <a:txBody>
                    <a:bodyPr/>
                    <a:lstStyle/>
                    <a:p>
                      <a:pPr algn="l" fontAlgn="b"/>
                      <a:r>
                        <a:rPr lang="en-US" sz="1600" b="0" i="0" u="none" strike="noStrike">
                          <a:solidFill>
                            <a:srgbClr val="000000"/>
                          </a:solidFill>
                          <a:effectLst/>
                          <a:latin typeface="Times New Roman"/>
                        </a:rPr>
                        <a:t>***</a:t>
                      </a:r>
                    </a:p>
                  </a:txBody>
                  <a:tcPr marL="12700" marR="12700" marT="12700" marB="0" anchor="b">
                    <a:lnL>
                      <a:noFill/>
                    </a:lnL>
                    <a:lnR>
                      <a:noFill/>
                    </a:lnR>
                    <a:lnT>
                      <a:noFill/>
                    </a:lnT>
                    <a:lnB>
                      <a:noFill/>
                    </a:lnB>
                  </a:tcPr>
                </a:tc>
                <a:tc>
                  <a:txBody>
                    <a:bodyPr/>
                    <a:lstStyle/>
                    <a:p>
                      <a:pPr algn="r" fontAlgn="b"/>
                      <a:r>
                        <a:rPr lang="hr-HR" sz="1600" b="0" i="0" u="none" strike="noStrike">
                          <a:solidFill>
                            <a:srgbClr val="000000"/>
                          </a:solidFill>
                          <a:effectLst/>
                          <a:latin typeface="Times New Roman"/>
                        </a:rPr>
                        <a:t>1.247</a:t>
                      </a:r>
                    </a:p>
                  </a:txBody>
                  <a:tcPr marL="12700" marR="12700" marT="12700" marB="0" anchor="b">
                    <a:lnL>
                      <a:noFill/>
                    </a:lnL>
                    <a:lnR>
                      <a:noFill/>
                    </a:lnR>
                    <a:lnT>
                      <a:noFill/>
                    </a:lnT>
                    <a:lnB>
                      <a:noFill/>
                    </a:lnB>
                  </a:tcPr>
                </a:tc>
                <a:tc>
                  <a:txBody>
                    <a:bodyPr/>
                    <a:lstStyle/>
                    <a:p>
                      <a:pPr algn="l" fontAlgn="b"/>
                      <a:r>
                        <a:rPr lang="en-US" sz="1600" b="0" i="0" u="none" strike="noStrike">
                          <a:solidFill>
                            <a:srgbClr val="000000"/>
                          </a:solidFill>
                          <a:effectLst/>
                          <a:latin typeface="Times New Roman"/>
                        </a:rPr>
                        <a:t>***</a:t>
                      </a:r>
                    </a:p>
                  </a:txBody>
                  <a:tcPr marL="12700" marR="12700" marT="12700" marB="0" anchor="b">
                    <a:lnL>
                      <a:noFill/>
                    </a:lnL>
                    <a:lnR>
                      <a:noFill/>
                    </a:lnR>
                    <a:lnT>
                      <a:noFill/>
                    </a:lnT>
                    <a:lnB>
                      <a:noFill/>
                    </a:lnB>
                  </a:tcPr>
                </a:tc>
                <a:tc>
                  <a:txBody>
                    <a:bodyPr/>
                    <a:lstStyle/>
                    <a:p>
                      <a:pPr algn="r" fontAlgn="b"/>
                      <a:r>
                        <a:rPr lang="nb-NO" sz="1600" b="0" i="0" u="none" strike="noStrike">
                          <a:solidFill>
                            <a:srgbClr val="000000"/>
                          </a:solidFill>
                          <a:effectLst/>
                          <a:latin typeface="Times New Roman"/>
                        </a:rPr>
                        <a:t>1.155</a:t>
                      </a:r>
                    </a:p>
                  </a:txBody>
                  <a:tcPr marL="12700" marR="12700" marT="12700" marB="0" anchor="b">
                    <a:lnL>
                      <a:noFill/>
                    </a:lnL>
                    <a:lnR>
                      <a:noFill/>
                    </a:lnR>
                    <a:lnT>
                      <a:noFill/>
                    </a:lnT>
                    <a:lnB>
                      <a:noFill/>
                    </a:lnB>
                  </a:tcPr>
                </a:tc>
                <a:tc>
                  <a:txBody>
                    <a:bodyPr/>
                    <a:lstStyle/>
                    <a:p>
                      <a:pPr algn="l" fontAlgn="b"/>
                      <a:r>
                        <a:rPr lang="en-US" sz="1600" b="0" i="0" u="none" strike="noStrike">
                          <a:solidFill>
                            <a:srgbClr val="000000"/>
                          </a:solidFill>
                          <a:effectLst/>
                          <a:latin typeface="Times New Roman"/>
                        </a:rPr>
                        <a:t>***</a:t>
                      </a:r>
                    </a:p>
                  </a:txBody>
                  <a:tcPr marL="12700" marR="12700" marT="12700" marB="0" anchor="b">
                    <a:lnL>
                      <a:noFill/>
                    </a:lnL>
                    <a:lnR>
                      <a:noFill/>
                    </a:lnR>
                    <a:lnT>
                      <a:noFill/>
                    </a:lnT>
                    <a:lnB>
                      <a:noFill/>
                    </a:lnB>
                  </a:tcPr>
                </a:tc>
                <a:tc>
                  <a:txBody>
                    <a:bodyPr/>
                    <a:lstStyle/>
                    <a:p>
                      <a:pPr algn="r" fontAlgn="b"/>
                      <a:r>
                        <a:rPr lang="nb-NO" sz="1600" b="0" i="0" u="none" strike="noStrike" dirty="0">
                          <a:solidFill>
                            <a:srgbClr val="000000"/>
                          </a:solidFill>
                          <a:effectLst/>
                          <a:latin typeface="Times New Roman"/>
                        </a:rPr>
                        <a:t>1.141</a:t>
                      </a:r>
                    </a:p>
                  </a:txBody>
                  <a:tcPr marL="12700" marR="12700" marT="12700" marB="0" anchor="b">
                    <a:lnL>
                      <a:noFill/>
                    </a:lnL>
                    <a:lnR>
                      <a:noFill/>
                    </a:lnR>
                    <a:lnT>
                      <a:noFill/>
                    </a:lnT>
                    <a:lnB>
                      <a:noFill/>
                    </a:lnB>
                  </a:tcPr>
                </a:tc>
                <a:tc>
                  <a:txBody>
                    <a:bodyPr/>
                    <a:lstStyle/>
                    <a:p>
                      <a:pPr algn="l" fontAlgn="b"/>
                      <a:r>
                        <a:rPr lang="en-US" sz="1600" b="0" i="0" u="none" strike="noStrike" dirty="0">
                          <a:solidFill>
                            <a:srgbClr val="000000"/>
                          </a:solidFill>
                          <a:effectLst/>
                          <a:latin typeface="Times New Roman"/>
                        </a:rPr>
                        <a:t>***</a:t>
                      </a:r>
                    </a:p>
                  </a:txBody>
                  <a:tcPr marL="12700" marR="12700" marT="12700" marB="0" anchor="b">
                    <a:lnL>
                      <a:noFill/>
                    </a:lnL>
                    <a:lnR>
                      <a:noFill/>
                    </a:lnR>
                    <a:lnT>
                      <a:noFill/>
                    </a:lnT>
                    <a:lnB>
                      <a:noFill/>
                    </a:lnB>
                  </a:tcPr>
                </a:tc>
                <a:extLst>
                  <a:ext uri="{0D108BD9-81ED-4DB2-BD59-A6C34878D82A}">
                    <a16:rowId xmlns:a16="http://schemas.microsoft.com/office/drawing/2014/main" val="10010"/>
                  </a:ext>
                </a:extLst>
              </a:tr>
              <a:tr h="93486">
                <a:tc>
                  <a:txBody>
                    <a:bodyPr/>
                    <a:lstStyle/>
                    <a:p>
                      <a:pPr algn="l" fontAlgn="b"/>
                      <a:endParaRPr lang="en-US" sz="1600" b="0" i="0" u="none" strike="noStrike" dirty="0">
                        <a:solidFill>
                          <a:srgbClr val="000000"/>
                        </a:solidFill>
                        <a:effectLst/>
                        <a:latin typeface="Times New Roman"/>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BR" sz="1600" b="0" i="0" u="none" strike="noStrike">
                          <a:solidFill>
                            <a:srgbClr val="000000"/>
                          </a:solidFill>
                          <a:effectLst/>
                          <a:latin typeface="Times New Roman"/>
                        </a:rPr>
                        <a:t>[1.026,1.068]</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Times New Roman"/>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BR" sz="1600" b="0" i="0" u="none" strike="noStrike">
                          <a:solidFill>
                            <a:srgbClr val="000000"/>
                          </a:solidFill>
                          <a:effectLst/>
                          <a:latin typeface="Times New Roman"/>
                        </a:rPr>
                        <a:t>[1.213,1.281]</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Times New Roman"/>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BR" sz="1600" b="0" i="0" u="none" strike="noStrike">
                          <a:solidFill>
                            <a:srgbClr val="000000"/>
                          </a:solidFill>
                          <a:effectLst/>
                          <a:latin typeface="Times New Roman"/>
                        </a:rPr>
                        <a:t>[1.130,1.181]</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Times New Roman"/>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fi-FI" sz="1600" b="0" i="0" u="none" strike="noStrike" dirty="0">
                          <a:solidFill>
                            <a:srgbClr val="000000"/>
                          </a:solidFill>
                          <a:effectLst/>
                          <a:latin typeface="Times New Roman"/>
                        </a:rPr>
                        <a:t>[1.102,1.181]</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Times New Roman"/>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37603">
                <a:tc gridSpan="9">
                  <a:txBody>
                    <a:bodyPr/>
                    <a:lstStyle/>
                    <a:p>
                      <a:pPr algn="l" fontAlgn="b"/>
                      <a:r>
                        <a:rPr lang="en-US" sz="1600" b="0" i="1" u="none" strike="noStrike" dirty="0">
                          <a:solidFill>
                            <a:srgbClr val="000000"/>
                          </a:solidFill>
                          <a:effectLst/>
                          <a:latin typeface="Times New Roman"/>
                        </a:rPr>
                        <a:t>Note</a:t>
                      </a:r>
                      <a:r>
                        <a:rPr lang="en-US" sz="1600" b="0" i="0" u="none" strike="noStrike" dirty="0">
                          <a:solidFill>
                            <a:srgbClr val="000000"/>
                          </a:solidFill>
                          <a:effectLst/>
                          <a:latin typeface="Times New Roman"/>
                        </a:rPr>
                        <a:t>: Values above one (1) indicate more illness, worse health. Odds ratios reported. Confidence intervals in brackets. All models include individual- and neighborhood-level controls.</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r h="78780">
                <a:tc gridSpan="9">
                  <a:txBody>
                    <a:bodyPr/>
                    <a:lstStyle/>
                    <a:p>
                      <a:pPr algn="l" fontAlgn="b"/>
                      <a:r>
                        <a:rPr lang="en-US" sz="1600" b="0" i="0" u="none" strike="noStrike" dirty="0">
                          <a:solidFill>
                            <a:srgbClr val="000000"/>
                          </a:solidFill>
                          <a:effectLst/>
                          <a:latin typeface="Times New Roman"/>
                        </a:rPr>
                        <a:t>* </a:t>
                      </a:r>
                      <a:r>
                        <a:rPr lang="en-US" sz="1600" b="0" i="1" u="none" strike="noStrike" dirty="0">
                          <a:solidFill>
                            <a:srgbClr val="000000"/>
                          </a:solidFill>
                          <a:effectLst/>
                          <a:latin typeface="Times New Roman"/>
                        </a:rPr>
                        <a:t>p</a:t>
                      </a:r>
                      <a:r>
                        <a:rPr lang="en-US" sz="1600" b="0" i="0" u="none" strike="noStrike" dirty="0">
                          <a:solidFill>
                            <a:srgbClr val="000000"/>
                          </a:solidFill>
                          <a:effectLst/>
                          <a:latin typeface="Times New Roman"/>
                        </a:rPr>
                        <a:t> &lt; 0.05; ** </a:t>
                      </a:r>
                      <a:r>
                        <a:rPr lang="en-US" sz="1600" b="0" i="1" u="none" strike="noStrike" dirty="0">
                          <a:solidFill>
                            <a:srgbClr val="000000"/>
                          </a:solidFill>
                          <a:effectLst/>
                          <a:latin typeface="Times New Roman"/>
                        </a:rPr>
                        <a:t>p</a:t>
                      </a:r>
                      <a:r>
                        <a:rPr lang="en-US" sz="1600" b="0" i="0" u="none" strike="noStrike" dirty="0">
                          <a:solidFill>
                            <a:srgbClr val="000000"/>
                          </a:solidFill>
                          <a:effectLst/>
                          <a:latin typeface="Times New Roman"/>
                        </a:rPr>
                        <a:t> &lt; 0.01; *** </a:t>
                      </a:r>
                      <a:r>
                        <a:rPr lang="en-US" sz="1600" b="0" i="1" u="none" strike="noStrike" dirty="0">
                          <a:solidFill>
                            <a:srgbClr val="000000"/>
                          </a:solidFill>
                          <a:effectLst/>
                          <a:latin typeface="Times New Roman"/>
                        </a:rPr>
                        <a:t>p</a:t>
                      </a:r>
                      <a:r>
                        <a:rPr lang="en-US" sz="1600" b="0" i="0" u="none" strike="noStrike" dirty="0">
                          <a:solidFill>
                            <a:srgbClr val="000000"/>
                          </a:solidFill>
                          <a:effectLst/>
                          <a:latin typeface="Times New Roman"/>
                        </a:rPr>
                        <a:t> &lt; 0.001 (two-tailed test)</a:t>
                      </a:r>
                    </a:p>
                  </a:txBody>
                  <a:tcPr marL="12700" marR="12700" marT="1270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3"/>
                  </a:ext>
                </a:extLst>
              </a:tr>
            </a:tbl>
          </a:graphicData>
        </a:graphic>
      </p:graphicFrame>
      <p:sp>
        <p:nvSpPr>
          <p:cNvPr id="3" name="Slide Number Placeholder 2"/>
          <p:cNvSpPr>
            <a:spLocks noGrp="1"/>
          </p:cNvSpPr>
          <p:nvPr>
            <p:ph type="sldNum" sz="quarter" idx="12"/>
          </p:nvPr>
        </p:nvSpPr>
        <p:spPr/>
        <p:txBody>
          <a:bodyPr/>
          <a:lstStyle/>
          <a:p>
            <a:fld id="{A36629B7-85B9-C74E-BC8E-732E14A0FBF4}" type="slidenum">
              <a:rPr lang="en-US" smtClean="0"/>
              <a:t>38</a:t>
            </a:fld>
            <a:endParaRPr lang="en-US"/>
          </a:p>
        </p:txBody>
      </p:sp>
    </p:spTree>
    <p:extLst>
      <p:ext uri="{BB962C8B-B14F-4D97-AF65-F5344CB8AC3E}">
        <p14:creationId xmlns:p14="http://schemas.microsoft.com/office/powerpoint/2010/main" val="4299284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Controls: Demographics</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450866483"/>
              </p:ext>
            </p:extLst>
          </p:nvPr>
        </p:nvGraphicFramePr>
        <p:xfrm>
          <a:off x="457200" y="1600200"/>
          <a:ext cx="8229599" cy="2821940"/>
        </p:xfrm>
        <a:graphic>
          <a:graphicData uri="http://schemas.openxmlformats.org/drawingml/2006/table">
            <a:tbl>
              <a:tblPr/>
              <a:tblGrid>
                <a:gridCol w="4170911">
                  <a:extLst>
                    <a:ext uri="{9D8B030D-6E8A-4147-A177-3AD203B41FA5}">
                      <a16:colId xmlns:a16="http://schemas.microsoft.com/office/drawing/2014/main" val="20000"/>
                    </a:ext>
                  </a:extLst>
                </a:gridCol>
                <a:gridCol w="766849">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654627">
                  <a:extLst>
                    <a:ext uri="{9D8B030D-6E8A-4147-A177-3AD203B41FA5}">
                      <a16:colId xmlns:a16="http://schemas.microsoft.com/office/drawing/2014/main" val="20003"/>
                    </a:ext>
                  </a:extLst>
                </a:gridCol>
                <a:gridCol w="504998">
                  <a:extLst>
                    <a:ext uri="{9D8B030D-6E8A-4147-A177-3AD203B41FA5}">
                      <a16:colId xmlns:a16="http://schemas.microsoft.com/office/drawing/2014/main" val="20004"/>
                    </a:ext>
                  </a:extLst>
                </a:gridCol>
                <a:gridCol w="542405">
                  <a:extLst>
                    <a:ext uri="{9D8B030D-6E8A-4147-A177-3AD203B41FA5}">
                      <a16:colId xmlns:a16="http://schemas.microsoft.com/office/drawing/2014/main" val="20005"/>
                    </a:ext>
                  </a:extLst>
                </a:gridCol>
                <a:gridCol w="766849">
                  <a:extLst>
                    <a:ext uri="{9D8B030D-6E8A-4147-A177-3AD203B41FA5}">
                      <a16:colId xmlns:a16="http://schemas.microsoft.com/office/drawing/2014/main" val="20006"/>
                    </a:ext>
                  </a:extLst>
                </a:gridCol>
              </a:tblGrid>
              <a:tr h="0">
                <a:tc gridSpan="7">
                  <a:txBody>
                    <a:bodyPr/>
                    <a:lstStyle/>
                    <a:p>
                      <a:pPr algn="l" fontAlgn="b"/>
                      <a:r>
                        <a:rPr lang="en-US" sz="1600" b="1" i="0" u="none" strike="noStrike" dirty="0">
                          <a:solidFill>
                            <a:srgbClr val="000000"/>
                          </a:solidFill>
                          <a:effectLst/>
                          <a:latin typeface="Times New Roman"/>
                        </a:rPr>
                        <a:t>Table </a:t>
                      </a:r>
                      <a:r>
                        <a:rPr lang="en-US" sz="1600" b="1" i="0" u="none" strike="noStrike" dirty="0" smtClean="0">
                          <a:solidFill>
                            <a:srgbClr val="000000"/>
                          </a:solidFill>
                          <a:effectLst/>
                          <a:latin typeface="Times New Roman"/>
                        </a:rPr>
                        <a:t>3A. </a:t>
                      </a:r>
                      <a:r>
                        <a:rPr lang="en-US" sz="1600" b="1" i="0" u="none" strike="noStrike" dirty="0">
                          <a:solidFill>
                            <a:srgbClr val="000000"/>
                          </a:solidFill>
                          <a:effectLst/>
                          <a:latin typeface="Times New Roman"/>
                        </a:rPr>
                        <a:t>Descriptive </a:t>
                      </a:r>
                      <a:r>
                        <a:rPr lang="en-US" sz="1600" b="1" i="0" u="none" strike="noStrike" dirty="0" smtClean="0">
                          <a:solidFill>
                            <a:srgbClr val="000000"/>
                          </a:solidFill>
                          <a:effectLst/>
                          <a:latin typeface="Times New Roman"/>
                        </a:rPr>
                        <a:t>Statistics: </a:t>
                      </a:r>
                      <a:r>
                        <a:rPr lang="en-US" sz="1600" b="1" i="0" u="none" strike="noStrike" dirty="0">
                          <a:solidFill>
                            <a:srgbClr val="000000"/>
                          </a:solidFill>
                          <a:effectLst/>
                          <a:latin typeface="Times New Roman"/>
                        </a:rPr>
                        <a:t>2012-2013 NYC Community Health Survey (</a:t>
                      </a:r>
                      <a:r>
                        <a:rPr lang="en-US" sz="1600" b="1" i="1" u="none" strike="noStrike" dirty="0">
                          <a:solidFill>
                            <a:srgbClr val="000000"/>
                          </a:solidFill>
                          <a:effectLst/>
                          <a:latin typeface="Times New Roman"/>
                        </a:rPr>
                        <a:t>N</a:t>
                      </a:r>
                      <a:r>
                        <a:rPr lang="en-US" sz="1600" b="1" i="0" u="none" strike="noStrike" dirty="0">
                          <a:solidFill>
                            <a:srgbClr val="000000"/>
                          </a:solidFill>
                          <a:effectLst/>
                          <a:latin typeface="Times New Roman"/>
                        </a:rPr>
                        <a:t> = 10,372)</a:t>
                      </a:r>
                    </a:p>
                  </a:txBody>
                  <a:tcPr marL="18704" marR="18704" marT="1270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0500">
                <a:tc>
                  <a:txBody>
                    <a:bodyPr/>
                    <a:lstStyle/>
                    <a:p>
                      <a:pPr algn="l" fontAlgn="b"/>
                      <a:r>
                        <a:rPr lang="sk-SK" sz="1600" b="0" i="0" u="none" strike="noStrike" dirty="0">
                          <a:solidFill>
                            <a:srgbClr val="000000"/>
                          </a:solidFill>
                          <a:effectLst/>
                          <a:latin typeface="Times New Roman"/>
                        </a:rPr>
                        <a:t> </a:t>
                      </a:r>
                    </a:p>
                  </a:txBody>
                  <a:tcPr marL="18704" marR="18704"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a:rPr>
                        <a:t>Mean</a:t>
                      </a:r>
                    </a:p>
                  </a:txBody>
                  <a:tcPr marL="18704" marR="18704"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a:rPr>
                        <a:t>Median</a:t>
                      </a:r>
                    </a:p>
                  </a:txBody>
                  <a:tcPr marL="18704" marR="18704"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a:rPr>
                        <a:t>SD</a:t>
                      </a:r>
                    </a:p>
                  </a:txBody>
                  <a:tcPr marL="18704" marR="18704"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a:rPr>
                        <a:t>Min</a:t>
                      </a:r>
                    </a:p>
                  </a:txBody>
                  <a:tcPr marL="18704" marR="18704"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a:rPr>
                        <a:t>Max</a:t>
                      </a:r>
                    </a:p>
                  </a:txBody>
                  <a:tcPr marL="18704" marR="18704"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1" u="none" strike="noStrike">
                          <a:solidFill>
                            <a:srgbClr val="000000"/>
                          </a:solidFill>
                          <a:effectLst/>
                          <a:latin typeface="Times New Roman"/>
                        </a:rPr>
                        <a:t>n</a:t>
                      </a:r>
                    </a:p>
                  </a:txBody>
                  <a:tcPr marL="18704" marR="18704"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0500">
                <a:tc>
                  <a:txBody>
                    <a:bodyPr/>
                    <a:lstStyle/>
                    <a:p>
                      <a:pPr algn="l" fontAlgn="b"/>
                      <a:r>
                        <a:rPr lang="en-US" sz="1600" b="0" i="1" u="none" strike="noStrike">
                          <a:solidFill>
                            <a:srgbClr val="000000"/>
                          </a:solidFill>
                          <a:effectLst/>
                          <a:latin typeface="Times New Roman"/>
                        </a:rPr>
                        <a:t>Racial Group Membership</a:t>
                      </a:r>
                    </a:p>
                  </a:txBody>
                  <a:tcPr marL="18704" marR="18704"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1600" b="0" i="0" u="none" strike="noStrike">
                        <a:solidFill>
                          <a:srgbClr val="000000"/>
                        </a:solidFill>
                        <a:effectLst/>
                        <a:latin typeface="Times New Roman"/>
                      </a:endParaRPr>
                    </a:p>
                  </a:txBody>
                  <a:tcPr marL="18704" marR="18704"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1600" b="0" i="0" u="none" strike="noStrike">
                        <a:solidFill>
                          <a:srgbClr val="000000"/>
                        </a:solidFill>
                        <a:effectLst/>
                        <a:latin typeface="Times New Roman"/>
                      </a:endParaRPr>
                    </a:p>
                  </a:txBody>
                  <a:tcPr marL="18704" marR="18704"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1600" b="0" i="0" u="none" strike="noStrike">
                        <a:solidFill>
                          <a:srgbClr val="000000"/>
                        </a:solidFill>
                        <a:effectLst/>
                        <a:latin typeface="Times New Roman"/>
                      </a:endParaRPr>
                    </a:p>
                  </a:txBody>
                  <a:tcPr marL="18704" marR="18704"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1600" b="0" i="0" u="none" strike="noStrike">
                        <a:solidFill>
                          <a:srgbClr val="000000"/>
                        </a:solidFill>
                        <a:effectLst/>
                        <a:latin typeface="Times New Roman"/>
                      </a:endParaRPr>
                    </a:p>
                  </a:txBody>
                  <a:tcPr marL="18704" marR="18704"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1600" b="0" i="0" u="none" strike="noStrike">
                        <a:solidFill>
                          <a:srgbClr val="000000"/>
                        </a:solidFill>
                        <a:effectLst/>
                        <a:latin typeface="Times New Roman"/>
                      </a:endParaRPr>
                    </a:p>
                  </a:txBody>
                  <a:tcPr marL="18704" marR="18704"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190500">
                <a:tc>
                  <a:txBody>
                    <a:bodyPr/>
                    <a:lstStyle/>
                    <a:p>
                      <a:pPr algn="l" fontAlgn="b"/>
                      <a:r>
                        <a:rPr lang="en-US" sz="1600" b="0" i="0" u="none" strike="noStrike">
                          <a:solidFill>
                            <a:srgbClr val="000000"/>
                          </a:solidFill>
                          <a:effectLst/>
                          <a:latin typeface="Times New Roman"/>
                        </a:rPr>
                        <a:t>Black Non-Latino</a:t>
                      </a:r>
                    </a:p>
                  </a:txBody>
                  <a:tcPr marL="224444" marR="18704" marT="12700" marB="0" anchor="b">
                    <a:lnL>
                      <a:noFill/>
                    </a:lnL>
                    <a:lnR>
                      <a:noFill/>
                    </a:lnR>
                    <a:lnT>
                      <a:noFill/>
                    </a:lnT>
                    <a:lnB>
                      <a:noFill/>
                    </a:lnB>
                  </a:tcPr>
                </a:tc>
                <a:tc>
                  <a:txBody>
                    <a:bodyPr/>
                    <a:lstStyle/>
                    <a:p>
                      <a:pPr algn="r" fontAlgn="b"/>
                      <a:r>
                        <a:rPr lang="nb-NO" sz="1600" b="0" i="0" u="none" strike="noStrike">
                          <a:solidFill>
                            <a:srgbClr val="000000"/>
                          </a:solidFill>
                          <a:effectLst/>
                          <a:latin typeface="Times New Roman"/>
                        </a:rPr>
                        <a:t>25.48</a:t>
                      </a: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a:rPr>
                        <a:t>0</a:t>
                      </a:r>
                    </a:p>
                  </a:txBody>
                  <a:tcPr marL="18704" marR="18704" marT="1270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a:rPr>
                        <a:t>1</a:t>
                      </a:r>
                    </a:p>
                  </a:txBody>
                  <a:tcPr marL="18704" marR="18704" marT="12700" marB="0" anchor="b">
                    <a:lnL>
                      <a:noFill/>
                    </a:lnL>
                    <a:lnR>
                      <a:noFill/>
                    </a:lnR>
                    <a:lnT>
                      <a:noFill/>
                    </a:lnT>
                    <a:lnB>
                      <a:noFill/>
                    </a:lnB>
                  </a:tcPr>
                </a:tc>
                <a:tc>
                  <a:txBody>
                    <a:bodyPr/>
                    <a:lstStyle/>
                    <a:p>
                      <a:pPr algn="r" fontAlgn="b"/>
                      <a:r>
                        <a:rPr lang="fi-FI" sz="1600" b="0" i="0" u="none" strike="noStrike">
                          <a:solidFill>
                            <a:srgbClr val="000000"/>
                          </a:solidFill>
                          <a:effectLst/>
                          <a:latin typeface="Times New Roman"/>
                        </a:rPr>
                        <a:t>2,643</a:t>
                      </a:r>
                    </a:p>
                  </a:txBody>
                  <a:tcPr marL="18704" marR="18704" marT="12700" marB="0" anchor="b">
                    <a:lnL>
                      <a:noFill/>
                    </a:lnL>
                    <a:lnR>
                      <a:noFill/>
                    </a:lnR>
                    <a:lnT>
                      <a:noFill/>
                    </a:lnT>
                    <a:lnB>
                      <a:noFill/>
                    </a:lnB>
                  </a:tcPr>
                </a:tc>
                <a:extLst>
                  <a:ext uri="{0D108BD9-81ED-4DB2-BD59-A6C34878D82A}">
                    <a16:rowId xmlns:a16="http://schemas.microsoft.com/office/drawing/2014/main" val="10003"/>
                  </a:ext>
                </a:extLst>
              </a:tr>
              <a:tr h="190500">
                <a:tc>
                  <a:txBody>
                    <a:bodyPr/>
                    <a:lstStyle/>
                    <a:p>
                      <a:pPr algn="l" fontAlgn="b"/>
                      <a:r>
                        <a:rPr lang="en-US" sz="1600" b="0" i="0" u="none" strike="noStrike" dirty="0">
                          <a:solidFill>
                            <a:srgbClr val="000000"/>
                          </a:solidFill>
                          <a:effectLst/>
                          <a:latin typeface="Times New Roman"/>
                        </a:rPr>
                        <a:t>Latino</a:t>
                      </a:r>
                    </a:p>
                  </a:txBody>
                  <a:tcPr marL="224444" marR="18704" marT="12700" marB="0" anchor="b">
                    <a:lnL>
                      <a:noFill/>
                    </a:lnL>
                    <a:lnR>
                      <a:noFill/>
                    </a:lnR>
                    <a:lnT>
                      <a:noFill/>
                    </a:lnT>
                    <a:lnB>
                      <a:noFill/>
                    </a:lnB>
                  </a:tcPr>
                </a:tc>
                <a:tc>
                  <a:txBody>
                    <a:bodyPr/>
                    <a:lstStyle/>
                    <a:p>
                      <a:pPr algn="r" fontAlgn="b"/>
                      <a:r>
                        <a:rPr lang="hr-HR" sz="1600" b="0" i="0" u="none" strike="noStrike">
                          <a:solidFill>
                            <a:srgbClr val="000000"/>
                          </a:solidFill>
                          <a:effectLst/>
                          <a:latin typeface="Times New Roman"/>
                        </a:rPr>
                        <a:t>31.06</a:t>
                      </a: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a:rPr>
                        <a:t>0</a:t>
                      </a:r>
                    </a:p>
                  </a:txBody>
                  <a:tcPr marL="18704" marR="18704" marT="1270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a:rPr>
                        <a:t>1</a:t>
                      </a:r>
                    </a:p>
                  </a:txBody>
                  <a:tcPr marL="18704" marR="18704" marT="12700" marB="0" anchor="b">
                    <a:lnL>
                      <a:noFill/>
                    </a:lnL>
                    <a:lnR>
                      <a:noFill/>
                    </a:lnR>
                    <a:lnT>
                      <a:noFill/>
                    </a:lnT>
                    <a:lnB>
                      <a:noFill/>
                    </a:lnB>
                  </a:tcPr>
                </a:tc>
                <a:tc>
                  <a:txBody>
                    <a:bodyPr/>
                    <a:lstStyle/>
                    <a:p>
                      <a:pPr algn="r" fontAlgn="b"/>
                      <a:r>
                        <a:rPr lang="cs-CZ" sz="1600" b="0" i="0" u="none" strike="noStrike">
                          <a:solidFill>
                            <a:srgbClr val="000000"/>
                          </a:solidFill>
                          <a:effectLst/>
                          <a:latin typeface="Times New Roman"/>
                        </a:rPr>
                        <a:t>3,222</a:t>
                      </a:r>
                    </a:p>
                  </a:txBody>
                  <a:tcPr marL="18704" marR="18704" marT="12700" marB="0" anchor="b">
                    <a:lnL>
                      <a:noFill/>
                    </a:lnL>
                    <a:lnR>
                      <a:noFill/>
                    </a:lnR>
                    <a:lnT>
                      <a:noFill/>
                    </a:lnT>
                    <a:lnB>
                      <a:noFill/>
                    </a:lnB>
                  </a:tcPr>
                </a:tc>
                <a:extLst>
                  <a:ext uri="{0D108BD9-81ED-4DB2-BD59-A6C34878D82A}">
                    <a16:rowId xmlns:a16="http://schemas.microsoft.com/office/drawing/2014/main" val="10004"/>
                  </a:ext>
                </a:extLst>
              </a:tr>
              <a:tr h="190500">
                <a:tc>
                  <a:txBody>
                    <a:bodyPr/>
                    <a:lstStyle/>
                    <a:p>
                      <a:pPr algn="l" fontAlgn="b"/>
                      <a:r>
                        <a:rPr lang="en-US" sz="1600" b="0" i="0" u="none" strike="noStrike">
                          <a:solidFill>
                            <a:srgbClr val="000000"/>
                          </a:solidFill>
                          <a:effectLst/>
                          <a:latin typeface="Times New Roman"/>
                        </a:rPr>
                        <a:t>Asian/Pacific Islander</a:t>
                      </a:r>
                    </a:p>
                  </a:txBody>
                  <a:tcPr marL="224444" marR="18704" marT="12700" marB="0" anchor="b">
                    <a:lnL>
                      <a:noFill/>
                    </a:lnL>
                    <a:lnR>
                      <a:noFill/>
                    </a:lnR>
                    <a:lnT>
                      <a:noFill/>
                    </a:lnT>
                    <a:lnB>
                      <a:noFill/>
                    </a:lnB>
                  </a:tcPr>
                </a:tc>
                <a:tc>
                  <a:txBody>
                    <a:bodyPr/>
                    <a:lstStyle/>
                    <a:p>
                      <a:pPr algn="r" fontAlgn="b"/>
                      <a:r>
                        <a:rPr lang="nb-NO" sz="1600" b="0" i="0" u="none" strike="noStrike">
                          <a:solidFill>
                            <a:srgbClr val="000000"/>
                          </a:solidFill>
                          <a:effectLst/>
                          <a:latin typeface="Times New Roman"/>
                        </a:rPr>
                        <a:t>11.02</a:t>
                      </a:r>
                    </a:p>
                  </a:txBody>
                  <a:tcPr marL="18704" marR="18704"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a:rPr>
                        <a:t>0</a:t>
                      </a:r>
                    </a:p>
                  </a:txBody>
                  <a:tcPr marL="18704" marR="18704" marT="1270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a:rPr>
                        <a:t>1</a:t>
                      </a:r>
                    </a:p>
                  </a:txBody>
                  <a:tcPr marL="18704" marR="18704" marT="12700" marB="0" anchor="b">
                    <a:lnL>
                      <a:noFill/>
                    </a:lnL>
                    <a:lnR>
                      <a:noFill/>
                    </a:lnR>
                    <a:lnT>
                      <a:noFill/>
                    </a:lnT>
                    <a:lnB>
                      <a:noFill/>
                    </a:lnB>
                  </a:tcPr>
                </a:tc>
                <a:tc>
                  <a:txBody>
                    <a:bodyPr/>
                    <a:lstStyle/>
                    <a:p>
                      <a:pPr algn="r" fontAlgn="b"/>
                      <a:r>
                        <a:rPr lang="is-IS" sz="1600" b="0" i="0" u="none" strike="noStrike">
                          <a:solidFill>
                            <a:srgbClr val="000000"/>
                          </a:solidFill>
                          <a:effectLst/>
                          <a:latin typeface="Times New Roman"/>
                        </a:rPr>
                        <a:t>1,143</a:t>
                      </a:r>
                    </a:p>
                  </a:txBody>
                  <a:tcPr marL="18704" marR="18704" marT="12700" marB="0" anchor="b">
                    <a:lnL>
                      <a:noFill/>
                    </a:lnL>
                    <a:lnR>
                      <a:noFill/>
                    </a:lnR>
                    <a:lnT>
                      <a:noFill/>
                    </a:lnT>
                    <a:lnB>
                      <a:noFill/>
                    </a:lnB>
                  </a:tcPr>
                </a:tc>
                <a:extLst>
                  <a:ext uri="{0D108BD9-81ED-4DB2-BD59-A6C34878D82A}">
                    <a16:rowId xmlns:a16="http://schemas.microsoft.com/office/drawing/2014/main" val="10005"/>
                  </a:ext>
                </a:extLst>
              </a:tr>
              <a:tr h="190500">
                <a:tc>
                  <a:txBody>
                    <a:bodyPr/>
                    <a:lstStyle/>
                    <a:p>
                      <a:pPr algn="l" fontAlgn="b"/>
                      <a:r>
                        <a:rPr lang="en-US" sz="1600" b="0" i="0" u="none" strike="noStrike">
                          <a:solidFill>
                            <a:srgbClr val="000000"/>
                          </a:solidFill>
                          <a:effectLst/>
                          <a:latin typeface="Times New Roman"/>
                        </a:rPr>
                        <a:t>White (Ref.)</a:t>
                      </a:r>
                    </a:p>
                  </a:txBody>
                  <a:tcPr marL="224444" marR="18704" marT="12700" marB="0" anchor="b">
                    <a:lnL>
                      <a:noFill/>
                    </a:lnL>
                    <a:lnR>
                      <a:noFill/>
                    </a:lnR>
                    <a:lnT>
                      <a:noFill/>
                    </a:lnT>
                    <a:lnB>
                      <a:noFill/>
                    </a:lnB>
                  </a:tcPr>
                </a:tc>
                <a:tc>
                  <a:txBody>
                    <a:bodyPr/>
                    <a:lstStyle/>
                    <a:p>
                      <a:pPr algn="r" fontAlgn="b"/>
                      <a:r>
                        <a:rPr lang="hr-HR" sz="1600" b="0" i="0" u="none" strike="noStrike">
                          <a:solidFill>
                            <a:srgbClr val="000000"/>
                          </a:solidFill>
                          <a:effectLst/>
                          <a:latin typeface="Times New Roman"/>
                        </a:rPr>
                        <a:t>32.43</a:t>
                      </a: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a:rPr>
                        <a:t>0</a:t>
                      </a:r>
                    </a:p>
                  </a:txBody>
                  <a:tcPr marL="18704" marR="18704" marT="1270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a:rPr>
                        <a:t>1</a:t>
                      </a:r>
                    </a:p>
                  </a:txBody>
                  <a:tcPr marL="18704" marR="18704" marT="12700" marB="0" anchor="b">
                    <a:lnL>
                      <a:noFill/>
                    </a:lnL>
                    <a:lnR>
                      <a:noFill/>
                    </a:lnR>
                    <a:lnT>
                      <a:noFill/>
                    </a:lnT>
                    <a:lnB>
                      <a:noFill/>
                    </a:lnB>
                  </a:tcPr>
                </a:tc>
                <a:tc>
                  <a:txBody>
                    <a:bodyPr/>
                    <a:lstStyle/>
                    <a:p>
                      <a:pPr algn="r" fontAlgn="b"/>
                      <a:r>
                        <a:rPr lang="uk-UA" sz="1600" b="0" i="0" u="none" strike="noStrike">
                          <a:solidFill>
                            <a:srgbClr val="000000"/>
                          </a:solidFill>
                          <a:effectLst/>
                          <a:latin typeface="Times New Roman"/>
                        </a:rPr>
                        <a:t>3,364</a:t>
                      </a:r>
                    </a:p>
                  </a:txBody>
                  <a:tcPr marL="18704" marR="18704" marT="12700" marB="0" anchor="b">
                    <a:lnL>
                      <a:noFill/>
                    </a:lnL>
                    <a:lnR>
                      <a:noFill/>
                    </a:lnR>
                    <a:lnT>
                      <a:noFill/>
                    </a:lnT>
                    <a:lnB>
                      <a:noFill/>
                    </a:lnB>
                  </a:tcPr>
                </a:tc>
                <a:extLst>
                  <a:ext uri="{0D108BD9-81ED-4DB2-BD59-A6C34878D82A}">
                    <a16:rowId xmlns:a16="http://schemas.microsoft.com/office/drawing/2014/main" val="10006"/>
                  </a:ext>
                </a:extLst>
              </a:tr>
              <a:tr h="190500">
                <a:tc>
                  <a:txBody>
                    <a:bodyPr/>
                    <a:lstStyle/>
                    <a:p>
                      <a:pPr algn="l" fontAlgn="b"/>
                      <a:r>
                        <a:rPr lang="en-US" sz="1600" b="0" i="1" u="none" strike="noStrike">
                          <a:solidFill>
                            <a:srgbClr val="000000"/>
                          </a:solidFill>
                          <a:effectLst/>
                          <a:latin typeface="Times New Roman"/>
                        </a:rPr>
                        <a:t>Gender</a:t>
                      </a: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extLst>
                  <a:ext uri="{0D108BD9-81ED-4DB2-BD59-A6C34878D82A}">
                    <a16:rowId xmlns:a16="http://schemas.microsoft.com/office/drawing/2014/main" val="10007"/>
                  </a:ext>
                </a:extLst>
              </a:tr>
              <a:tr h="190500">
                <a:tc>
                  <a:txBody>
                    <a:bodyPr/>
                    <a:lstStyle/>
                    <a:p>
                      <a:pPr algn="l" fontAlgn="b"/>
                      <a:r>
                        <a:rPr lang="en-US" sz="1600" b="0" i="0" u="none" strike="noStrike">
                          <a:solidFill>
                            <a:srgbClr val="000000"/>
                          </a:solidFill>
                          <a:effectLst/>
                          <a:latin typeface="Times New Roman"/>
                        </a:rPr>
                        <a:t>Male</a:t>
                      </a:r>
                    </a:p>
                  </a:txBody>
                  <a:tcPr marL="224444" marR="18704" marT="12700" marB="0" anchor="b">
                    <a:lnL>
                      <a:noFill/>
                    </a:lnL>
                    <a:lnR>
                      <a:noFill/>
                    </a:lnR>
                    <a:lnT>
                      <a:noFill/>
                    </a:lnT>
                    <a:lnB>
                      <a:noFill/>
                    </a:lnB>
                  </a:tcPr>
                </a:tc>
                <a:tc>
                  <a:txBody>
                    <a:bodyPr/>
                    <a:lstStyle/>
                    <a:p>
                      <a:pPr algn="r" fontAlgn="b"/>
                      <a:r>
                        <a:rPr lang="hr-HR" sz="1600" b="0" i="0" u="none" strike="noStrike">
                          <a:solidFill>
                            <a:srgbClr val="000000"/>
                          </a:solidFill>
                          <a:effectLst/>
                          <a:latin typeface="Times New Roman"/>
                        </a:rPr>
                        <a:t>43.06</a:t>
                      </a: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a:rPr>
                        <a:t>0</a:t>
                      </a:r>
                    </a:p>
                  </a:txBody>
                  <a:tcPr marL="18704" marR="18704" marT="1270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a:rPr>
                        <a:t>1</a:t>
                      </a:r>
                    </a:p>
                  </a:txBody>
                  <a:tcPr marL="18704" marR="18704" marT="12700" marB="0" anchor="b">
                    <a:lnL>
                      <a:noFill/>
                    </a:lnL>
                    <a:lnR>
                      <a:noFill/>
                    </a:lnR>
                    <a:lnT>
                      <a:noFill/>
                    </a:lnT>
                    <a:lnB>
                      <a:noFill/>
                    </a:lnB>
                  </a:tcPr>
                </a:tc>
                <a:tc>
                  <a:txBody>
                    <a:bodyPr/>
                    <a:lstStyle/>
                    <a:p>
                      <a:pPr algn="r" fontAlgn="b"/>
                      <a:r>
                        <a:rPr lang="is-IS" sz="1600" b="0" i="0" u="none" strike="noStrike">
                          <a:solidFill>
                            <a:srgbClr val="000000"/>
                          </a:solidFill>
                          <a:effectLst/>
                          <a:latin typeface="Times New Roman"/>
                        </a:rPr>
                        <a:t>4,466</a:t>
                      </a:r>
                    </a:p>
                  </a:txBody>
                  <a:tcPr marL="18704" marR="18704" marT="12700" marB="0" anchor="b">
                    <a:lnL>
                      <a:noFill/>
                    </a:lnL>
                    <a:lnR>
                      <a:noFill/>
                    </a:lnR>
                    <a:lnT>
                      <a:noFill/>
                    </a:lnT>
                    <a:lnB>
                      <a:noFill/>
                    </a:lnB>
                  </a:tcPr>
                </a:tc>
                <a:extLst>
                  <a:ext uri="{0D108BD9-81ED-4DB2-BD59-A6C34878D82A}">
                    <a16:rowId xmlns:a16="http://schemas.microsoft.com/office/drawing/2014/main" val="10008"/>
                  </a:ext>
                </a:extLst>
              </a:tr>
              <a:tr h="190500">
                <a:tc>
                  <a:txBody>
                    <a:bodyPr/>
                    <a:lstStyle/>
                    <a:p>
                      <a:pPr algn="l" fontAlgn="b"/>
                      <a:r>
                        <a:rPr lang="en-US" sz="1600" b="0" i="0" u="none" strike="noStrike">
                          <a:solidFill>
                            <a:srgbClr val="000000"/>
                          </a:solidFill>
                          <a:effectLst/>
                          <a:latin typeface="Times New Roman"/>
                        </a:rPr>
                        <a:t>Female (Ref.)</a:t>
                      </a:r>
                    </a:p>
                  </a:txBody>
                  <a:tcPr marL="224444" marR="18704" marT="12700" marB="0" anchor="b">
                    <a:lnL>
                      <a:noFill/>
                    </a:lnL>
                    <a:lnR>
                      <a:noFill/>
                    </a:lnR>
                    <a:lnT>
                      <a:noFill/>
                    </a:lnT>
                    <a:lnB>
                      <a:noFill/>
                    </a:lnB>
                  </a:tcPr>
                </a:tc>
                <a:tc>
                  <a:txBody>
                    <a:bodyPr/>
                    <a:lstStyle/>
                    <a:p>
                      <a:pPr algn="r" fontAlgn="b"/>
                      <a:r>
                        <a:rPr lang="hr-HR" sz="1600" b="0" i="0" u="none" strike="noStrike">
                          <a:solidFill>
                            <a:srgbClr val="000000"/>
                          </a:solidFill>
                          <a:effectLst/>
                          <a:latin typeface="Times New Roman"/>
                        </a:rPr>
                        <a:t>56.94</a:t>
                      </a: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a:rPr>
                        <a:t>0</a:t>
                      </a:r>
                    </a:p>
                  </a:txBody>
                  <a:tcPr marL="18704" marR="18704" marT="12700" marB="0" anchor="b">
                    <a:lnL>
                      <a:noFill/>
                    </a:lnL>
                    <a:lnR>
                      <a:noFill/>
                    </a:lnR>
                    <a:lnT>
                      <a:noFill/>
                    </a:lnT>
                    <a:lnB>
                      <a:noFill/>
                    </a:lnB>
                  </a:tcPr>
                </a:tc>
                <a:tc>
                  <a:txBody>
                    <a:bodyPr/>
                    <a:lstStyle/>
                    <a:p>
                      <a:pPr algn="r" fontAlgn="b"/>
                      <a:r>
                        <a:rPr lang="en-US" sz="1600" b="0" i="0" u="none" strike="noStrike" dirty="0">
                          <a:solidFill>
                            <a:srgbClr val="000000"/>
                          </a:solidFill>
                          <a:effectLst/>
                          <a:latin typeface="Times New Roman"/>
                        </a:rPr>
                        <a:t>1</a:t>
                      </a:r>
                    </a:p>
                  </a:txBody>
                  <a:tcPr marL="18704" marR="18704" marT="12700" marB="0" anchor="b">
                    <a:lnL>
                      <a:noFill/>
                    </a:lnL>
                    <a:lnR>
                      <a:noFill/>
                    </a:lnR>
                    <a:lnT>
                      <a:noFill/>
                    </a:lnT>
                    <a:lnB>
                      <a:noFill/>
                    </a:lnB>
                  </a:tcPr>
                </a:tc>
                <a:tc>
                  <a:txBody>
                    <a:bodyPr/>
                    <a:lstStyle/>
                    <a:p>
                      <a:pPr algn="r" fontAlgn="b"/>
                      <a:r>
                        <a:rPr lang="is-IS" sz="1600" b="0" i="0" u="none" strike="noStrike">
                          <a:solidFill>
                            <a:srgbClr val="000000"/>
                          </a:solidFill>
                          <a:effectLst/>
                          <a:latin typeface="Times New Roman"/>
                        </a:rPr>
                        <a:t>5,906</a:t>
                      </a:r>
                    </a:p>
                  </a:txBody>
                  <a:tcPr marL="18704" marR="18704" marT="12700" marB="0" anchor="b">
                    <a:lnL>
                      <a:noFill/>
                    </a:lnL>
                    <a:lnR>
                      <a:noFill/>
                    </a:lnR>
                    <a:lnT>
                      <a:noFill/>
                    </a:lnT>
                    <a:lnB>
                      <a:noFill/>
                    </a:lnB>
                  </a:tcPr>
                </a:tc>
                <a:extLst>
                  <a:ext uri="{0D108BD9-81ED-4DB2-BD59-A6C34878D82A}">
                    <a16:rowId xmlns:a16="http://schemas.microsoft.com/office/drawing/2014/main" val="10009"/>
                  </a:ext>
                </a:extLst>
              </a:tr>
              <a:tr h="190500">
                <a:tc>
                  <a:txBody>
                    <a:bodyPr/>
                    <a:lstStyle/>
                    <a:p>
                      <a:pPr algn="l" fontAlgn="b"/>
                      <a:r>
                        <a:rPr lang="en-US" sz="1600" b="0" i="0" u="none" strike="noStrike">
                          <a:solidFill>
                            <a:srgbClr val="000000"/>
                          </a:solidFill>
                          <a:effectLst/>
                          <a:latin typeface="Times New Roman"/>
                        </a:rPr>
                        <a:t>Age (in Years)</a:t>
                      </a:r>
                    </a:p>
                  </a:txBody>
                  <a:tcPr marL="18704" marR="18704" marT="12700" marB="0" anchor="b">
                    <a:lnL>
                      <a:noFill/>
                    </a:lnL>
                    <a:lnR>
                      <a:noFill/>
                    </a:lnR>
                    <a:lnT>
                      <a:noFill/>
                    </a:lnT>
                    <a:lnB>
                      <a:noFill/>
                    </a:lnB>
                  </a:tcPr>
                </a:tc>
                <a:tc>
                  <a:txBody>
                    <a:bodyPr/>
                    <a:lstStyle/>
                    <a:p>
                      <a:pPr algn="r" fontAlgn="b"/>
                      <a:r>
                        <a:rPr lang="nb-NO" sz="1600" b="0" i="0" u="none" strike="noStrike">
                          <a:solidFill>
                            <a:srgbClr val="000000"/>
                          </a:solidFill>
                          <a:effectLst/>
                          <a:latin typeface="Times New Roman"/>
                        </a:rPr>
                        <a:t>41.11</a:t>
                      </a:r>
                    </a:p>
                  </a:txBody>
                  <a:tcPr marL="18704" marR="18704" marT="12700" marB="0" anchor="b">
                    <a:lnL>
                      <a:noFill/>
                    </a:lnL>
                    <a:lnR>
                      <a:noFill/>
                    </a:lnR>
                    <a:lnT>
                      <a:noFill/>
                    </a:lnT>
                    <a:lnB>
                      <a:noFill/>
                    </a:lnB>
                  </a:tcPr>
                </a:tc>
                <a:tc>
                  <a:txBody>
                    <a:bodyPr/>
                    <a:lstStyle/>
                    <a:p>
                      <a:pPr algn="r" fontAlgn="b"/>
                      <a:r>
                        <a:rPr lang="hr-HR" sz="1600" b="0" i="0" u="none" strike="noStrike">
                          <a:solidFill>
                            <a:srgbClr val="000000"/>
                          </a:solidFill>
                          <a:effectLst/>
                          <a:latin typeface="Times New Roman"/>
                        </a:rPr>
                        <a:t>42.00</a:t>
                      </a:r>
                    </a:p>
                  </a:txBody>
                  <a:tcPr marL="18704" marR="18704" marT="12700" marB="0" anchor="b">
                    <a:lnL>
                      <a:noFill/>
                    </a:lnL>
                    <a:lnR>
                      <a:noFill/>
                    </a:lnR>
                    <a:lnT>
                      <a:noFill/>
                    </a:lnT>
                    <a:lnB>
                      <a:noFill/>
                    </a:lnB>
                  </a:tcPr>
                </a:tc>
                <a:tc>
                  <a:txBody>
                    <a:bodyPr/>
                    <a:lstStyle/>
                    <a:p>
                      <a:pPr algn="r" fontAlgn="b"/>
                      <a:r>
                        <a:rPr lang="nb-NO" sz="1600" b="0" i="0" u="none" strike="noStrike">
                          <a:solidFill>
                            <a:srgbClr val="000000"/>
                          </a:solidFill>
                          <a:effectLst/>
                          <a:latin typeface="Times New Roman"/>
                        </a:rPr>
                        <a:t>11.42</a:t>
                      </a:r>
                    </a:p>
                  </a:txBody>
                  <a:tcPr marL="18704" marR="18704" marT="12700" marB="0" anchor="b">
                    <a:lnL>
                      <a:noFill/>
                    </a:lnL>
                    <a:lnR>
                      <a:noFill/>
                    </a:lnR>
                    <a:lnT>
                      <a:noFill/>
                    </a:lnT>
                    <a:lnB>
                      <a:noFill/>
                    </a:lnB>
                  </a:tcPr>
                </a:tc>
                <a:tc>
                  <a:txBody>
                    <a:bodyPr/>
                    <a:lstStyle/>
                    <a:p>
                      <a:pPr algn="r" fontAlgn="b"/>
                      <a:r>
                        <a:rPr lang="fi-FI" sz="1600" b="0" i="0" u="none" strike="noStrike">
                          <a:solidFill>
                            <a:srgbClr val="000000"/>
                          </a:solidFill>
                          <a:effectLst/>
                          <a:latin typeface="Times New Roman"/>
                        </a:rPr>
                        <a:t>18</a:t>
                      </a:r>
                    </a:p>
                  </a:txBody>
                  <a:tcPr marL="18704" marR="18704" marT="1270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a:rPr>
                        <a:t>59</a:t>
                      </a:r>
                    </a:p>
                  </a:txBody>
                  <a:tcPr marL="18704" marR="18704" marT="12700" marB="0" anchor="b">
                    <a:lnL>
                      <a:noFill/>
                    </a:lnL>
                    <a:lnR>
                      <a:noFill/>
                    </a:lnR>
                    <a:lnT>
                      <a:noFill/>
                    </a:lnT>
                    <a:lnB>
                      <a:noFill/>
                    </a:lnB>
                  </a:tcPr>
                </a:tc>
                <a:tc>
                  <a:txBody>
                    <a:bodyPr/>
                    <a:lstStyle/>
                    <a:p>
                      <a:pPr algn="r" fontAlgn="b"/>
                      <a:r>
                        <a:rPr lang="uk-UA" sz="1600" b="0" i="0" u="none" strike="noStrike" dirty="0">
                          <a:solidFill>
                            <a:srgbClr val="000000"/>
                          </a:solidFill>
                          <a:effectLst/>
                          <a:latin typeface="Times New Roman"/>
                        </a:rPr>
                        <a:t>10,372</a:t>
                      </a:r>
                    </a:p>
                  </a:txBody>
                  <a:tcPr marL="18704" marR="18704" marT="12700" marB="0" anchor="b">
                    <a:lnL>
                      <a:noFill/>
                    </a:lnL>
                    <a:lnR>
                      <a:noFill/>
                    </a:lnR>
                    <a:lnT>
                      <a:noFill/>
                    </a:lnT>
                    <a:lnB>
                      <a:noFill/>
                    </a:lnB>
                  </a:tcP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2"/>
          </p:nvPr>
        </p:nvSpPr>
        <p:spPr/>
        <p:txBody>
          <a:bodyPr/>
          <a:lstStyle/>
          <a:p>
            <a:fld id="{A36629B7-85B9-C74E-BC8E-732E14A0FBF4}" type="slidenum">
              <a:rPr lang="en-US" smtClean="0"/>
              <a:t>39</a:t>
            </a:fld>
            <a:endParaRPr lang="en-US"/>
          </a:p>
        </p:txBody>
      </p:sp>
    </p:spTree>
    <p:extLst>
      <p:ext uri="{BB962C8B-B14F-4D97-AF65-F5344CB8AC3E}">
        <p14:creationId xmlns:p14="http://schemas.microsoft.com/office/powerpoint/2010/main" val="9745064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 Call for Data on Police Violence</a:t>
            </a:r>
            <a:endParaRPr lang="en-US" dirty="0"/>
          </a:p>
        </p:txBody>
      </p:sp>
      <p:pic>
        <p:nvPicPr>
          <p:cNvPr id="4" name="Content Placeholder 3" descr="File May 22, 12 43 48 AM.png"/>
          <p:cNvPicPr>
            <a:picLocks noGrp="1" noChangeAspect="1"/>
          </p:cNvPicPr>
          <p:nvPr>
            <p:ph idx="1"/>
          </p:nvPr>
        </p:nvPicPr>
        <p:blipFill rotWithShape="1">
          <a:blip r:embed="rId3">
            <a:extLst>
              <a:ext uri="{28A0092B-C50C-407E-A947-70E740481C1C}">
                <a14:useLocalDpi xmlns:a14="http://schemas.microsoft.com/office/drawing/2010/main" val="0"/>
              </a:ext>
            </a:extLst>
          </a:blip>
          <a:srcRect t="6539" r="21883" b="18687"/>
          <a:stretch/>
        </p:blipFill>
        <p:spPr>
          <a:xfrm>
            <a:off x="782948" y="1417639"/>
            <a:ext cx="7578105" cy="5440362"/>
          </a:xfrm>
        </p:spPr>
      </p:pic>
      <p:sp>
        <p:nvSpPr>
          <p:cNvPr id="3" name="Slide Number Placeholder 2"/>
          <p:cNvSpPr>
            <a:spLocks noGrp="1"/>
          </p:cNvSpPr>
          <p:nvPr>
            <p:ph type="sldNum" sz="quarter" idx="12"/>
          </p:nvPr>
        </p:nvSpPr>
        <p:spPr/>
        <p:txBody>
          <a:bodyPr/>
          <a:lstStyle/>
          <a:p>
            <a:fld id="{A36629B7-85B9-C74E-BC8E-732E14A0FBF4}" type="slidenum">
              <a:rPr lang="en-US" smtClean="0"/>
              <a:t>4</a:t>
            </a:fld>
            <a:endParaRPr lang="en-US"/>
          </a:p>
        </p:txBody>
      </p:sp>
    </p:spTree>
    <p:extLst>
      <p:ext uri="{BB962C8B-B14F-4D97-AF65-F5344CB8AC3E}">
        <p14:creationId xmlns:p14="http://schemas.microsoft.com/office/powerpoint/2010/main" val="20089922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Controls: Demographics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08386521"/>
              </p:ext>
            </p:extLst>
          </p:nvPr>
        </p:nvGraphicFramePr>
        <p:xfrm>
          <a:off x="457200" y="1600200"/>
          <a:ext cx="8229599" cy="5130800"/>
        </p:xfrm>
        <a:graphic>
          <a:graphicData uri="http://schemas.openxmlformats.org/drawingml/2006/table">
            <a:tbl>
              <a:tblPr/>
              <a:tblGrid>
                <a:gridCol w="4170911">
                  <a:extLst>
                    <a:ext uri="{9D8B030D-6E8A-4147-A177-3AD203B41FA5}">
                      <a16:colId xmlns:a16="http://schemas.microsoft.com/office/drawing/2014/main" val="20000"/>
                    </a:ext>
                  </a:extLst>
                </a:gridCol>
                <a:gridCol w="766849">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654627">
                  <a:extLst>
                    <a:ext uri="{9D8B030D-6E8A-4147-A177-3AD203B41FA5}">
                      <a16:colId xmlns:a16="http://schemas.microsoft.com/office/drawing/2014/main" val="20003"/>
                    </a:ext>
                  </a:extLst>
                </a:gridCol>
                <a:gridCol w="504998">
                  <a:extLst>
                    <a:ext uri="{9D8B030D-6E8A-4147-A177-3AD203B41FA5}">
                      <a16:colId xmlns:a16="http://schemas.microsoft.com/office/drawing/2014/main" val="20004"/>
                    </a:ext>
                  </a:extLst>
                </a:gridCol>
                <a:gridCol w="542405">
                  <a:extLst>
                    <a:ext uri="{9D8B030D-6E8A-4147-A177-3AD203B41FA5}">
                      <a16:colId xmlns:a16="http://schemas.microsoft.com/office/drawing/2014/main" val="20005"/>
                    </a:ext>
                  </a:extLst>
                </a:gridCol>
                <a:gridCol w="766849">
                  <a:extLst>
                    <a:ext uri="{9D8B030D-6E8A-4147-A177-3AD203B41FA5}">
                      <a16:colId xmlns:a16="http://schemas.microsoft.com/office/drawing/2014/main" val="20006"/>
                    </a:ext>
                  </a:extLst>
                </a:gridCol>
              </a:tblGrid>
              <a:tr h="0">
                <a:tc gridSpan="7">
                  <a:txBody>
                    <a:bodyPr/>
                    <a:lstStyle/>
                    <a:p>
                      <a:pPr algn="l" fontAlgn="b"/>
                      <a:r>
                        <a:rPr lang="en-US" sz="1600" b="1" i="0" u="none" strike="noStrike" dirty="0">
                          <a:solidFill>
                            <a:srgbClr val="000000"/>
                          </a:solidFill>
                          <a:effectLst/>
                          <a:latin typeface="Times New Roman"/>
                        </a:rPr>
                        <a:t>Table </a:t>
                      </a:r>
                      <a:r>
                        <a:rPr lang="en-US" sz="1600" b="1" i="0" u="none" strike="noStrike" dirty="0" smtClean="0">
                          <a:solidFill>
                            <a:srgbClr val="000000"/>
                          </a:solidFill>
                          <a:effectLst/>
                          <a:latin typeface="Times New Roman"/>
                        </a:rPr>
                        <a:t>3B. </a:t>
                      </a:r>
                      <a:r>
                        <a:rPr lang="en-US" sz="1600" b="1" i="0" u="none" strike="noStrike" dirty="0">
                          <a:solidFill>
                            <a:srgbClr val="000000"/>
                          </a:solidFill>
                          <a:effectLst/>
                          <a:latin typeface="Times New Roman"/>
                        </a:rPr>
                        <a:t>Descriptive </a:t>
                      </a:r>
                      <a:r>
                        <a:rPr lang="en-US" sz="1600" b="1" i="0" u="none" strike="noStrike" dirty="0" smtClean="0">
                          <a:solidFill>
                            <a:srgbClr val="000000"/>
                          </a:solidFill>
                          <a:effectLst/>
                          <a:latin typeface="Times New Roman"/>
                        </a:rPr>
                        <a:t>Statistics: </a:t>
                      </a:r>
                      <a:r>
                        <a:rPr lang="en-US" sz="1600" b="1" i="0" u="none" strike="noStrike" dirty="0">
                          <a:solidFill>
                            <a:srgbClr val="000000"/>
                          </a:solidFill>
                          <a:effectLst/>
                          <a:latin typeface="Times New Roman"/>
                        </a:rPr>
                        <a:t>2012-2013 NYC Community Health Survey (</a:t>
                      </a:r>
                      <a:r>
                        <a:rPr lang="en-US" sz="1600" b="1" i="1" u="none" strike="noStrike" dirty="0">
                          <a:solidFill>
                            <a:srgbClr val="000000"/>
                          </a:solidFill>
                          <a:effectLst/>
                          <a:latin typeface="Times New Roman"/>
                        </a:rPr>
                        <a:t>N</a:t>
                      </a:r>
                      <a:r>
                        <a:rPr lang="en-US" sz="1600" b="1" i="0" u="none" strike="noStrike" dirty="0">
                          <a:solidFill>
                            <a:srgbClr val="000000"/>
                          </a:solidFill>
                          <a:effectLst/>
                          <a:latin typeface="Times New Roman"/>
                        </a:rPr>
                        <a:t> = 10,372)</a:t>
                      </a:r>
                    </a:p>
                  </a:txBody>
                  <a:tcPr marL="18704" marR="18704" marT="1270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0500">
                <a:tc>
                  <a:txBody>
                    <a:bodyPr/>
                    <a:lstStyle/>
                    <a:p>
                      <a:pPr algn="l" fontAlgn="b"/>
                      <a:r>
                        <a:rPr lang="sk-SK" sz="1600" b="0" i="0" u="none" strike="noStrike" dirty="0">
                          <a:solidFill>
                            <a:srgbClr val="000000"/>
                          </a:solidFill>
                          <a:effectLst/>
                          <a:latin typeface="Times New Roman"/>
                        </a:rPr>
                        <a:t> </a:t>
                      </a:r>
                    </a:p>
                  </a:txBody>
                  <a:tcPr marL="18704" marR="18704"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a:rPr>
                        <a:t>Mean</a:t>
                      </a:r>
                    </a:p>
                  </a:txBody>
                  <a:tcPr marL="18704" marR="18704"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a:rPr>
                        <a:t>Median</a:t>
                      </a:r>
                    </a:p>
                  </a:txBody>
                  <a:tcPr marL="18704" marR="18704"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a:rPr>
                        <a:t>SD</a:t>
                      </a:r>
                    </a:p>
                  </a:txBody>
                  <a:tcPr marL="18704" marR="18704"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a:rPr>
                        <a:t>Min</a:t>
                      </a:r>
                    </a:p>
                  </a:txBody>
                  <a:tcPr marL="18704" marR="18704"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a:rPr>
                        <a:t>Max</a:t>
                      </a:r>
                    </a:p>
                  </a:txBody>
                  <a:tcPr marL="18704" marR="18704"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1" u="none" strike="noStrike">
                          <a:solidFill>
                            <a:srgbClr val="000000"/>
                          </a:solidFill>
                          <a:effectLst/>
                          <a:latin typeface="Times New Roman"/>
                        </a:rPr>
                        <a:t>n</a:t>
                      </a:r>
                    </a:p>
                  </a:txBody>
                  <a:tcPr marL="18704" marR="18704"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0500">
                <a:tc>
                  <a:txBody>
                    <a:bodyPr/>
                    <a:lstStyle/>
                    <a:p>
                      <a:pPr algn="l" fontAlgn="b"/>
                      <a:r>
                        <a:rPr lang="en-US" sz="1600" b="0" i="1" u="none" strike="noStrike">
                          <a:solidFill>
                            <a:srgbClr val="000000"/>
                          </a:solidFill>
                          <a:effectLst/>
                          <a:latin typeface="Times New Roman"/>
                        </a:rPr>
                        <a:t>Nativity Status</a:t>
                      </a:r>
                    </a:p>
                  </a:txBody>
                  <a:tcPr marL="18704" marR="18704"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190500">
                <a:tc>
                  <a:txBody>
                    <a:bodyPr/>
                    <a:lstStyle/>
                    <a:p>
                      <a:pPr algn="l" fontAlgn="b"/>
                      <a:r>
                        <a:rPr lang="en-US" sz="1600" b="0" i="0" u="none" strike="noStrike">
                          <a:solidFill>
                            <a:srgbClr val="000000"/>
                          </a:solidFill>
                          <a:effectLst/>
                          <a:latin typeface="Times New Roman"/>
                        </a:rPr>
                        <a:t>U.S. Born</a:t>
                      </a:r>
                    </a:p>
                  </a:txBody>
                  <a:tcPr marL="224444" marR="18704" marT="12700" marB="0" anchor="b">
                    <a:lnL>
                      <a:noFill/>
                    </a:lnL>
                    <a:lnR>
                      <a:noFill/>
                    </a:lnR>
                    <a:lnT>
                      <a:noFill/>
                    </a:lnT>
                    <a:lnB>
                      <a:noFill/>
                    </a:lnB>
                  </a:tcPr>
                </a:tc>
                <a:tc>
                  <a:txBody>
                    <a:bodyPr/>
                    <a:lstStyle/>
                    <a:p>
                      <a:pPr algn="r" fontAlgn="b"/>
                      <a:r>
                        <a:rPr lang="hr-HR" sz="1600" b="0" i="0" u="none" strike="noStrike">
                          <a:solidFill>
                            <a:srgbClr val="000000"/>
                          </a:solidFill>
                          <a:effectLst/>
                          <a:latin typeface="Times New Roman"/>
                        </a:rPr>
                        <a:t>54.72</a:t>
                      </a: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a:rPr>
                        <a:t>0</a:t>
                      </a:r>
                    </a:p>
                  </a:txBody>
                  <a:tcPr marL="18704" marR="18704" marT="1270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a:rPr>
                        <a:t>1</a:t>
                      </a:r>
                    </a:p>
                  </a:txBody>
                  <a:tcPr marL="18704" marR="18704" marT="12700" marB="0" anchor="b">
                    <a:lnL>
                      <a:noFill/>
                    </a:lnL>
                    <a:lnR>
                      <a:noFill/>
                    </a:lnR>
                    <a:lnT>
                      <a:noFill/>
                    </a:lnT>
                    <a:lnB>
                      <a:noFill/>
                    </a:lnB>
                  </a:tcPr>
                </a:tc>
                <a:tc>
                  <a:txBody>
                    <a:bodyPr/>
                    <a:lstStyle/>
                    <a:p>
                      <a:pPr algn="r" fontAlgn="b"/>
                      <a:r>
                        <a:rPr lang="is-IS" sz="1600" b="0" i="0" u="none" strike="noStrike">
                          <a:solidFill>
                            <a:srgbClr val="000000"/>
                          </a:solidFill>
                          <a:effectLst/>
                          <a:latin typeface="Times New Roman"/>
                        </a:rPr>
                        <a:t>5,676</a:t>
                      </a:r>
                    </a:p>
                  </a:txBody>
                  <a:tcPr marL="18704" marR="18704" marT="12700" marB="0" anchor="b">
                    <a:lnL>
                      <a:noFill/>
                    </a:lnL>
                    <a:lnR>
                      <a:noFill/>
                    </a:lnR>
                    <a:lnT>
                      <a:noFill/>
                    </a:lnT>
                    <a:lnB>
                      <a:noFill/>
                    </a:lnB>
                  </a:tcPr>
                </a:tc>
                <a:extLst>
                  <a:ext uri="{0D108BD9-81ED-4DB2-BD59-A6C34878D82A}">
                    <a16:rowId xmlns:a16="http://schemas.microsoft.com/office/drawing/2014/main" val="10003"/>
                  </a:ext>
                </a:extLst>
              </a:tr>
              <a:tr h="190500">
                <a:tc>
                  <a:txBody>
                    <a:bodyPr/>
                    <a:lstStyle/>
                    <a:p>
                      <a:pPr algn="l" fontAlgn="b"/>
                      <a:r>
                        <a:rPr lang="en-US" sz="1600" b="0" i="0" u="none" strike="noStrike">
                          <a:solidFill>
                            <a:srgbClr val="000000"/>
                          </a:solidFill>
                          <a:effectLst/>
                          <a:latin typeface="Times New Roman"/>
                        </a:rPr>
                        <a:t>Non-Native (Ref.)</a:t>
                      </a:r>
                    </a:p>
                  </a:txBody>
                  <a:tcPr marL="224444" marR="18704" marT="12700" marB="0" anchor="b">
                    <a:lnL>
                      <a:noFill/>
                    </a:lnL>
                    <a:lnR>
                      <a:noFill/>
                    </a:lnR>
                    <a:lnT>
                      <a:noFill/>
                    </a:lnT>
                    <a:lnB>
                      <a:noFill/>
                    </a:lnB>
                  </a:tcPr>
                </a:tc>
                <a:tc>
                  <a:txBody>
                    <a:bodyPr/>
                    <a:lstStyle/>
                    <a:p>
                      <a:pPr algn="r" fontAlgn="b"/>
                      <a:r>
                        <a:rPr lang="nb-NO" sz="1600" b="0" i="0" u="none" strike="noStrike">
                          <a:solidFill>
                            <a:srgbClr val="000000"/>
                          </a:solidFill>
                          <a:effectLst/>
                          <a:latin typeface="Times New Roman"/>
                        </a:rPr>
                        <a:t>45.28</a:t>
                      </a: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a:rPr>
                        <a:t>0</a:t>
                      </a:r>
                    </a:p>
                  </a:txBody>
                  <a:tcPr marL="18704" marR="18704" marT="1270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a:rPr>
                        <a:t>1</a:t>
                      </a:r>
                    </a:p>
                  </a:txBody>
                  <a:tcPr marL="18704" marR="18704" marT="12700" marB="0" anchor="b">
                    <a:lnL>
                      <a:noFill/>
                    </a:lnL>
                    <a:lnR>
                      <a:noFill/>
                    </a:lnR>
                    <a:lnT>
                      <a:noFill/>
                    </a:lnT>
                    <a:lnB>
                      <a:noFill/>
                    </a:lnB>
                  </a:tcPr>
                </a:tc>
                <a:tc>
                  <a:txBody>
                    <a:bodyPr/>
                    <a:lstStyle/>
                    <a:p>
                      <a:pPr algn="r" fontAlgn="b"/>
                      <a:r>
                        <a:rPr lang="uk-UA" sz="1600" b="0" i="0" u="none" strike="noStrike">
                          <a:solidFill>
                            <a:srgbClr val="000000"/>
                          </a:solidFill>
                          <a:effectLst/>
                          <a:latin typeface="Times New Roman"/>
                        </a:rPr>
                        <a:t>4,696</a:t>
                      </a:r>
                    </a:p>
                  </a:txBody>
                  <a:tcPr marL="18704" marR="18704" marT="12700" marB="0" anchor="b">
                    <a:lnL>
                      <a:noFill/>
                    </a:lnL>
                    <a:lnR>
                      <a:noFill/>
                    </a:lnR>
                    <a:lnT>
                      <a:noFill/>
                    </a:lnT>
                    <a:lnB>
                      <a:noFill/>
                    </a:lnB>
                  </a:tcPr>
                </a:tc>
                <a:extLst>
                  <a:ext uri="{0D108BD9-81ED-4DB2-BD59-A6C34878D82A}">
                    <a16:rowId xmlns:a16="http://schemas.microsoft.com/office/drawing/2014/main" val="10004"/>
                  </a:ext>
                </a:extLst>
              </a:tr>
              <a:tr h="190500">
                <a:tc>
                  <a:txBody>
                    <a:bodyPr/>
                    <a:lstStyle/>
                    <a:p>
                      <a:pPr algn="l" fontAlgn="b"/>
                      <a:r>
                        <a:rPr lang="en-US" sz="1600" b="0" i="1" u="none" strike="noStrike">
                          <a:solidFill>
                            <a:srgbClr val="000000"/>
                          </a:solidFill>
                          <a:effectLst/>
                          <a:latin typeface="Times New Roman"/>
                        </a:rPr>
                        <a:t>Marital Status</a:t>
                      </a: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extLst>
                  <a:ext uri="{0D108BD9-81ED-4DB2-BD59-A6C34878D82A}">
                    <a16:rowId xmlns:a16="http://schemas.microsoft.com/office/drawing/2014/main" val="10005"/>
                  </a:ext>
                </a:extLst>
              </a:tr>
              <a:tr h="190500">
                <a:tc>
                  <a:txBody>
                    <a:bodyPr/>
                    <a:lstStyle/>
                    <a:p>
                      <a:pPr algn="l" fontAlgn="b"/>
                      <a:r>
                        <a:rPr lang="en-US" sz="1600" b="0" i="0" u="none" strike="noStrike">
                          <a:solidFill>
                            <a:srgbClr val="000000"/>
                          </a:solidFill>
                          <a:effectLst/>
                          <a:latin typeface="Times New Roman"/>
                        </a:rPr>
                        <a:t>Currently Married/Cohabitating</a:t>
                      </a:r>
                    </a:p>
                  </a:txBody>
                  <a:tcPr marL="224444" marR="18704" marT="12700" marB="0" anchor="b">
                    <a:lnL>
                      <a:noFill/>
                    </a:lnL>
                    <a:lnR>
                      <a:noFill/>
                    </a:lnR>
                    <a:lnT>
                      <a:noFill/>
                    </a:lnT>
                    <a:lnB>
                      <a:noFill/>
                    </a:lnB>
                  </a:tcPr>
                </a:tc>
                <a:tc>
                  <a:txBody>
                    <a:bodyPr/>
                    <a:lstStyle/>
                    <a:p>
                      <a:pPr algn="r" fontAlgn="b"/>
                      <a:r>
                        <a:rPr lang="nb-NO" sz="1600" b="0" i="0" u="none" strike="noStrike">
                          <a:solidFill>
                            <a:srgbClr val="000000"/>
                          </a:solidFill>
                          <a:effectLst/>
                          <a:latin typeface="Times New Roman"/>
                        </a:rPr>
                        <a:t>47.36</a:t>
                      </a: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a:rPr>
                        <a:t>0</a:t>
                      </a:r>
                    </a:p>
                  </a:txBody>
                  <a:tcPr marL="18704" marR="18704" marT="1270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a:rPr>
                        <a:t>1</a:t>
                      </a:r>
                    </a:p>
                  </a:txBody>
                  <a:tcPr marL="18704" marR="18704" marT="12700" marB="0" anchor="b">
                    <a:lnL>
                      <a:noFill/>
                    </a:lnL>
                    <a:lnR>
                      <a:noFill/>
                    </a:lnR>
                    <a:lnT>
                      <a:noFill/>
                    </a:lnT>
                    <a:lnB>
                      <a:noFill/>
                    </a:lnB>
                  </a:tcPr>
                </a:tc>
                <a:tc>
                  <a:txBody>
                    <a:bodyPr/>
                    <a:lstStyle/>
                    <a:p>
                      <a:pPr algn="r" fontAlgn="b"/>
                      <a:r>
                        <a:rPr lang="fi-FI" sz="1600" b="0" i="0" u="none" strike="noStrike">
                          <a:solidFill>
                            <a:srgbClr val="000000"/>
                          </a:solidFill>
                          <a:effectLst/>
                          <a:latin typeface="Times New Roman"/>
                        </a:rPr>
                        <a:t>4,912</a:t>
                      </a:r>
                    </a:p>
                  </a:txBody>
                  <a:tcPr marL="18704" marR="18704" marT="12700" marB="0" anchor="b">
                    <a:lnL>
                      <a:noFill/>
                    </a:lnL>
                    <a:lnR>
                      <a:noFill/>
                    </a:lnR>
                    <a:lnT>
                      <a:noFill/>
                    </a:lnT>
                    <a:lnB>
                      <a:noFill/>
                    </a:lnB>
                  </a:tcPr>
                </a:tc>
                <a:extLst>
                  <a:ext uri="{0D108BD9-81ED-4DB2-BD59-A6C34878D82A}">
                    <a16:rowId xmlns:a16="http://schemas.microsoft.com/office/drawing/2014/main" val="10006"/>
                  </a:ext>
                </a:extLst>
              </a:tr>
              <a:tr h="190500">
                <a:tc>
                  <a:txBody>
                    <a:bodyPr/>
                    <a:lstStyle/>
                    <a:p>
                      <a:pPr algn="l" fontAlgn="b"/>
                      <a:r>
                        <a:rPr lang="en-US" sz="1600" b="0" i="0" u="none" strike="noStrike">
                          <a:solidFill>
                            <a:srgbClr val="000000"/>
                          </a:solidFill>
                          <a:effectLst/>
                          <a:latin typeface="Times New Roman"/>
                        </a:rPr>
                        <a:t>Formerly Married</a:t>
                      </a:r>
                    </a:p>
                  </a:txBody>
                  <a:tcPr marL="224444" marR="18704" marT="12700" marB="0" anchor="b">
                    <a:lnL>
                      <a:noFill/>
                    </a:lnL>
                    <a:lnR>
                      <a:noFill/>
                    </a:lnR>
                    <a:lnT>
                      <a:noFill/>
                    </a:lnT>
                    <a:lnB>
                      <a:noFill/>
                    </a:lnB>
                  </a:tcPr>
                </a:tc>
                <a:tc>
                  <a:txBody>
                    <a:bodyPr/>
                    <a:lstStyle/>
                    <a:p>
                      <a:pPr algn="r" fontAlgn="b"/>
                      <a:r>
                        <a:rPr lang="hr-HR" sz="1600" b="0" i="0" u="none" strike="noStrike">
                          <a:solidFill>
                            <a:srgbClr val="000000"/>
                          </a:solidFill>
                          <a:effectLst/>
                          <a:latin typeface="Times New Roman"/>
                        </a:rPr>
                        <a:t>18.15</a:t>
                      </a: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a:rPr>
                        <a:t>0</a:t>
                      </a:r>
                    </a:p>
                  </a:txBody>
                  <a:tcPr marL="18704" marR="18704" marT="1270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a:rPr>
                        <a:t>1</a:t>
                      </a:r>
                    </a:p>
                  </a:txBody>
                  <a:tcPr marL="18704" marR="18704" marT="12700" marB="0" anchor="b">
                    <a:lnL>
                      <a:noFill/>
                    </a:lnL>
                    <a:lnR>
                      <a:noFill/>
                    </a:lnR>
                    <a:lnT>
                      <a:noFill/>
                    </a:lnT>
                    <a:lnB>
                      <a:noFill/>
                    </a:lnB>
                  </a:tcPr>
                </a:tc>
                <a:tc>
                  <a:txBody>
                    <a:bodyPr/>
                    <a:lstStyle/>
                    <a:p>
                      <a:pPr algn="r" fontAlgn="b"/>
                      <a:r>
                        <a:rPr lang="cs-CZ" sz="1600" b="0" i="0" u="none" strike="noStrike">
                          <a:solidFill>
                            <a:srgbClr val="000000"/>
                          </a:solidFill>
                          <a:effectLst/>
                          <a:latin typeface="Times New Roman"/>
                        </a:rPr>
                        <a:t>1,883</a:t>
                      </a:r>
                    </a:p>
                  </a:txBody>
                  <a:tcPr marL="18704" marR="18704" marT="12700" marB="0" anchor="b">
                    <a:lnL>
                      <a:noFill/>
                    </a:lnL>
                    <a:lnR>
                      <a:noFill/>
                    </a:lnR>
                    <a:lnT>
                      <a:noFill/>
                    </a:lnT>
                    <a:lnB>
                      <a:noFill/>
                    </a:lnB>
                  </a:tcPr>
                </a:tc>
                <a:extLst>
                  <a:ext uri="{0D108BD9-81ED-4DB2-BD59-A6C34878D82A}">
                    <a16:rowId xmlns:a16="http://schemas.microsoft.com/office/drawing/2014/main" val="10007"/>
                  </a:ext>
                </a:extLst>
              </a:tr>
              <a:tr h="190500">
                <a:tc>
                  <a:txBody>
                    <a:bodyPr/>
                    <a:lstStyle/>
                    <a:p>
                      <a:pPr algn="l" fontAlgn="b"/>
                      <a:r>
                        <a:rPr lang="en-US" sz="1600" b="0" i="0" u="none" strike="noStrike">
                          <a:solidFill>
                            <a:srgbClr val="000000"/>
                          </a:solidFill>
                          <a:effectLst/>
                          <a:latin typeface="Times New Roman"/>
                        </a:rPr>
                        <a:t>Never Married (Ref.)</a:t>
                      </a:r>
                    </a:p>
                  </a:txBody>
                  <a:tcPr marL="224444" marR="18704" marT="12700" marB="0" anchor="b">
                    <a:lnL>
                      <a:noFill/>
                    </a:lnL>
                    <a:lnR>
                      <a:noFill/>
                    </a:lnR>
                    <a:lnT>
                      <a:noFill/>
                    </a:lnT>
                    <a:lnB>
                      <a:noFill/>
                    </a:lnB>
                  </a:tcPr>
                </a:tc>
                <a:tc>
                  <a:txBody>
                    <a:bodyPr/>
                    <a:lstStyle/>
                    <a:p>
                      <a:pPr algn="r" fontAlgn="b"/>
                      <a:r>
                        <a:rPr lang="hr-HR" sz="1600" b="0" i="0" u="none" strike="noStrike">
                          <a:solidFill>
                            <a:srgbClr val="000000"/>
                          </a:solidFill>
                          <a:effectLst/>
                          <a:latin typeface="Times New Roman"/>
                        </a:rPr>
                        <a:t>34.49</a:t>
                      </a: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a:rPr>
                        <a:t>0</a:t>
                      </a:r>
                    </a:p>
                  </a:txBody>
                  <a:tcPr marL="18704" marR="18704" marT="1270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a:rPr>
                        <a:t>1</a:t>
                      </a:r>
                    </a:p>
                  </a:txBody>
                  <a:tcPr marL="18704" marR="18704" marT="12700" marB="0" anchor="b">
                    <a:lnL>
                      <a:noFill/>
                    </a:lnL>
                    <a:lnR>
                      <a:noFill/>
                    </a:lnR>
                    <a:lnT>
                      <a:noFill/>
                    </a:lnT>
                    <a:lnB>
                      <a:noFill/>
                    </a:lnB>
                  </a:tcPr>
                </a:tc>
                <a:tc>
                  <a:txBody>
                    <a:bodyPr/>
                    <a:lstStyle/>
                    <a:p>
                      <a:pPr algn="r" fontAlgn="b"/>
                      <a:r>
                        <a:rPr lang="uk-UA" sz="1600" b="0" i="0" u="none" strike="noStrike">
                          <a:solidFill>
                            <a:srgbClr val="000000"/>
                          </a:solidFill>
                          <a:effectLst/>
                          <a:latin typeface="Times New Roman"/>
                        </a:rPr>
                        <a:t>3,577</a:t>
                      </a:r>
                    </a:p>
                  </a:txBody>
                  <a:tcPr marL="18704" marR="18704" marT="12700" marB="0" anchor="b">
                    <a:lnL>
                      <a:noFill/>
                    </a:lnL>
                    <a:lnR>
                      <a:noFill/>
                    </a:lnR>
                    <a:lnT>
                      <a:noFill/>
                    </a:lnT>
                    <a:lnB>
                      <a:noFill/>
                    </a:lnB>
                  </a:tcPr>
                </a:tc>
                <a:extLst>
                  <a:ext uri="{0D108BD9-81ED-4DB2-BD59-A6C34878D82A}">
                    <a16:rowId xmlns:a16="http://schemas.microsoft.com/office/drawing/2014/main" val="10008"/>
                  </a:ext>
                </a:extLst>
              </a:tr>
              <a:tr h="190500">
                <a:tc>
                  <a:txBody>
                    <a:bodyPr/>
                    <a:lstStyle/>
                    <a:p>
                      <a:pPr algn="l" fontAlgn="b"/>
                      <a:r>
                        <a:rPr lang="en-US" sz="1600" b="0" i="0" u="none" strike="noStrike">
                          <a:solidFill>
                            <a:srgbClr val="000000"/>
                          </a:solidFill>
                          <a:effectLst/>
                          <a:latin typeface="Times New Roman"/>
                        </a:rPr>
                        <a:t>Household Size</a:t>
                      </a:r>
                    </a:p>
                  </a:txBody>
                  <a:tcPr marL="18704" marR="18704" marT="12700" marB="0" anchor="b">
                    <a:lnL>
                      <a:noFill/>
                    </a:lnL>
                    <a:lnR>
                      <a:noFill/>
                    </a:lnR>
                    <a:lnT>
                      <a:noFill/>
                    </a:lnT>
                    <a:lnB>
                      <a:noFill/>
                    </a:lnB>
                  </a:tcPr>
                </a:tc>
                <a:tc>
                  <a:txBody>
                    <a:bodyPr/>
                    <a:lstStyle/>
                    <a:p>
                      <a:pPr algn="r" fontAlgn="b"/>
                      <a:r>
                        <a:rPr lang="nb-NO" sz="1600" b="0" i="0" u="none" strike="noStrike" dirty="0">
                          <a:solidFill>
                            <a:srgbClr val="000000"/>
                          </a:solidFill>
                          <a:effectLst/>
                          <a:latin typeface="Times New Roman"/>
                        </a:rPr>
                        <a:t>3.02</a:t>
                      </a:r>
                    </a:p>
                  </a:txBody>
                  <a:tcPr marL="18704" marR="18704" marT="12700" marB="0" anchor="b">
                    <a:lnL>
                      <a:noFill/>
                    </a:lnL>
                    <a:lnR>
                      <a:noFill/>
                    </a:lnR>
                    <a:lnT>
                      <a:noFill/>
                    </a:lnT>
                    <a:lnB>
                      <a:noFill/>
                    </a:lnB>
                  </a:tcPr>
                </a:tc>
                <a:tc>
                  <a:txBody>
                    <a:bodyPr/>
                    <a:lstStyle/>
                    <a:p>
                      <a:pPr algn="r" fontAlgn="b"/>
                      <a:r>
                        <a:rPr lang="hr-HR" sz="1600" b="0" i="0" u="none" strike="noStrike">
                          <a:solidFill>
                            <a:srgbClr val="000000"/>
                          </a:solidFill>
                          <a:effectLst/>
                          <a:latin typeface="Times New Roman"/>
                        </a:rPr>
                        <a:t>3.00</a:t>
                      </a:r>
                    </a:p>
                  </a:txBody>
                  <a:tcPr marL="18704" marR="18704" marT="12700" marB="0" anchor="b">
                    <a:lnL>
                      <a:noFill/>
                    </a:lnL>
                    <a:lnR>
                      <a:noFill/>
                    </a:lnR>
                    <a:lnT>
                      <a:noFill/>
                    </a:lnT>
                    <a:lnB>
                      <a:noFill/>
                    </a:lnB>
                  </a:tcPr>
                </a:tc>
                <a:tc>
                  <a:txBody>
                    <a:bodyPr/>
                    <a:lstStyle/>
                    <a:p>
                      <a:pPr algn="r" fontAlgn="b"/>
                      <a:r>
                        <a:rPr lang="nb-NO" sz="1600" b="0" i="0" u="none" strike="noStrike">
                          <a:solidFill>
                            <a:srgbClr val="000000"/>
                          </a:solidFill>
                          <a:effectLst/>
                          <a:latin typeface="Times New Roman"/>
                        </a:rPr>
                        <a:t>1.54</a:t>
                      </a:r>
                    </a:p>
                  </a:txBody>
                  <a:tcPr marL="18704" marR="18704" marT="1270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a:rPr>
                        <a:t>1</a:t>
                      </a:r>
                    </a:p>
                  </a:txBody>
                  <a:tcPr marL="18704" marR="18704" marT="12700" marB="0" anchor="b">
                    <a:lnL>
                      <a:noFill/>
                    </a:lnL>
                    <a:lnR>
                      <a:noFill/>
                    </a:lnR>
                    <a:lnT>
                      <a:noFill/>
                    </a:lnT>
                    <a:lnB>
                      <a:noFill/>
                    </a:lnB>
                  </a:tcPr>
                </a:tc>
                <a:tc>
                  <a:txBody>
                    <a:bodyPr/>
                    <a:lstStyle/>
                    <a:p>
                      <a:pPr algn="r" fontAlgn="b"/>
                      <a:r>
                        <a:rPr lang="is-IS" sz="1600" b="0" i="0" u="none" strike="noStrike">
                          <a:solidFill>
                            <a:srgbClr val="000000"/>
                          </a:solidFill>
                          <a:effectLst/>
                          <a:latin typeface="Times New Roman"/>
                        </a:rPr>
                        <a:t>24</a:t>
                      </a:r>
                    </a:p>
                  </a:txBody>
                  <a:tcPr marL="18704" marR="18704" marT="12700" marB="0" anchor="b">
                    <a:lnL>
                      <a:noFill/>
                    </a:lnL>
                    <a:lnR>
                      <a:noFill/>
                    </a:lnR>
                    <a:lnT>
                      <a:noFill/>
                    </a:lnT>
                    <a:lnB>
                      <a:noFill/>
                    </a:lnB>
                  </a:tcPr>
                </a:tc>
                <a:tc>
                  <a:txBody>
                    <a:bodyPr/>
                    <a:lstStyle/>
                    <a:p>
                      <a:pPr algn="r" fontAlgn="b"/>
                      <a:r>
                        <a:rPr lang="uk-UA" sz="1600" b="0" i="0" u="none" strike="noStrike">
                          <a:solidFill>
                            <a:srgbClr val="000000"/>
                          </a:solidFill>
                          <a:effectLst/>
                          <a:latin typeface="Times New Roman"/>
                        </a:rPr>
                        <a:t>10,372</a:t>
                      </a:r>
                    </a:p>
                  </a:txBody>
                  <a:tcPr marL="18704" marR="18704" marT="12700" marB="0" anchor="b">
                    <a:lnL>
                      <a:noFill/>
                    </a:lnL>
                    <a:lnR>
                      <a:noFill/>
                    </a:lnR>
                    <a:lnT>
                      <a:noFill/>
                    </a:lnT>
                    <a:lnB>
                      <a:noFill/>
                    </a:lnB>
                  </a:tcPr>
                </a:tc>
                <a:extLst>
                  <a:ext uri="{0D108BD9-81ED-4DB2-BD59-A6C34878D82A}">
                    <a16:rowId xmlns:a16="http://schemas.microsoft.com/office/drawing/2014/main" val="10009"/>
                  </a:ext>
                </a:extLst>
              </a:tr>
              <a:tr h="190500">
                <a:tc>
                  <a:txBody>
                    <a:bodyPr/>
                    <a:lstStyle/>
                    <a:p>
                      <a:pPr algn="l" fontAlgn="b"/>
                      <a:r>
                        <a:rPr lang="en-US" sz="1600" b="0" i="1" u="none" strike="noStrike">
                          <a:solidFill>
                            <a:srgbClr val="000000"/>
                          </a:solidFill>
                          <a:effectLst/>
                          <a:latin typeface="Times New Roman"/>
                        </a:rPr>
                        <a:t>Language Spoken at Home</a:t>
                      </a: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extLst>
                  <a:ext uri="{0D108BD9-81ED-4DB2-BD59-A6C34878D82A}">
                    <a16:rowId xmlns:a16="http://schemas.microsoft.com/office/drawing/2014/main" val="10010"/>
                  </a:ext>
                </a:extLst>
              </a:tr>
              <a:tr h="190500">
                <a:tc>
                  <a:txBody>
                    <a:bodyPr/>
                    <a:lstStyle/>
                    <a:p>
                      <a:pPr algn="l" fontAlgn="b"/>
                      <a:r>
                        <a:rPr lang="en-US" sz="1600" b="0" i="0" u="none" strike="noStrike">
                          <a:solidFill>
                            <a:srgbClr val="000000"/>
                          </a:solidFill>
                          <a:effectLst/>
                          <a:latin typeface="Times New Roman"/>
                        </a:rPr>
                        <a:t>Primarily English at Home</a:t>
                      </a:r>
                    </a:p>
                  </a:txBody>
                  <a:tcPr marL="224444" marR="18704" marT="12700" marB="0" anchor="b">
                    <a:lnL>
                      <a:noFill/>
                    </a:lnL>
                    <a:lnR>
                      <a:noFill/>
                    </a:lnR>
                    <a:lnT>
                      <a:noFill/>
                    </a:lnT>
                    <a:lnB>
                      <a:noFill/>
                    </a:lnB>
                  </a:tcPr>
                </a:tc>
                <a:tc>
                  <a:txBody>
                    <a:bodyPr/>
                    <a:lstStyle/>
                    <a:p>
                      <a:pPr algn="r" fontAlgn="b"/>
                      <a:r>
                        <a:rPr lang="hr-HR" sz="1600" b="0" i="0" u="none" strike="noStrike">
                          <a:solidFill>
                            <a:srgbClr val="000000"/>
                          </a:solidFill>
                          <a:effectLst/>
                          <a:latin typeface="Times New Roman"/>
                        </a:rPr>
                        <a:t>69.28</a:t>
                      </a: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a:rPr>
                        <a:t>0</a:t>
                      </a:r>
                    </a:p>
                  </a:txBody>
                  <a:tcPr marL="18704" marR="18704" marT="1270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a:rPr>
                        <a:t>1</a:t>
                      </a:r>
                    </a:p>
                  </a:txBody>
                  <a:tcPr marL="18704" marR="18704" marT="12700" marB="0" anchor="b">
                    <a:lnL>
                      <a:noFill/>
                    </a:lnL>
                    <a:lnR>
                      <a:noFill/>
                    </a:lnR>
                    <a:lnT>
                      <a:noFill/>
                    </a:lnT>
                    <a:lnB>
                      <a:noFill/>
                    </a:lnB>
                  </a:tcPr>
                </a:tc>
                <a:tc>
                  <a:txBody>
                    <a:bodyPr/>
                    <a:lstStyle/>
                    <a:p>
                      <a:pPr algn="r" fontAlgn="b"/>
                      <a:r>
                        <a:rPr lang="fi-FI" sz="1600" b="0" i="0" u="none" strike="noStrike">
                          <a:solidFill>
                            <a:srgbClr val="000000"/>
                          </a:solidFill>
                          <a:effectLst/>
                          <a:latin typeface="Times New Roman"/>
                        </a:rPr>
                        <a:t>7,186</a:t>
                      </a:r>
                    </a:p>
                  </a:txBody>
                  <a:tcPr marL="18704" marR="18704" marT="12700" marB="0" anchor="b">
                    <a:lnL>
                      <a:noFill/>
                    </a:lnL>
                    <a:lnR>
                      <a:noFill/>
                    </a:lnR>
                    <a:lnT>
                      <a:noFill/>
                    </a:lnT>
                    <a:lnB>
                      <a:noFill/>
                    </a:lnB>
                  </a:tcPr>
                </a:tc>
                <a:extLst>
                  <a:ext uri="{0D108BD9-81ED-4DB2-BD59-A6C34878D82A}">
                    <a16:rowId xmlns:a16="http://schemas.microsoft.com/office/drawing/2014/main" val="10011"/>
                  </a:ext>
                </a:extLst>
              </a:tr>
              <a:tr h="190500">
                <a:tc>
                  <a:txBody>
                    <a:bodyPr/>
                    <a:lstStyle/>
                    <a:p>
                      <a:pPr algn="l" fontAlgn="b"/>
                      <a:r>
                        <a:rPr lang="en-US" sz="1600" b="0" i="0" u="none" strike="noStrike" dirty="0">
                          <a:solidFill>
                            <a:srgbClr val="000000"/>
                          </a:solidFill>
                          <a:effectLst/>
                          <a:latin typeface="Times New Roman"/>
                        </a:rPr>
                        <a:t>Primarily Spanish at Home</a:t>
                      </a:r>
                    </a:p>
                  </a:txBody>
                  <a:tcPr marL="224444" marR="18704" marT="12700" marB="0" anchor="b">
                    <a:lnL>
                      <a:noFill/>
                    </a:lnL>
                    <a:lnR>
                      <a:noFill/>
                    </a:lnR>
                    <a:lnT>
                      <a:noFill/>
                    </a:lnT>
                    <a:lnB>
                      <a:noFill/>
                    </a:lnB>
                  </a:tcPr>
                </a:tc>
                <a:tc>
                  <a:txBody>
                    <a:bodyPr/>
                    <a:lstStyle/>
                    <a:p>
                      <a:pPr algn="r" fontAlgn="b"/>
                      <a:r>
                        <a:rPr lang="hr-HR" sz="1600" b="0" i="0" u="none" strike="noStrike">
                          <a:solidFill>
                            <a:srgbClr val="000000"/>
                          </a:solidFill>
                          <a:effectLst/>
                          <a:latin typeface="Times New Roman"/>
                        </a:rPr>
                        <a:t>18.14</a:t>
                      </a: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a:rPr>
                        <a:t>0</a:t>
                      </a:r>
                    </a:p>
                  </a:txBody>
                  <a:tcPr marL="18704" marR="18704" marT="1270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a:rPr>
                        <a:t>1</a:t>
                      </a:r>
                    </a:p>
                  </a:txBody>
                  <a:tcPr marL="18704" marR="18704" marT="12700" marB="0" anchor="b">
                    <a:lnL>
                      <a:noFill/>
                    </a:lnL>
                    <a:lnR>
                      <a:noFill/>
                    </a:lnR>
                    <a:lnT>
                      <a:noFill/>
                    </a:lnT>
                    <a:lnB>
                      <a:noFill/>
                    </a:lnB>
                  </a:tcPr>
                </a:tc>
                <a:tc>
                  <a:txBody>
                    <a:bodyPr/>
                    <a:lstStyle/>
                    <a:p>
                      <a:pPr algn="r" fontAlgn="b"/>
                      <a:r>
                        <a:rPr lang="fi-FI" sz="1600" b="0" i="0" u="none" strike="noStrike" dirty="0">
                          <a:solidFill>
                            <a:srgbClr val="000000"/>
                          </a:solidFill>
                          <a:effectLst/>
                          <a:latin typeface="Times New Roman"/>
                        </a:rPr>
                        <a:t>1,881</a:t>
                      </a:r>
                    </a:p>
                  </a:txBody>
                  <a:tcPr marL="18704" marR="18704" marT="12700" marB="0" anchor="b">
                    <a:lnL>
                      <a:noFill/>
                    </a:lnL>
                    <a:lnR>
                      <a:noFill/>
                    </a:lnR>
                    <a:lnT>
                      <a:noFill/>
                    </a:lnT>
                    <a:lnB>
                      <a:noFill/>
                    </a:lnB>
                  </a:tcPr>
                </a:tc>
                <a:extLst>
                  <a:ext uri="{0D108BD9-81ED-4DB2-BD59-A6C34878D82A}">
                    <a16:rowId xmlns:a16="http://schemas.microsoft.com/office/drawing/2014/main" val="10012"/>
                  </a:ext>
                </a:extLst>
              </a:tr>
              <a:tr h="190500">
                <a:tc>
                  <a:txBody>
                    <a:bodyPr/>
                    <a:lstStyle/>
                    <a:p>
                      <a:pPr algn="l" fontAlgn="b"/>
                      <a:r>
                        <a:rPr lang="en-US" sz="1600" b="0" i="0" u="none" strike="noStrike" dirty="0">
                          <a:solidFill>
                            <a:srgbClr val="000000"/>
                          </a:solidFill>
                          <a:effectLst/>
                          <a:latin typeface="Times New Roman"/>
                        </a:rPr>
                        <a:t>Primarily Other Language at Home (Ref.)</a:t>
                      </a:r>
                    </a:p>
                  </a:txBody>
                  <a:tcPr marL="224444" marR="18704" marT="12700" marB="0" anchor="b">
                    <a:lnL>
                      <a:noFill/>
                    </a:lnL>
                    <a:lnR>
                      <a:noFill/>
                    </a:lnR>
                    <a:lnT>
                      <a:noFill/>
                    </a:lnT>
                    <a:lnB>
                      <a:noFill/>
                    </a:lnB>
                  </a:tcPr>
                </a:tc>
                <a:tc>
                  <a:txBody>
                    <a:bodyPr/>
                    <a:lstStyle/>
                    <a:p>
                      <a:pPr algn="r" fontAlgn="b"/>
                      <a:r>
                        <a:rPr lang="hr-HR" sz="1600" b="0" i="0" u="none" strike="noStrike">
                          <a:solidFill>
                            <a:srgbClr val="000000"/>
                          </a:solidFill>
                          <a:effectLst/>
                          <a:latin typeface="Times New Roman"/>
                        </a:rPr>
                        <a:t>12.58</a:t>
                      </a:r>
                    </a:p>
                  </a:txBody>
                  <a:tcPr marL="18704" marR="18704"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a:rPr>
                        <a:t>0</a:t>
                      </a:r>
                    </a:p>
                  </a:txBody>
                  <a:tcPr marL="18704" marR="18704" marT="1270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a:rPr>
                        <a:t>1</a:t>
                      </a:r>
                    </a:p>
                  </a:txBody>
                  <a:tcPr marL="18704" marR="18704" marT="12700" marB="0" anchor="b">
                    <a:lnL>
                      <a:noFill/>
                    </a:lnL>
                    <a:lnR>
                      <a:noFill/>
                    </a:lnR>
                    <a:lnT>
                      <a:noFill/>
                    </a:lnT>
                    <a:lnB>
                      <a:noFill/>
                    </a:lnB>
                  </a:tcPr>
                </a:tc>
                <a:tc>
                  <a:txBody>
                    <a:bodyPr/>
                    <a:lstStyle/>
                    <a:p>
                      <a:pPr algn="r" fontAlgn="b"/>
                      <a:r>
                        <a:rPr lang="is-IS" sz="1600" b="0" i="0" u="none" strike="noStrike" dirty="0">
                          <a:solidFill>
                            <a:srgbClr val="000000"/>
                          </a:solidFill>
                          <a:effectLst/>
                          <a:latin typeface="Times New Roman"/>
                        </a:rPr>
                        <a:t>1,305</a:t>
                      </a:r>
                    </a:p>
                  </a:txBody>
                  <a:tcPr marL="18704" marR="18704" marT="12700" marB="0" anchor="b">
                    <a:lnL>
                      <a:noFill/>
                    </a:lnL>
                    <a:lnR>
                      <a:noFill/>
                    </a:lnR>
                    <a:lnT>
                      <a:noFill/>
                    </a:lnT>
                    <a:lnB>
                      <a:noFill/>
                    </a:lnB>
                  </a:tcPr>
                </a:tc>
                <a:extLst>
                  <a:ext uri="{0D108BD9-81ED-4DB2-BD59-A6C34878D82A}">
                    <a16:rowId xmlns:a16="http://schemas.microsoft.com/office/drawing/2014/main" val="10013"/>
                  </a:ext>
                </a:extLst>
              </a:tr>
              <a:tr h="190500">
                <a:tc>
                  <a:txBody>
                    <a:bodyPr/>
                    <a:lstStyle/>
                    <a:p>
                      <a:pPr algn="l" fontAlgn="b"/>
                      <a:r>
                        <a:rPr lang="en-US" sz="1600" b="0" i="1" u="none" strike="noStrike" dirty="0">
                          <a:solidFill>
                            <a:srgbClr val="000000"/>
                          </a:solidFill>
                          <a:effectLst/>
                          <a:latin typeface="Times New Roman"/>
                        </a:rPr>
                        <a:t>Healthcare Access</a:t>
                      </a:r>
                    </a:p>
                  </a:txBody>
                  <a:tcPr marL="18704" marR="18704"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extLst>
                  <a:ext uri="{0D108BD9-81ED-4DB2-BD59-A6C34878D82A}">
                    <a16:rowId xmlns:a16="http://schemas.microsoft.com/office/drawing/2014/main" val="10014"/>
                  </a:ext>
                </a:extLst>
              </a:tr>
              <a:tr h="190500">
                <a:tc>
                  <a:txBody>
                    <a:bodyPr/>
                    <a:lstStyle/>
                    <a:p>
                      <a:pPr algn="l" fontAlgn="b"/>
                      <a:r>
                        <a:rPr lang="en-US" sz="1600" b="0" i="0" u="none" strike="noStrike">
                          <a:solidFill>
                            <a:srgbClr val="000000"/>
                          </a:solidFill>
                          <a:effectLst/>
                          <a:latin typeface="Times New Roman"/>
                        </a:rPr>
                        <a:t>Insured</a:t>
                      </a:r>
                    </a:p>
                  </a:txBody>
                  <a:tcPr marL="224444" marR="18704" marT="12700" marB="0" anchor="b">
                    <a:lnL>
                      <a:noFill/>
                    </a:lnL>
                    <a:lnR>
                      <a:noFill/>
                    </a:lnR>
                    <a:lnT>
                      <a:noFill/>
                    </a:lnT>
                    <a:lnB>
                      <a:noFill/>
                    </a:lnB>
                  </a:tcPr>
                </a:tc>
                <a:tc>
                  <a:txBody>
                    <a:bodyPr/>
                    <a:lstStyle/>
                    <a:p>
                      <a:pPr algn="r" fontAlgn="b"/>
                      <a:r>
                        <a:rPr lang="nb-NO" sz="1600" b="0" i="0" u="none" strike="noStrike">
                          <a:solidFill>
                            <a:srgbClr val="000000"/>
                          </a:solidFill>
                          <a:effectLst/>
                          <a:latin typeface="Times New Roman"/>
                        </a:rPr>
                        <a:t>81.54</a:t>
                      </a: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a:rPr>
                        <a:t>0</a:t>
                      </a:r>
                    </a:p>
                  </a:txBody>
                  <a:tcPr marL="18704" marR="18704" marT="12700" marB="0" anchor="b">
                    <a:lnL>
                      <a:noFill/>
                    </a:lnL>
                    <a:lnR>
                      <a:noFill/>
                    </a:lnR>
                    <a:lnT>
                      <a:noFill/>
                    </a:lnT>
                    <a:lnB>
                      <a:noFill/>
                    </a:lnB>
                  </a:tcPr>
                </a:tc>
                <a:tc>
                  <a:txBody>
                    <a:bodyPr/>
                    <a:lstStyle/>
                    <a:p>
                      <a:pPr algn="r" fontAlgn="b"/>
                      <a:r>
                        <a:rPr lang="en-US" sz="1600" b="0" i="0" u="none" strike="noStrike" dirty="0">
                          <a:solidFill>
                            <a:srgbClr val="000000"/>
                          </a:solidFill>
                          <a:effectLst/>
                          <a:latin typeface="Times New Roman"/>
                        </a:rPr>
                        <a:t>1</a:t>
                      </a:r>
                    </a:p>
                  </a:txBody>
                  <a:tcPr marL="18704" marR="18704" marT="12700" marB="0" anchor="b">
                    <a:lnL>
                      <a:noFill/>
                    </a:lnL>
                    <a:lnR>
                      <a:noFill/>
                    </a:lnR>
                    <a:lnT>
                      <a:noFill/>
                    </a:lnT>
                    <a:lnB>
                      <a:noFill/>
                    </a:lnB>
                  </a:tcPr>
                </a:tc>
                <a:tc>
                  <a:txBody>
                    <a:bodyPr/>
                    <a:lstStyle/>
                    <a:p>
                      <a:pPr algn="r" fontAlgn="b"/>
                      <a:r>
                        <a:rPr lang="uk-UA" sz="1600" b="0" i="0" u="none" strike="noStrike">
                          <a:solidFill>
                            <a:srgbClr val="000000"/>
                          </a:solidFill>
                          <a:effectLst/>
                          <a:latin typeface="Times New Roman"/>
                        </a:rPr>
                        <a:t>8,457</a:t>
                      </a:r>
                    </a:p>
                  </a:txBody>
                  <a:tcPr marL="18704" marR="18704" marT="12700" marB="0" anchor="b">
                    <a:lnL>
                      <a:noFill/>
                    </a:lnL>
                    <a:lnR>
                      <a:noFill/>
                    </a:lnR>
                    <a:lnT>
                      <a:noFill/>
                    </a:lnT>
                    <a:lnB>
                      <a:noFill/>
                    </a:lnB>
                  </a:tcPr>
                </a:tc>
                <a:extLst>
                  <a:ext uri="{0D108BD9-81ED-4DB2-BD59-A6C34878D82A}">
                    <a16:rowId xmlns:a16="http://schemas.microsoft.com/office/drawing/2014/main" val="10015"/>
                  </a:ext>
                </a:extLst>
              </a:tr>
              <a:tr h="190500">
                <a:tc>
                  <a:txBody>
                    <a:bodyPr/>
                    <a:lstStyle/>
                    <a:p>
                      <a:pPr algn="l" fontAlgn="b"/>
                      <a:r>
                        <a:rPr lang="en-US" sz="1600" b="0" i="0" u="none" strike="noStrike">
                          <a:solidFill>
                            <a:srgbClr val="000000"/>
                          </a:solidFill>
                          <a:effectLst/>
                          <a:latin typeface="Times New Roman"/>
                        </a:rPr>
                        <a:t>Uninsured (Ref.)</a:t>
                      </a:r>
                    </a:p>
                  </a:txBody>
                  <a:tcPr marL="224444" marR="18704" marT="12700" marB="0" anchor="b">
                    <a:lnL>
                      <a:noFill/>
                    </a:lnL>
                    <a:lnR>
                      <a:noFill/>
                    </a:lnR>
                    <a:lnT>
                      <a:noFill/>
                    </a:lnT>
                    <a:lnB>
                      <a:noFill/>
                    </a:lnB>
                  </a:tcPr>
                </a:tc>
                <a:tc>
                  <a:txBody>
                    <a:bodyPr/>
                    <a:lstStyle/>
                    <a:p>
                      <a:pPr algn="r" fontAlgn="b"/>
                      <a:r>
                        <a:rPr lang="hr-HR" sz="1600" b="0" i="0" u="none" strike="noStrike">
                          <a:solidFill>
                            <a:srgbClr val="000000"/>
                          </a:solidFill>
                          <a:effectLst/>
                          <a:latin typeface="Times New Roman"/>
                        </a:rPr>
                        <a:t>18.46</a:t>
                      </a: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a:rPr>
                        <a:t>0</a:t>
                      </a:r>
                    </a:p>
                  </a:txBody>
                  <a:tcPr marL="18704" marR="18704" marT="1270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a:rPr>
                        <a:t>1</a:t>
                      </a:r>
                    </a:p>
                  </a:txBody>
                  <a:tcPr marL="18704" marR="18704" marT="12700" marB="0" anchor="b">
                    <a:lnL>
                      <a:noFill/>
                    </a:lnL>
                    <a:lnR>
                      <a:noFill/>
                    </a:lnR>
                    <a:lnT>
                      <a:noFill/>
                    </a:lnT>
                    <a:lnB>
                      <a:noFill/>
                    </a:lnB>
                  </a:tcPr>
                </a:tc>
                <a:tc>
                  <a:txBody>
                    <a:bodyPr/>
                    <a:lstStyle/>
                    <a:p>
                      <a:pPr algn="r" fontAlgn="b"/>
                      <a:r>
                        <a:rPr lang="fi-FI" sz="1600" b="0" i="0" u="none" strike="noStrike" dirty="0">
                          <a:solidFill>
                            <a:srgbClr val="000000"/>
                          </a:solidFill>
                          <a:effectLst/>
                          <a:latin typeface="Times New Roman"/>
                        </a:rPr>
                        <a:t>1,915</a:t>
                      </a:r>
                    </a:p>
                  </a:txBody>
                  <a:tcPr marL="18704" marR="18704" marT="12700" marB="0" anchor="b">
                    <a:lnL>
                      <a:noFill/>
                    </a:lnL>
                    <a:lnR>
                      <a:noFill/>
                    </a:lnR>
                    <a:lnT>
                      <a:noFill/>
                    </a:lnT>
                    <a:lnB>
                      <a:noFill/>
                    </a:lnB>
                  </a:tcPr>
                </a:tc>
                <a:extLst>
                  <a:ext uri="{0D108BD9-81ED-4DB2-BD59-A6C34878D82A}">
                    <a16:rowId xmlns:a16="http://schemas.microsoft.com/office/drawing/2014/main" val="10016"/>
                  </a:ext>
                </a:extLst>
              </a:tr>
              <a:tr h="190500">
                <a:tc>
                  <a:txBody>
                    <a:bodyPr/>
                    <a:lstStyle/>
                    <a:p>
                      <a:pPr algn="l" fontAlgn="b"/>
                      <a:r>
                        <a:rPr lang="en-US" sz="1600" b="0" i="1" u="none" strike="noStrike">
                          <a:solidFill>
                            <a:srgbClr val="000000"/>
                          </a:solidFill>
                          <a:effectLst/>
                          <a:latin typeface="Times New Roman"/>
                        </a:rPr>
                        <a:t>Healthcare Utilization</a:t>
                      </a: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Times New Roman"/>
                      </a:endParaRPr>
                    </a:p>
                  </a:txBody>
                  <a:tcPr marL="18704" marR="18704" marT="12700" marB="0" anchor="b">
                    <a:lnL>
                      <a:noFill/>
                    </a:lnL>
                    <a:lnR>
                      <a:noFill/>
                    </a:lnR>
                    <a:lnT>
                      <a:noFill/>
                    </a:lnT>
                    <a:lnB>
                      <a:noFill/>
                    </a:lnB>
                  </a:tcPr>
                </a:tc>
                <a:extLst>
                  <a:ext uri="{0D108BD9-81ED-4DB2-BD59-A6C34878D82A}">
                    <a16:rowId xmlns:a16="http://schemas.microsoft.com/office/drawing/2014/main" val="10017"/>
                  </a:ext>
                </a:extLst>
              </a:tr>
              <a:tr h="190500">
                <a:tc>
                  <a:txBody>
                    <a:bodyPr/>
                    <a:lstStyle/>
                    <a:p>
                      <a:pPr algn="l" fontAlgn="b"/>
                      <a:r>
                        <a:rPr lang="en-US" sz="1600" b="0" i="0" u="none" strike="noStrike">
                          <a:solidFill>
                            <a:srgbClr val="000000"/>
                          </a:solidFill>
                          <a:effectLst/>
                          <a:latin typeface="Times New Roman"/>
                        </a:rPr>
                        <a:t>Unmet Medical Care Last Year</a:t>
                      </a:r>
                    </a:p>
                  </a:txBody>
                  <a:tcPr marL="224444" marR="18704" marT="12700" marB="0" anchor="b">
                    <a:lnL>
                      <a:noFill/>
                    </a:lnL>
                    <a:lnR>
                      <a:noFill/>
                    </a:lnR>
                    <a:lnT>
                      <a:noFill/>
                    </a:lnT>
                    <a:lnB>
                      <a:noFill/>
                    </a:lnB>
                  </a:tcPr>
                </a:tc>
                <a:tc>
                  <a:txBody>
                    <a:bodyPr/>
                    <a:lstStyle/>
                    <a:p>
                      <a:pPr algn="r" fontAlgn="b"/>
                      <a:r>
                        <a:rPr lang="nb-NO" sz="1600" b="0" i="0" u="none" strike="noStrike">
                          <a:solidFill>
                            <a:srgbClr val="000000"/>
                          </a:solidFill>
                          <a:effectLst/>
                          <a:latin typeface="Times New Roman"/>
                        </a:rPr>
                        <a:t>11.62</a:t>
                      </a: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a:rPr>
                        <a:t>0</a:t>
                      </a:r>
                    </a:p>
                  </a:txBody>
                  <a:tcPr marL="18704" marR="18704" marT="1270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a:rPr>
                        <a:t>1</a:t>
                      </a:r>
                    </a:p>
                  </a:txBody>
                  <a:tcPr marL="18704" marR="18704" marT="12700" marB="0" anchor="b">
                    <a:lnL>
                      <a:noFill/>
                    </a:lnL>
                    <a:lnR>
                      <a:noFill/>
                    </a:lnR>
                    <a:lnT>
                      <a:noFill/>
                    </a:lnT>
                    <a:lnB>
                      <a:noFill/>
                    </a:lnB>
                  </a:tcPr>
                </a:tc>
                <a:tc>
                  <a:txBody>
                    <a:bodyPr/>
                    <a:lstStyle/>
                    <a:p>
                      <a:pPr algn="r" fontAlgn="b"/>
                      <a:r>
                        <a:rPr lang="is-IS" sz="1600" b="0" i="0" u="none" strike="noStrike" dirty="0">
                          <a:solidFill>
                            <a:srgbClr val="000000"/>
                          </a:solidFill>
                          <a:effectLst/>
                          <a:latin typeface="Times New Roman"/>
                        </a:rPr>
                        <a:t>1,205</a:t>
                      </a:r>
                    </a:p>
                  </a:txBody>
                  <a:tcPr marL="18704" marR="18704" marT="12700" marB="0" anchor="b">
                    <a:lnL>
                      <a:noFill/>
                    </a:lnL>
                    <a:lnR>
                      <a:noFill/>
                    </a:lnR>
                    <a:lnT>
                      <a:noFill/>
                    </a:lnT>
                    <a:lnB>
                      <a:noFill/>
                    </a:lnB>
                  </a:tcPr>
                </a:tc>
                <a:extLst>
                  <a:ext uri="{0D108BD9-81ED-4DB2-BD59-A6C34878D82A}">
                    <a16:rowId xmlns:a16="http://schemas.microsoft.com/office/drawing/2014/main" val="10018"/>
                  </a:ext>
                </a:extLst>
              </a:tr>
              <a:tr h="190500">
                <a:tc>
                  <a:txBody>
                    <a:bodyPr/>
                    <a:lstStyle/>
                    <a:p>
                      <a:pPr algn="l" fontAlgn="b"/>
                      <a:r>
                        <a:rPr lang="en-US" sz="1600" b="0" i="0" u="none" strike="noStrike">
                          <a:solidFill>
                            <a:srgbClr val="000000"/>
                          </a:solidFill>
                          <a:effectLst/>
                          <a:latin typeface="Times New Roman"/>
                        </a:rPr>
                        <a:t>Health Care Needs Met (Ref.)</a:t>
                      </a:r>
                    </a:p>
                  </a:txBody>
                  <a:tcPr marL="224444" marR="18704" marT="12700" marB="0" anchor="b">
                    <a:lnL>
                      <a:noFill/>
                    </a:lnL>
                    <a:lnR>
                      <a:noFill/>
                    </a:lnR>
                    <a:lnT>
                      <a:noFill/>
                    </a:lnT>
                    <a:lnB>
                      <a:noFill/>
                    </a:lnB>
                  </a:tcPr>
                </a:tc>
                <a:tc>
                  <a:txBody>
                    <a:bodyPr/>
                    <a:lstStyle/>
                    <a:p>
                      <a:pPr algn="r" fontAlgn="b"/>
                      <a:r>
                        <a:rPr lang="hr-HR" sz="1600" b="0" i="0" u="none" strike="noStrike">
                          <a:solidFill>
                            <a:srgbClr val="000000"/>
                          </a:solidFill>
                          <a:effectLst/>
                          <a:latin typeface="Times New Roman"/>
                        </a:rPr>
                        <a:t>88.38</a:t>
                      </a: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r" fontAlgn="b"/>
                      <a:r>
                        <a:rPr lang="en-US" sz="1600" b="0" i="0" u="none" strike="noStrike" dirty="0">
                          <a:solidFill>
                            <a:srgbClr val="000000"/>
                          </a:solidFill>
                          <a:effectLst/>
                          <a:latin typeface="Times New Roman"/>
                        </a:rPr>
                        <a:t>0</a:t>
                      </a:r>
                    </a:p>
                  </a:txBody>
                  <a:tcPr marL="18704" marR="18704" marT="12700" marB="0" anchor="b">
                    <a:lnL>
                      <a:noFill/>
                    </a:lnL>
                    <a:lnR>
                      <a:noFill/>
                    </a:lnR>
                    <a:lnT>
                      <a:noFill/>
                    </a:lnT>
                    <a:lnB>
                      <a:noFill/>
                    </a:lnB>
                  </a:tcPr>
                </a:tc>
                <a:tc>
                  <a:txBody>
                    <a:bodyPr/>
                    <a:lstStyle/>
                    <a:p>
                      <a:pPr algn="r" fontAlgn="b"/>
                      <a:r>
                        <a:rPr lang="en-US" sz="1600" b="0" i="0" u="none" strike="noStrike" dirty="0">
                          <a:solidFill>
                            <a:srgbClr val="000000"/>
                          </a:solidFill>
                          <a:effectLst/>
                          <a:latin typeface="Times New Roman"/>
                        </a:rPr>
                        <a:t>1</a:t>
                      </a:r>
                    </a:p>
                  </a:txBody>
                  <a:tcPr marL="18704" marR="18704" marT="12700" marB="0" anchor="b">
                    <a:lnL>
                      <a:noFill/>
                    </a:lnL>
                    <a:lnR>
                      <a:noFill/>
                    </a:lnR>
                    <a:lnT>
                      <a:noFill/>
                    </a:lnT>
                    <a:lnB>
                      <a:noFill/>
                    </a:lnB>
                  </a:tcPr>
                </a:tc>
                <a:tc>
                  <a:txBody>
                    <a:bodyPr/>
                    <a:lstStyle/>
                    <a:p>
                      <a:pPr algn="r" fontAlgn="b"/>
                      <a:r>
                        <a:rPr lang="cs-CZ" sz="1600" b="0" i="0" u="none" strike="noStrike" dirty="0">
                          <a:solidFill>
                            <a:srgbClr val="000000"/>
                          </a:solidFill>
                          <a:effectLst/>
                          <a:latin typeface="Times New Roman"/>
                        </a:rPr>
                        <a:t>9,167</a:t>
                      </a:r>
                    </a:p>
                  </a:txBody>
                  <a:tcPr marL="18704" marR="18704" marT="12700" marB="0" anchor="b">
                    <a:lnL>
                      <a:noFill/>
                    </a:lnL>
                    <a:lnR>
                      <a:noFill/>
                    </a:lnR>
                    <a:lnT>
                      <a:noFill/>
                    </a:lnT>
                    <a:lnB>
                      <a:noFill/>
                    </a:lnB>
                  </a:tcPr>
                </a:tc>
                <a:extLst>
                  <a:ext uri="{0D108BD9-81ED-4DB2-BD59-A6C34878D82A}">
                    <a16:rowId xmlns:a16="http://schemas.microsoft.com/office/drawing/2014/main" val="10019"/>
                  </a:ext>
                </a:extLst>
              </a:tr>
            </a:tbl>
          </a:graphicData>
        </a:graphic>
      </p:graphicFrame>
      <p:sp>
        <p:nvSpPr>
          <p:cNvPr id="3" name="Slide Number Placeholder 2"/>
          <p:cNvSpPr>
            <a:spLocks noGrp="1"/>
          </p:cNvSpPr>
          <p:nvPr>
            <p:ph type="sldNum" sz="quarter" idx="12"/>
          </p:nvPr>
        </p:nvSpPr>
        <p:spPr/>
        <p:txBody>
          <a:bodyPr/>
          <a:lstStyle/>
          <a:p>
            <a:fld id="{A36629B7-85B9-C74E-BC8E-732E14A0FBF4}" type="slidenum">
              <a:rPr lang="en-US" smtClean="0"/>
              <a:t>40</a:t>
            </a:fld>
            <a:endParaRPr lang="en-US"/>
          </a:p>
        </p:txBody>
      </p:sp>
    </p:spTree>
    <p:extLst>
      <p:ext uri="{BB962C8B-B14F-4D97-AF65-F5344CB8AC3E}">
        <p14:creationId xmlns:p14="http://schemas.microsoft.com/office/powerpoint/2010/main" val="40348468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Controls: Socioeconomic Status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12031375"/>
              </p:ext>
            </p:extLst>
          </p:nvPr>
        </p:nvGraphicFramePr>
        <p:xfrm>
          <a:off x="457200" y="1600200"/>
          <a:ext cx="8229599" cy="4861560"/>
        </p:xfrm>
        <a:graphic>
          <a:graphicData uri="http://schemas.openxmlformats.org/drawingml/2006/table">
            <a:tbl>
              <a:tblPr/>
              <a:tblGrid>
                <a:gridCol w="4170911">
                  <a:extLst>
                    <a:ext uri="{9D8B030D-6E8A-4147-A177-3AD203B41FA5}">
                      <a16:colId xmlns:a16="http://schemas.microsoft.com/office/drawing/2014/main" val="20000"/>
                    </a:ext>
                  </a:extLst>
                </a:gridCol>
                <a:gridCol w="766849">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654627">
                  <a:extLst>
                    <a:ext uri="{9D8B030D-6E8A-4147-A177-3AD203B41FA5}">
                      <a16:colId xmlns:a16="http://schemas.microsoft.com/office/drawing/2014/main" val="20003"/>
                    </a:ext>
                  </a:extLst>
                </a:gridCol>
                <a:gridCol w="504998">
                  <a:extLst>
                    <a:ext uri="{9D8B030D-6E8A-4147-A177-3AD203B41FA5}">
                      <a16:colId xmlns:a16="http://schemas.microsoft.com/office/drawing/2014/main" val="20004"/>
                    </a:ext>
                  </a:extLst>
                </a:gridCol>
                <a:gridCol w="542405">
                  <a:extLst>
                    <a:ext uri="{9D8B030D-6E8A-4147-A177-3AD203B41FA5}">
                      <a16:colId xmlns:a16="http://schemas.microsoft.com/office/drawing/2014/main" val="20005"/>
                    </a:ext>
                  </a:extLst>
                </a:gridCol>
                <a:gridCol w="766849">
                  <a:extLst>
                    <a:ext uri="{9D8B030D-6E8A-4147-A177-3AD203B41FA5}">
                      <a16:colId xmlns:a16="http://schemas.microsoft.com/office/drawing/2014/main" val="20006"/>
                    </a:ext>
                  </a:extLst>
                </a:gridCol>
              </a:tblGrid>
              <a:tr h="0">
                <a:tc gridSpan="7">
                  <a:txBody>
                    <a:bodyPr/>
                    <a:lstStyle/>
                    <a:p>
                      <a:pPr algn="l" fontAlgn="b"/>
                      <a:r>
                        <a:rPr lang="en-US" sz="1600" b="1" i="0" u="none" strike="noStrike" dirty="0">
                          <a:solidFill>
                            <a:srgbClr val="000000"/>
                          </a:solidFill>
                          <a:effectLst/>
                          <a:latin typeface="Times New Roman"/>
                        </a:rPr>
                        <a:t>Table </a:t>
                      </a:r>
                      <a:r>
                        <a:rPr lang="en-US" sz="1600" b="1" i="0" u="none" strike="noStrike" dirty="0" smtClean="0">
                          <a:solidFill>
                            <a:srgbClr val="000000"/>
                          </a:solidFill>
                          <a:effectLst/>
                          <a:latin typeface="Times New Roman"/>
                        </a:rPr>
                        <a:t>3C. </a:t>
                      </a:r>
                      <a:r>
                        <a:rPr lang="en-US" sz="1600" b="1" i="0" u="none" strike="noStrike" dirty="0">
                          <a:solidFill>
                            <a:srgbClr val="000000"/>
                          </a:solidFill>
                          <a:effectLst/>
                          <a:latin typeface="Times New Roman"/>
                        </a:rPr>
                        <a:t>Descriptive Statistics for Individual-Level Covariates: 2012-2013 NYC Community Health Survey (</a:t>
                      </a:r>
                      <a:r>
                        <a:rPr lang="en-US" sz="1600" b="1" i="1" u="none" strike="noStrike" dirty="0">
                          <a:solidFill>
                            <a:srgbClr val="000000"/>
                          </a:solidFill>
                          <a:effectLst/>
                          <a:latin typeface="Times New Roman"/>
                        </a:rPr>
                        <a:t>N</a:t>
                      </a:r>
                      <a:r>
                        <a:rPr lang="en-US" sz="1600" b="1" i="0" u="none" strike="noStrike" dirty="0">
                          <a:solidFill>
                            <a:srgbClr val="000000"/>
                          </a:solidFill>
                          <a:effectLst/>
                          <a:latin typeface="Times New Roman"/>
                        </a:rPr>
                        <a:t> = 10,372)</a:t>
                      </a:r>
                    </a:p>
                  </a:txBody>
                  <a:tcPr marL="18704" marR="18704" marT="1270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0500">
                <a:tc>
                  <a:txBody>
                    <a:bodyPr/>
                    <a:lstStyle/>
                    <a:p>
                      <a:pPr algn="l" fontAlgn="b"/>
                      <a:r>
                        <a:rPr lang="sk-SK" sz="1600" b="0" i="0" u="none" strike="noStrike">
                          <a:solidFill>
                            <a:srgbClr val="000000"/>
                          </a:solidFill>
                          <a:effectLst/>
                          <a:latin typeface="Times New Roman"/>
                        </a:rPr>
                        <a:t> </a:t>
                      </a:r>
                    </a:p>
                  </a:txBody>
                  <a:tcPr marL="18704" marR="18704"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a:rPr>
                        <a:t>Mean</a:t>
                      </a:r>
                    </a:p>
                  </a:txBody>
                  <a:tcPr marL="18704" marR="18704"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a:rPr>
                        <a:t>Median</a:t>
                      </a:r>
                    </a:p>
                  </a:txBody>
                  <a:tcPr marL="18704" marR="18704"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a:rPr>
                        <a:t>SD</a:t>
                      </a:r>
                    </a:p>
                  </a:txBody>
                  <a:tcPr marL="18704" marR="18704"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a:rPr>
                        <a:t>Min</a:t>
                      </a:r>
                    </a:p>
                  </a:txBody>
                  <a:tcPr marL="18704" marR="18704"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Times New Roman"/>
                        </a:rPr>
                        <a:t>Max</a:t>
                      </a:r>
                    </a:p>
                  </a:txBody>
                  <a:tcPr marL="18704" marR="18704"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1" u="none" strike="noStrike">
                          <a:solidFill>
                            <a:srgbClr val="000000"/>
                          </a:solidFill>
                          <a:effectLst/>
                          <a:latin typeface="Times New Roman"/>
                        </a:rPr>
                        <a:t>n</a:t>
                      </a:r>
                    </a:p>
                  </a:txBody>
                  <a:tcPr marL="18704" marR="18704"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0500">
                <a:tc>
                  <a:txBody>
                    <a:bodyPr/>
                    <a:lstStyle/>
                    <a:p>
                      <a:pPr algn="l" fontAlgn="b"/>
                      <a:r>
                        <a:rPr lang="en-US" sz="1600" b="0" i="1" u="none" strike="noStrike" dirty="0">
                          <a:solidFill>
                            <a:srgbClr val="000000"/>
                          </a:solidFill>
                          <a:effectLst/>
                          <a:latin typeface="Times New Roman"/>
                        </a:rPr>
                        <a:t>Educational Attainment</a:t>
                      </a:r>
                    </a:p>
                  </a:txBody>
                  <a:tcPr marL="18704" marR="18704"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190500">
                <a:tc>
                  <a:txBody>
                    <a:bodyPr/>
                    <a:lstStyle/>
                    <a:p>
                      <a:pPr algn="l" fontAlgn="b"/>
                      <a:r>
                        <a:rPr lang="en-US" sz="1600" b="0" i="0" u="none" strike="noStrike">
                          <a:solidFill>
                            <a:srgbClr val="000000"/>
                          </a:solidFill>
                          <a:effectLst/>
                          <a:latin typeface="Times New Roman"/>
                        </a:rPr>
                        <a:t>Less than High School (Ref.)</a:t>
                      </a:r>
                    </a:p>
                  </a:txBody>
                  <a:tcPr marL="224444" marR="18704" marT="12700" marB="0" anchor="b">
                    <a:lnL>
                      <a:noFill/>
                    </a:lnL>
                    <a:lnR>
                      <a:noFill/>
                    </a:lnR>
                    <a:lnT>
                      <a:noFill/>
                    </a:lnT>
                    <a:lnB>
                      <a:noFill/>
                    </a:lnB>
                  </a:tcPr>
                </a:tc>
                <a:tc>
                  <a:txBody>
                    <a:bodyPr/>
                    <a:lstStyle/>
                    <a:p>
                      <a:pPr algn="r" fontAlgn="b"/>
                      <a:r>
                        <a:rPr lang="hr-HR" sz="1600" b="0" i="0" u="none" strike="noStrike">
                          <a:solidFill>
                            <a:srgbClr val="000000"/>
                          </a:solidFill>
                          <a:effectLst/>
                          <a:latin typeface="Times New Roman"/>
                        </a:rPr>
                        <a:t>14.00</a:t>
                      </a: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a:rPr>
                        <a:t>0</a:t>
                      </a:r>
                    </a:p>
                  </a:txBody>
                  <a:tcPr marL="18704" marR="18704" marT="1270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a:rPr>
                        <a:t>1</a:t>
                      </a:r>
                    </a:p>
                  </a:txBody>
                  <a:tcPr marL="18704" marR="18704" marT="12700" marB="0" anchor="b">
                    <a:lnL>
                      <a:noFill/>
                    </a:lnL>
                    <a:lnR>
                      <a:noFill/>
                    </a:lnR>
                    <a:lnT>
                      <a:noFill/>
                    </a:lnT>
                    <a:lnB>
                      <a:noFill/>
                    </a:lnB>
                  </a:tcPr>
                </a:tc>
                <a:tc>
                  <a:txBody>
                    <a:bodyPr/>
                    <a:lstStyle/>
                    <a:p>
                      <a:pPr algn="r" fontAlgn="b"/>
                      <a:r>
                        <a:rPr lang="fi-FI" sz="1600" b="0" i="0" u="none" strike="noStrike">
                          <a:solidFill>
                            <a:srgbClr val="000000"/>
                          </a:solidFill>
                          <a:effectLst/>
                          <a:latin typeface="Times New Roman"/>
                        </a:rPr>
                        <a:t>1,452</a:t>
                      </a:r>
                    </a:p>
                  </a:txBody>
                  <a:tcPr marL="18704" marR="18704" marT="12700" marB="0" anchor="b">
                    <a:lnL>
                      <a:noFill/>
                    </a:lnL>
                    <a:lnR>
                      <a:noFill/>
                    </a:lnR>
                    <a:lnT>
                      <a:noFill/>
                    </a:lnT>
                    <a:lnB>
                      <a:noFill/>
                    </a:lnB>
                  </a:tcPr>
                </a:tc>
                <a:extLst>
                  <a:ext uri="{0D108BD9-81ED-4DB2-BD59-A6C34878D82A}">
                    <a16:rowId xmlns:a16="http://schemas.microsoft.com/office/drawing/2014/main" val="10003"/>
                  </a:ext>
                </a:extLst>
              </a:tr>
              <a:tr h="190500">
                <a:tc>
                  <a:txBody>
                    <a:bodyPr/>
                    <a:lstStyle/>
                    <a:p>
                      <a:pPr algn="l" fontAlgn="b"/>
                      <a:r>
                        <a:rPr lang="en-US" sz="1600" b="0" i="0" u="none" strike="noStrike">
                          <a:solidFill>
                            <a:srgbClr val="000000"/>
                          </a:solidFill>
                          <a:effectLst/>
                          <a:latin typeface="Times New Roman"/>
                        </a:rPr>
                        <a:t>High School</a:t>
                      </a:r>
                    </a:p>
                  </a:txBody>
                  <a:tcPr marL="224444" marR="18704" marT="12700" marB="0" anchor="b">
                    <a:lnL>
                      <a:noFill/>
                    </a:lnL>
                    <a:lnR>
                      <a:noFill/>
                    </a:lnR>
                    <a:lnT>
                      <a:noFill/>
                    </a:lnT>
                    <a:lnB>
                      <a:noFill/>
                    </a:lnB>
                  </a:tcPr>
                </a:tc>
                <a:tc>
                  <a:txBody>
                    <a:bodyPr/>
                    <a:lstStyle/>
                    <a:p>
                      <a:pPr algn="r" fontAlgn="b"/>
                      <a:r>
                        <a:rPr lang="hr-HR" sz="1600" b="0" i="0" u="none" strike="noStrike">
                          <a:solidFill>
                            <a:srgbClr val="000000"/>
                          </a:solidFill>
                          <a:effectLst/>
                          <a:latin typeface="Times New Roman"/>
                        </a:rPr>
                        <a:t>22.35</a:t>
                      </a: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a:rPr>
                        <a:t>0</a:t>
                      </a:r>
                    </a:p>
                  </a:txBody>
                  <a:tcPr marL="18704" marR="18704" marT="1270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a:rPr>
                        <a:t>1</a:t>
                      </a:r>
                    </a:p>
                  </a:txBody>
                  <a:tcPr marL="18704" marR="18704" marT="12700" marB="0" anchor="b">
                    <a:lnL>
                      <a:noFill/>
                    </a:lnL>
                    <a:lnR>
                      <a:noFill/>
                    </a:lnR>
                    <a:lnT>
                      <a:noFill/>
                    </a:lnT>
                    <a:lnB>
                      <a:noFill/>
                    </a:lnB>
                  </a:tcPr>
                </a:tc>
                <a:tc>
                  <a:txBody>
                    <a:bodyPr/>
                    <a:lstStyle/>
                    <a:p>
                      <a:pPr algn="r" fontAlgn="b"/>
                      <a:r>
                        <a:rPr lang="fi-FI" sz="1600" b="0" i="0" u="none" strike="noStrike">
                          <a:solidFill>
                            <a:srgbClr val="000000"/>
                          </a:solidFill>
                          <a:effectLst/>
                          <a:latin typeface="Times New Roman"/>
                        </a:rPr>
                        <a:t>2,318</a:t>
                      </a:r>
                    </a:p>
                  </a:txBody>
                  <a:tcPr marL="18704" marR="18704" marT="12700" marB="0" anchor="b">
                    <a:lnL>
                      <a:noFill/>
                    </a:lnL>
                    <a:lnR>
                      <a:noFill/>
                    </a:lnR>
                    <a:lnT>
                      <a:noFill/>
                    </a:lnT>
                    <a:lnB>
                      <a:noFill/>
                    </a:lnB>
                  </a:tcPr>
                </a:tc>
                <a:extLst>
                  <a:ext uri="{0D108BD9-81ED-4DB2-BD59-A6C34878D82A}">
                    <a16:rowId xmlns:a16="http://schemas.microsoft.com/office/drawing/2014/main" val="10004"/>
                  </a:ext>
                </a:extLst>
              </a:tr>
              <a:tr h="190500">
                <a:tc>
                  <a:txBody>
                    <a:bodyPr/>
                    <a:lstStyle/>
                    <a:p>
                      <a:pPr algn="l" fontAlgn="b"/>
                      <a:r>
                        <a:rPr lang="en-US" sz="1600" b="0" i="0" u="none" strike="noStrike">
                          <a:solidFill>
                            <a:srgbClr val="000000"/>
                          </a:solidFill>
                          <a:effectLst/>
                          <a:latin typeface="Times New Roman"/>
                        </a:rPr>
                        <a:t>Some College</a:t>
                      </a:r>
                    </a:p>
                  </a:txBody>
                  <a:tcPr marL="224444" marR="18704" marT="12700" marB="0" anchor="b">
                    <a:lnL>
                      <a:noFill/>
                    </a:lnL>
                    <a:lnR>
                      <a:noFill/>
                    </a:lnR>
                    <a:lnT>
                      <a:noFill/>
                    </a:lnT>
                    <a:lnB>
                      <a:noFill/>
                    </a:lnB>
                  </a:tcPr>
                </a:tc>
                <a:tc>
                  <a:txBody>
                    <a:bodyPr/>
                    <a:lstStyle/>
                    <a:p>
                      <a:pPr algn="r" fontAlgn="b"/>
                      <a:r>
                        <a:rPr lang="hr-HR" sz="1600" b="0" i="0" u="none" strike="noStrike">
                          <a:solidFill>
                            <a:srgbClr val="000000"/>
                          </a:solidFill>
                          <a:effectLst/>
                          <a:latin typeface="Times New Roman"/>
                        </a:rPr>
                        <a:t>22.81</a:t>
                      </a: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a:rPr>
                        <a:t>0</a:t>
                      </a:r>
                    </a:p>
                  </a:txBody>
                  <a:tcPr marL="18704" marR="18704" marT="1270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a:rPr>
                        <a:t>1</a:t>
                      </a:r>
                    </a:p>
                  </a:txBody>
                  <a:tcPr marL="18704" marR="18704" marT="12700" marB="0" anchor="b">
                    <a:lnL>
                      <a:noFill/>
                    </a:lnL>
                    <a:lnR>
                      <a:noFill/>
                    </a:lnR>
                    <a:lnT>
                      <a:noFill/>
                    </a:lnT>
                    <a:lnB>
                      <a:noFill/>
                    </a:lnB>
                  </a:tcPr>
                </a:tc>
                <a:tc>
                  <a:txBody>
                    <a:bodyPr/>
                    <a:lstStyle/>
                    <a:p>
                      <a:pPr algn="r" fontAlgn="b"/>
                      <a:r>
                        <a:rPr lang="is-IS" sz="1600" b="0" i="0" u="none" strike="noStrike">
                          <a:solidFill>
                            <a:srgbClr val="000000"/>
                          </a:solidFill>
                          <a:effectLst/>
                          <a:latin typeface="Times New Roman"/>
                        </a:rPr>
                        <a:t>2,366</a:t>
                      </a:r>
                    </a:p>
                  </a:txBody>
                  <a:tcPr marL="18704" marR="18704" marT="12700" marB="0" anchor="b">
                    <a:lnL>
                      <a:noFill/>
                    </a:lnL>
                    <a:lnR>
                      <a:noFill/>
                    </a:lnR>
                    <a:lnT>
                      <a:noFill/>
                    </a:lnT>
                    <a:lnB>
                      <a:noFill/>
                    </a:lnB>
                  </a:tcPr>
                </a:tc>
                <a:extLst>
                  <a:ext uri="{0D108BD9-81ED-4DB2-BD59-A6C34878D82A}">
                    <a16:rowId xmlns:a16="http://schemas.microsoft.com/office/drawing/2014/main" val="10005"/>
                  </a:ext>
                </a:extLst>
              </a:tr>
              <a:tr h="190500">
                <a:tc>
                  <a:txBody>
                    <a:bodyPr/>
                    <a:lstStyle/>
                    <a:p>
                      <a:pPr algn="l" fontAlgn="b"/>
                      <a:r>
                        <a:rPr lang="en-US" sz="1600" b="0" i="0" u="none" strike="noStrike">
                          <a:solidFill>
                            <a:srgbClr val="000000"/>
                          </a:solidFill>
                          <a:effectLst/>
                          <a:latin typeface="Times New Roman"/>
                        </a:rPr>
                        <a:t>College Degree</a:t>
                      </a:r>
                    </a:p>
                  </a:txBody>
                  <a:tcPr marL="224444" marR="18704" marT="12700" marB="0" anchor="b">
                    <a:lnL>
                      <a:noFill/>
                    </a:lnL>
                    <a:lnR>
                      <a:noFill/>
                    </a:lnR>
                    <a:lnT>
                      <a:noFill/>
                    </a:lnT>
                    <a:lnB>
                      <a:noFill/>
                    </a:lnB>
                  </a:tcPr>
                </a:tc>
                <a:tc>
                  <a:txBody>
                    <a:bodyPr/>
                    <a:lstStyle/>
                    <a:p>
                      <a:pPr algn="r" fontAlgn="b"/>
                      <a:r>
                        <a:rPr lang="nb-NO" sz="1600" b="0" i="0" u="none" strike="noStrike">
                          <a:solidFill>
                            <a:srgbClr val="000000"/>
                          </a:solidFill>
                          <a:effectLst/>
                          <a:latin typeface="Times New Roman"/>
                        </a:rPr>
                        <a:t>40.84</a:t>
                      </a: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a:rPr>
                        <a:t>0</a:t>
                      </a:r>
                    </a:p>
                  </a:txBody>
                  <a:tcPr marL="18704" marR="18704" marT="1270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a:rPr>
                        <a:t>1</a:t>
                      </a:r>
                    </a:p>
                  </a:txBody>
                  <a:tcPr marL="18704" marR="18704" marT="12700" marB="0" anchor="b">
                    <a:lnL>
                      <a:noFill/>
                    </a:lnL>
                    <a:lnR>
                      <a:noFill/>
                    </a:lnR>
                    <a:lnT>
                      <a:noFill/>
                    </a:lnT>
                    <a:lnB>
                      <a:noFill/>
                    </a:lnB>
                  </a:tcPr>
                </a:tc>
                <a:tc>
                  <a:txBody>
                    <a:bodyPr/>
                    <a:lstStyle/>
                    <a:p>
                      <a:pPr algn="r" fontAlgn="b"/>
                      <a:r>
                        <a:rPr lang="is-IS" sz="1600" b="0" i="0" u="none" strike="noStrike">
                          <a:solidFill>
                            <a:srgbClr val="000000"/>
                          </a:solidFill>
                          <a:effectLst/>
                          <a:latin typeface="Times New Roman"/>
                        </a:rPr>
                        <a:t>4,236</a:t>
                      </a:r>
                    </a:p>
                  </a:txBody>
                  <a:tcPr marL="18704" marR="18704" marT="12700" marB="0" anchor="b">
                    <a:lnL>
                      <a:noFill/>
                    </a:lnL>
                    <a:lnR>
                      <a:noFill/>
                    </a:lnR>
                    <a:lnT>
                      <a:noFill/>
                    </a:lnT>
                    <a:lnB>
                      <a:noFill/>
                    </a:lnB>
                  </a:tcPr>
                </a:tc>
                <a:extLst>
                  <a:ext uri="{0D108BD9-81ED-4DB2-BD59-A6C34878D82A}">
                    <a16:rowId xmlns:a16="http://schemas.microsoft.com/office/drawing/2014/main" val="10006"/>
                  </a:ext>
                </a:extLst>
              </a:tr>
              <a:tr h="190500">
                <a:tc>
                  <a:txBody>
                    <a:bodyPr/>
                    <a:lstStyle/>
                    <a:p>
                      <a:pPr algn="l" fontAlgn="b"/>
                      <a:r>
                        <a:rPr lang="en-US" sz="1600" b="0" i="1" u="none" strike="noStrike">
                          <a:solidFill>
                            <a:srgbClr val="000000"/>
                          </a:solidFill>
                          <a:effectLst/>
                          <a:latin typeface="Times New Roman"/>
                        </a:rPr>
                        <a:t>Employment Status</a:t>
                      </a: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extLst>
                  <a:ext uri="{0D108BD9-81ED-4DB2-BD59-A6C34878D82A}">
                    <a16:rowId xmlns:a16="http://schemas.microsoft.com/office/drawing/2014/main" val="10007"/>
                  </a:ext>
                </a:extLst>
              </a:tr>
              <a:tr h="190500">
                <a:tc>
                  <a:txBody>
                    <a:bodyPr/>
                    <a:lstStyle/>
                    <a:p>
                      <a:pPr algn="l" fontAlgn="b"/>
                      <a:r>
                        <a:rPr lang="en-US" sz="1600" b="0" i="0" u="none" strike="noStrike">
                          <a:solidFill>
                            <a:srgbClr val="000000"/>
                          </a:solidFill>
                          <a:effectLst/>
                          <a:latin typeface="Times New Roman"/>
                        </a:rPr>
                        <a:t>Employed</a:t>
                      </a:r>
                    </a:p>
                  </a:txBody>
                  <a:tcPr marL="224444" marR="18704" marT="12700" marB="0" anchor="b">
                    <a:lnL>
                      <a:noFill/>
                    </a:lnL>
                    <a:lnR>
                      <a:noFill/>
                    </a:lnR>
                    <a:lnT>
                      <a:noFill/>
                    </a:lnT>
                    <a:lnB>
                      <a:noFill/>
                    </a:lnB>
                  </a:tcPr>
                </a:tc>
                <a:tc>
                  <a:txBody>
                    <a:bodyPr/>
                    <a:lstStyle/>
                    <a:p>
                      <a:pPr algn="r" fontAlgn="b"/>
                      <a:r>
                        <a:rPr lang="hr-HR" sz="1600" b="0" i="0" u="none" strike="noStrike">
                          <a:solidFill>
                            <a:srgbClr val="000000"/>
                          </a:solidFill>
                          <a:effectLst/>
                          <a:latin typeface="Times New Roman"/>
                        </a:rPr>
                        <a:t>70.26</a:t>
                      </a:r>
                    </a:p>
                  </a:txBody>
                  <a:tcPr marL="18704" marR="18704"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a:rPr>
                        <a:t>0</a:t>
                      </a:r>
                    </a:p>
                  </a:txBody>
                  <a:tcPr marL="18704" marR="18704" marT="1270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a:rPr>
                        <a:t>1</a:t>
                      </a:r>
                    </a:p>
                  </a:txBody>
                  <a:tcPr marL="18704" marR="18704" marT="12700" marB="0" anchor="b">
                    <a:lnL>
                      <a:noFill/>
                    </a:lnL>
                    <a:lnR>
                      <a:noFill/>
                    </a:lnR>
                    <a:lnT>
                      <a:noFill/>
                    </a:lnT>
                    <a:lnB>
                      <a:noFill/>
                    </a:lnB>
                  </a:tcPr>
                </a:tc>
                <a:tc>
                  <a:txBody>
                    <a:bodyPr/>
                    <a:lstStyle/>
                    <a:p>
                      <a:pPr algn="r" fontAlgn="b"/>
                      <a:r>
                        <a:rPr lang="fi-FI" sz="1600" b="0" i="0" u="none" strike="noStrike">
                          <a:solidFill>
                            <a:srgbClr val="000000"/>
                          </a:solidFill>
                          <a:effectLst/>
                          <a:latin typeface="Times New Roman"/>
                        </a:rPr>
                        <a:t>7,287</a:t>
                      </a:r>
                    </a:p>
                  </a:txBody>
                  <a:tcPr marL="18704" marR="18704" marT="12700" marB="0" anchor="b">
                    <a:lnL>
                      <a:noFill/>
                    </a:lnL>
                    <a:lnR>
                      <a:noFill/>
                    </a:lnR>
                    <a:lnT>
                      <a:noFill/>
                    </a:lnT>
                    <a:lnB>
                      <a:noFill/>
                    </a:lnB>
                  </a:tcPr>
                </a:tc>
                <a:extLst>
                  <a:ext uri="{0D108BD9-81ED-4DB2-BD59-A6C34878D82A}">
                    <a16:rowId xmlns:a16="http://schemas.microsoft.com/office/drawing/2014/main" val="10008"/>
                  </a:ext>
                </a:extLst>
              </a:tr>
              <a:tr h="190500">
                <a:tc>
                  <a:txBody>
                    <a:bodyPr/>
                    <a:lstStyle/>
                    <a:p>
                      <a:pPr algn="l" fontAlgn="b"/>
                      <a:r>
                        <a:rPr lang="en-US" sz="1600" b="0" i="0" u="none" strike="noStrike">
                          <a:solidFill>
                            <a:srgbClr val="000000"/>
                          </a:solidFill>
                          <a:effectLst/>
                          <a:latin typeface="Times New Roman"/>
                        </a:rPr>
                        <a:t>Unemployed (Ref.)</a:t>
                      </a:r>
                    </a:p>
                  </a:txBody>
                  <a:tcPr marL="224444" marR="18704" marT="12700" marB="0" anchor="b">
                    <a:lnL>
                      <a:noFill/>
                    </a:lnL>
                    <a:lnR>
                      <a:noFill/>
                    </a:lnR>
                    <a:lnT>
                      <a:noFill/>
                    </a:lnT>
                    <a:lnB>
                      <a:noFill/>
                    </a:lnB>
                  </a:tcPr>
                </a:tc>
                <a:tc>
                  <a:txBody>
                    <a:bodyPr/>
                    <a:lstStyle/>
                    <a:p>
                      <a:pPr algn="r" fontAlgn="b"/>
                      <a:r>
                        <a:rPr lang="hr-HR" sz="1600" b="0" i="0" u="none" strike="noStrike">
                          <a:solidFill>
                            <a:srgbClr val="000000"/>
                          </a:solidFill>
                          <a:effectLst/>
                          <a:latin typeface="Times New Roman"/>
                        </a:rPr>
                        <a:t>29.74</a:t>
                      </a: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a:rPr>
                        <a:t>0</a:t>
                      </a:r>
                    </a:p>
                  </a:txBody>
                  <a:tcPr marL="18704" marR="18704" marT="1270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a:rPr>
                        <a:t>1</a:t>
                      </a:r>
                    </a:p>
                  </a:txBody>
                  <a:tcPr marL="18704" marR="18704" marT="12700" marB="0" anchor="b">
                    <a:lnL>
                      <a:noFill/>
                    </a:lnL>
                    <a:lnR>
                      <a:noFill/>
                    </a:lnR>
                    <a:lnT>
                      <a:noFill/>
                    </a:lnT>
                    <a:lnB>
                      <a:noFill/>
                    </a:lnB>
                  </a:tcPr>
                </a:tc>
                <a:tc>
                  <a:txBody>
                    <a:bodyPr/>
                    <a:lstStyle/>
                    <a:p>
                      <a:pPr algn="r" fontAlgn="b"/>
                      <a:r>
                        <a:rPr lang="is-IS" sz="1600" b="0" i="0" u="none" strike="noStrike">
                          <a:solidFill>
                            <a:srgbClr val="000000"/>
                          </a:solidFill>
                          <a:effectLst/>
                          <a:latin typeface="Times New Roman"/>
                        </a:rPr>
                        <a:t>3,085</a:t>
                      </a:r>
                    </a:p>
                  </a:txBody>
                  <a:tcPr marL="18704" marR="18704" marT="12700" marB="0" anchor="b">
                    <a:lnL>
                      <a:noFill/>
                    </a:lnL>
                    <a:lnR>
                      <a:noFill/>
                    </a:lnR>
                    <a:lnT>
                      <a:noFill/>
                    </a:lnT>
                    <a:lnB>
                      <a:noFill/>
                    </a:lnB>
                  </a:tcPr>
                </a:tc>
                <a:extLst>
                  <a:ext uri="{0D108BD9-81ED-4DB2-BD59-A6C34878D82A}">
                    <a16:rowId xmlns:a16="http://schemas.microsoft.com/office/drawing/2014/main" val="10009"/>
                  </a:ext>
                </a:extLst>
              </a:tr>
              <a:tr h="190500">
                <a:tc>
                  <a:txBody>
                    <a:bodyPr/>
                    <a:lstStyle/>
                    <a:p>
                      <a:pPr algn="l" fontAlgn="b"/>
                      <a:r>
                        <a:rPr lang="en-US" sz="1600" b="0" i="1" u="none" strike="noStrike">
                          <a:solidFill>
                            <a:srgbClr val="000000"/>
                          </a:solidFill>
                          <a:effectLst/>
                          <a:latin typeface="Times New Roman"/>
                        </a:rPr>
                        <a:t>Household Poverty</a:t>
                      </a: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extLst>
                  <a:ext uri="{0D108BD9-81ED-4DB2-BD59-A6C34878D82A}">
                    <a16:rowId xmlns:a16="http://schemas.microsoft.com/office/drawing/2014/main" val="10010"/>
                  </a:ext>
                </a:extLst>
              </a:tr>
              <a:tr h="190500">
                <a:tc>
                  <a:txBody>
                    <a:bodyPr/>
                    <a:lstStyle/>
                    <a:p>
                      <a:pPr algn="l" fontAlgn="b"/>
                      <a:r>
                        <a:rPr lang="en-US" sz="1600" b="0" i="0" u="none" strike="noStrike">
                          <a:solidFill>
                            <a:srgbClr val="000000"/>
                          </a:solidFill>
                          <a:effectLst/>
                          <a:latin typeface="Times New Roman"/>
                        </a:rPr>
                        <a:t>Income Less than Poverty Line (Ref.)</a:t>
                      </a:r>
                    </a:p>
                  </a:txBody>
                  <a:tcPr marL="224444" marR="18704" marT="12700" marB="0" anchor="b">
                    <a:lnL>
                      <a:noFill/>
                    </a:lnL>
                    <a:lnR>
                      <a:noFill/>
                    </a:lnR>
                    <a:lnT>
                      <a:noFill/>
                    </a:lnT>
                    <a:lnB>
                      <a:noFill/>
                    </a:lnB>
                  </a:tcPr>
                </a:tc>
                <a:tc>
                  <a:txBody>
                    <a:bodyPr/>
                    <a:lstStyle/>
                    <a:p>
                      <a:pPr algn="r" fontAlgn="b"/>
                      <a:r>
                        <a:rPr lang="hr-HR" sz="1600" b="0" i="0" u="none" strike="noStrike">
                          <a:solidFill>
                            <a:srgbClr val="000000"/>
                          </a:solidFill>
                          <a:effectLst/>
                          <a:latin typeface="Times New Roman"/>
                        </a:rPr>
                        <a:t>22.50</a:t>
                      </a: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a:rPr>
                        <a:t>0</a:t>
                      </a:r>
                    </a:p>
                  </a:txBody>
                  <a:tcPr marL="18704" marR="18704" marT="1270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a:rPr>
                        <a:t>1</a:t>
                      </a:r>
                    </a:p>
                  </a:txBody>
                  <a:tcPr marL="18704" marR="18704" marT="12700" marB="0" anchor="b">
                    <a:lnL>
                      <a:noFill/>
                    </a:lnL>
                    <a:lnR>
                      <a:noFill/>
                    </a:lnR>
                    <a:lnT>
                      <a:noFill/>
                    </a:lnT>
                    <a:lnB>
                      <a:noFill/>
                    </a:lnB>
                  </a:tcPr>
                </a:tc>
                <a:tc>
                  <a:txBody>
                    <a:bodyPr/>
                    <a:lstStyle/>
                    <a:p>
                      <a:pPr algn="r" fontAlgn="b"/>
                      <a:r>
                        <a:rPr lang="fi-FI" sz="1600" b="0" i="0" u="none" strike="noStrike">
                          <a:solidFill>
                            <a:srgbClr val="000000"/>
                          </a:solidFill>
                          <a:effectLst/>
                          <a:latin typeface="Times New Roman"/>
                        </a:rPr>
                        <a:t>2,334</a:t>
                      </a:r>
                    </a:p>
                  </a:txBody>
                  <a:tcPr marL="18704" marR="18704" marT="12700" marB="0" anchor="b">
                    <a:lnL>
                      <a:noFill/>
                    </a:lnL>
                    <a:lnR>
                      <a:noFill/>
                    </a:lnR>
                    <a:lnT>
                      <a:noFill/>
                    </a:lnT>
                    <a:lnB>
                      <a:noFill/>
                    </a:lnB>
                  </a:tcPr>
                </a:tc>
                <a:extLst>
                  <a:ext uri="{0D108BD9-81ED-4DB2-BD59-A6C34878D82A}">
                    <a16:rowId xmlns:a16="http://schemas.microsoft.com/office/drawing/2014/main" val="10011"/>
                  </a:ext>
                </a:extLst>
              </a:tr>
              <a:tr h="190500">
                <a:tc>
                  <a:txBody>
                    <a:bodyPr/>
                    <a:lstStyle/>
                    <a:p>
                      <a:pPr algn="l" fontAlgn="b"/>
                      <a:r>
                        <a:rPr lang="en-US" sz="1600" b="0" i="0" u="none" strike="noStrike" dirty="0">
                          <a:solidFill>
                            <a:srgbClr val="000000"/>
                          </a:solidFill>
                          <a:effectLst/>
                          <a:latin typeface="Times New Roman"/>
                        </a:rPr>
                        <a:t>Income 1-2X Poverty Line</a:t>
                      </a:r>
                    </a:p>
                  </a:txBody>
                  <a:tcPr marL="224444" marR="18704" marT="12700" marB="0" anchor="b">
                    <a:lnL>
                      <a:noFill/>
                    </a:lnL>
                    <a:lnR>
                      <a:noFill/>
                    </a:lnR>
                    <a:lnT>
                      <a:noFill/>
                    </a:lnT>
                    <a:lnB>
                      <a:noFill/>
                    </a:lnB>
                  </a:tcPr>
                </a:tc>
                <a:tc>
                  <a:txBody>
                    <a:bodyPr/>
                    <a:lstStyle/>
                    <a:p>
                      <a:pPr algn="r" fontAlgn="b"/>
                      <a:r>
                        <a:rPr lang="hr-HR" sz="1600" b="0" i="0" u="none" strike="noStrike">
                          <a:solidFill>
                            <a:srgbClr val="000000"/>
                          </a:solidFill>
                          <a:effectLst/>
                          <a:latin typeface="Times New Roman"/>
                        </a:rPr>
                        <a:t>16.32</a:t>
                      </a: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a:rPr>
                        <a:t>0</a:t>
                      </a:r>
                    </a:p>
                  </a:txBody>
                  <a:tcPr marL="18704" marR="18704" marT="1270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a:rPr>
                        <a:t>1</a:t>
                      </a:r>
                    </a:p>
                  </a:txBody>
                  <a:tcPr marL="18704" marR="18704" marT="12700" marB="0" anchor="b">
                    <a:lnL>
                      <a:noFill/>
                    </a:lnL>
                    <a:lnR>
                      <a:noFill/>
                    </a:lnR>
                    <a:lnT>
                      <a:noFill/>
                    </a:lnT>
                    <a:lnB>
                      <a:noFill/>
                    </a:lnB>
                  </a:tcPr>
                </a:tc>
                <a:tc>
                  <a:txBody>
                    <a:bodyPr/>
                    <a:lstStyle/>
                    <a:p>
                      <a:pPr algn="r" fontAlgn="b"/>
                      <a:r>
                        <a:rPr lang="fi-FI" sz="1600" b="0" i="0" u="none" strike="noStrike">
                          <a:solidFill>
                            <a:srgbClr val="000000"/>
                          </a:solidFill>
                          <a:effectLst/>
                          <a:latin typeface="Times New Roman"/>
                        </a:rPr>
                        <a:t>1,693</a:t>
                      </a:r>
                    </a:p>
                  </a:txBody>
                  <a:tcPr marL="18704" marR="18704" marT="12700" marB="0" anchor="b">
                    <a:lnL>
                      <a:noFill/>
                    </a:lnL>
                    <a:lnR>
                      <a:noFill/>
                    </a:lnR>
                    <a:lnT>
                      <a:noFill/>
                    </a:lnT>
                    <a:lnB>
                      <a:noFill/>
                    </a:lnB>
                  </a:tcPr>
                </a:tc>
                <a:extLst>
                  <a:ext uri="{0D108BD9-81ED-4DB2-BD59-A6C34878D82A}">
                    <a16:rowId xmlns:a16="http://schemas.microsoft.com/office/drawing/2014/main" val="10012"/>
                  </a:ext>
                </a:extLst>
              </a:tr>
              <a:tr h="190500">
                <a:tc>
                  <a:txBody>
                    <a:bodyPr/>
                    <a:lstStyle/>
                    <a:p>
                      <a:pPr algn="l" fontAlgn="b"/>
                      <a:r>
                        <a:rPr lang="en-US" sz="1600" b="0" i="0" u="none" strike="noStrike">
                          <a:solidFill>
                            <a:srgbClr val="000000"/>
                          </a:solidFill>
                          <a:effectLst/>
                          <a:latin typeface="Times New Roman"/>
                        </a:rPr>
                        <a:t>Income 2-4X Poverty Line</a:t>
                      </a:r>
                    </a:p>
                  </a:txBody>
                  <a:tcPr marL="224444" marR="18704" marT="12700" marB="0" anchor="b">
                    <a:lnL>
                      <a:noFill/>
                    </a:lnL>
                    <a:lnR>
                      <a:noFill/>
                    </a:lnR>
                    <a:lnT>
                      <a:noFill/>
                    </a:lnT>
                    <a:lnB>
                      <a:noFill/>
                    </a:lnB>
                  </a:tcPr>
                </a:tc>
                <a:tc>
                  <a:txBody>
                    <a:bodyPr/>
                    <a:lstStyle/>
                    <a:p>
                      <a:pPr algn="r" fontAlgn="b"/>
                      <a:r>
                        <a:rPr lang="fi-FI" sz="1600" b="0" i="0" u="none" strike="noStrike">
                          <a:solidFill>
                            <a:srgbClr val="000000"/>
                          </a:solidFill>
                          <a:effectLst/>
                          <a:latin typeface="Times New Roman"/>
                        </a:rPr>
                        <a:t>14.79</a:t>
                      </a: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r" fontAlgn="b"/>
                      <a:r>
                        <a:rPr lang="en-US" sz="1600" b="0" i="0" u="none" strike="noStrike" dirty="0">
                          <a:solidFill>
                            <a:srgbClr val="000000"/>
                          </a:solidFill>
                          <a:effectLst/>
                          <a:latin typeface="Times New Roman"/>
                        </a:rPr>
                        <a:t>0</a:t>
                      </a:r>
                    </a:p>
                  </a:txBody>
                  <a:tcPr marL="18704" marR="18704" marT="1270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a:rPr>
                        <a:t>1</a:t>
                      </a:r>
                    </a:p>
                  </a:txBody>
                  <a:tcPr marL="18704" marR="18704" marT="12700" marB="0" anchor="b">
                    <a:lnL>
                      <a:noFill/>
                    </a:lnL>
                    <a:lnR>
                      <a:noFill/>
                    </a:lnR>
                    <a:lnT>
                      <a:noFill/>
                    </a:lnT>
                    <a:lnB>
                      <a:noFill/>
                    </a:lnB>
                  </a:tcPr>
                </a:tc>
                <a:tc>
                  <a:txBody>
                    <a:bodyPr/>
                    <a:lstStyle/>
                    <a:p>
                      <a:pPr algn="r" fontAlgn="b"/>
                      <a:r>
                        <a:rPr lang="fi-FI" sz="1600" b="0" i="0" u="none" strike="noStrike">
                          <a:solidFill>
                            <a:srgbClr val="000000"/>
                          </a:solidFill>
                          <a:effectLst/>
                          <a:latin typeface="Times New Roman"/>
                        </a:rPr>
                        <a:t>1,534</a:t>
                      </a:r>
                    </a:p>
                  </a:txBody>
                  <a:tcPr marL="18704" marR="18704" marT="12700" marB="0" anchor="b">
                    <a:lnL>
                      <a:noFill/>
                    </a:lnL>
                    <a:lnR>
                      <a:noFill/>
                    </a:lnR>
                    <a:lnT>
                      <a:noFill/>
                    </a:lnT>
                    <a:lnB>
                      <a:noFill/>
                    </a:lnB>
                  </a:tcPr>
                </a:tc>
                <a:extLst>
                  <a:ext uri="{0D108BD9-81ED-4DB2-BD59-A6C34878D82A}">
                    <a16:rowId xmlns:a16="http://schemas.microsoft.com/office/drawing/2014/main" val="10013"/>
                  </a:ext>
                </a:extLst>
              </a:tr>
              <a:tr h="190500">
                <a:tc>
                  <a:txBody>
                    <a:bodyPr/>
                    <a:lstStyle/>
                    <a:p>
                      <a:pPr algn="l" fontAlgn="b"/>
                      <a:r>
                        <a:rPr lang="en-US" sz="1600" b="0" i="0" u="none" strike="noStrike">
                          <a:solidFill>
                            <a:srgbClr val="000000"/>
                          </a:solidFill>
                          <a:effectLst/>
                          <a:latin typeface="Times New Roman"/>
                        </a:rPr>
                        <a:t>Income 4-6X Poverty Line</a:t>
                      </a:r>
                    </a:p>
                  </a:txBody>
                  <a:tcPr marL="224444" marR="18704" marT="12700" marB="0" anchor="b">
                    <a:lnL>
                      <a:noFill/>
                    </a:lnL>
                    <a:lnR>
                      <a:noFill/>
                    </a:lnR>
                    <a:lnT>
                      <a:noFill/>
                    </a:lnT>
                    <a:lnB>
                      <a:noFill/>
                    </a:lnB>
                  </a:tcPr>
                </a:tc>
                <a:tc>
                  <a:txBody>
                    <a:bodyPr/>
                    <a:lstStyle/>
                    <a:p>
                      <a:pPr algn="r" fontAlgn="b"/>
                      <a:r>
                        <a:rPr lang="hr-HR" sz="1600" b="0" i="0" u="none" strike="noStrike">
                          <a:solidFill>
                            <a:srgbClr val="000000"/>
                          </a:solidFill>
                          <a:effectLst/>
                          <a:latin typeface="Times New Roman"/>
                        </a:rPr>
                        <a:t>13.93</a:t>
                      </a: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a:rPr>
                        <a:t>0</a:t>
                      </a:r>
                    </a:p>
                  </a:txBody>
                  <a:tcPr marL="18704" marR="18704" marT="1270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a:rPr>
                        <a:t>1</a:t>
                      </a:r>
                    </a:p>
                  </a:txBody>
                  <a:tcPr marL="18704" marR="18704" marT="12700" marB="0" anchor="b">
                    <a:lnL>
                      <a:noFill/>
                    </a:lnL>
                    <a:lnR>
                      <a:noFill/>
                    </a:lnR>
                    <a:lnT>
                      <a:noFill/>
                    </a:lnT>
                    <a:lnB>
                      <a:noFill/>
                    </a:lnB>
                  </a:tcPr>
                </a:tc>
                <a:tc>
                  <a:txBody>
                    <a:bodyPr/>
                    <a:lstStyle/>
                    <a:p>
                      <a:pPr algn="r" fontAlgn="b"/>
                      <a:r>
                        <a:rPr lang="fi-FI" sz="1600" b="0" i="0" u="none" strike="noStrike">
                          <a:solidFill>
                            <a:srgbClr val="000000"/>
                          </a:solidFill>
                          <a:effectLst/>
                          <a:latin typeface="Times New Roman"/>
                        </a:rPr>
                        <a:t>1,445</a:t>
                      </a:r>
                    </a:p>
                  </a:txBody>
                  <a:tcPr marL="18704" marR="18704" marT="12700" marB="0" anchor="b">
                    <a:lnL>
                      <a:noFill/>
                    </a:lnL>
                    <a:lnR>
                      <a:noFill/>
                    </a:lnR>
                    <a:lnT>
                      <a:noFill/>
                    </a:lnT>
                    <a:lnB>
                      <a:noFill/>
                    </a:lnB>
                  </a:tcPr>
                </a:tc>
                <a:extLst>
                  <a:ext uri="{0D108BD9-81ED-4DB2-BD59-A6C34878D82A}">
                    <a16:rowId xmlns:a16="http://schemas.microsoft.com/office/drawing/2014/main" val="10014"/>
                  </a:ext>
                </a:extLst>
              </a:tr>
              <a:tr h="190500">
                <a:tc>
                  <a:txBody>
                    <a:bodyPr/>
                    <a:lstStyle/>
                    <a:p>
                      <a:pPr algn="l" fontAlgn="b"/>
                      <a:r>
                        <a:rPr lang="en-US" sz="1600" b="0" i="0" u="none" strike="noStrike">
                          <a:solidFill>
                            <a:srgbClr val="000000"/>
                          </a:solidFill>
                          <a:effectLst/>
                          <a:latin typeface="Times New Roman"/>
                        </a:rPr>
                        <a:t>Income More than 6X Poverty Line</a:t>
                      </a:r>
                    </a:p>
                  </a:txBody>
                  <a:tcPr marL="224444" marR="18704" marT="12700" marB="0" anchor="b">
                    <a:lnL>
                      <a:noFill/>
                    </a:lnL>
                    <a:lnR>
                      <a:noFill/>
                    </a:lnR>
                    <a:lnT>
                      <a:noFill/>
                    </a:lnT>
                    <a:lnB>
                      <a:noFill/>
                    </a:lnB>
                  </a:tcPr>
                </a:tc>
                <a:tc>
                  <a:txBody>
                    <a:bodyPr/>
                    <a:lstStyle/>
                    <a:p>
                      <a:pPr algn="r" fontAlgn="b"/>
                      <a:r>
                        <a:rPr lang="hr-HR" sz="1600" b="0" i="0" u="none" strike="noStrike">
                          <a:solidFill>
                            <a:srgbClr val="000000"/>
                          </a:solidFill>
                          <a:effectLst/>
                          <a:latin typeface="Times New Roman"/>
                        </a:rPr>
                        <a:t>19.18</a:t>
                      </a: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a:rPr>
                        <a:t>0</a:t>
                      </a:r>
                    </a:p>
                  </a:txBody>
                  <a:tcPr marL="18704" marR="18704" marT="1270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a:rPr>
                        <a:t>1</a:t>
                      </a:r>
                    </a:p>
                  </a:txBody>
                  <a:tcPr marL="18704" marR="18704" marT="12700" marB="0" anchor="b">
                    <a:lnL>
                      <a:noFill/>
                    </a:lnL>
                    <a:lnR>
                      <a:noFill/>
                    </a:lnR>
                    <a:lnT>
                      <a:noFill/>
                    </a:lnT>
                    <a:lnB>
                      <a:noFill/>
                    </a:lnB>
                  </a:tcPr>
                </a:tc>
                <a:tc>
                  <a:txBody>
                    <a:bodyPr/>
                    <a:lstStyle/>
                    <a:p>
                      <a:pPr algn="r" fontAlgn="b"/>
                      <a:r>
                        <a:rPr lang="cs-CZ" sz="1600" b="0" i="0" u="none" strike="noStrike" dirty="0">
                          <a:solidFill>
                            <a:srgbClr val="000000"/>
                          </a:solidFill>
                          <a:effectLst/>
                          <a:latin typeface="Times New Roman"/>
                        </a:rPr>
                        <a:t>1,989</a:t>
                      </a:r>
                    </a:p>
                  </a:txBody>
                  <a:tcPr marL="18704" marR="18704" marT="12700" marB="0" anchor="b">
                    <a:lnL>
                      <a:noFill/>
                    </a:lnL>
                    <a:lnR>
                      <a:noFill/>
                    </a:lnR>
                    <a:lnT>
                      <a:noFill/>
                    </a:lnT>
                    <a:lnB>
                      <a:noFill/>
                    </a:lnB>
                  </a:tcPr>
                </a:tc>
                <a:extLst>
                  <a:ext uri="{0D108BD9-81ED-4DB2-BD59-A6C34878D82A}">
                    <a16:rowId xmlns:a16="http://schemas.microsoft.com/office/drawing/2014/main" val="10015"/>
                  </a:ext>
                </a:extLst>
              </a:tr>
              <a:tr h="190500">
                <a:tc>
                  <a:txBody>
                    <a:bodyPr/>
                    <a:lstStyle/>
                    <a:p>
                      <a:pPr algn="l" fontAlgn="b"/>
                      <a:r>
                        <a:rPr lang="en-US" sz="1600" b="0" i="0" u="none" strike="noStrike">
                          <a:solidFill>
                            <a:srgbClr val="000000"/>
                          </a:solidFill>
                          <a:effectLst/>
                          <a:latin typeface="Times New Roman"/>
                        </a:rPr>
                        <a:t>Don't Know Income</a:t>
                      </a:r>
                    </a:p>
                  </a:txBody>
                  <a:tcPr marL="224444" marR="18704" marT="12700" marB="0" anchor="b">
                    <a:lnL>
                      <a:noFill/>
                    </a:lnL>
                    <a:lnR>
                      <a:noFill/>
                    </a:lnR>
                    <a:lnT>
                      <a:noFill/>
                    </a:lnT>
                    <a:lnB>
                      <a:noFill/>
                    </a:lnB>
                  </a:tcPr>
                </a:tc>
                <a:tc>
                  <a:txBody>
                    <a:bodyPr/>
                    <a:lstStyle/>
                    <a:p>
                      <a:pPr algn="r" fontAlgn="b"/>
                      <a:r>
                        <a:rPr lang="hr-HR" sz="1600" b="0" i="0" u="none" strike="noStrike">
                          <a:solidFill>
                            <a:srgbClr val="000000"/>
                          </a:solidFill>
                          <a:effectLst/>
                          <a:latin typeface="Times New Roman"/>
                        </a:rPr>
                        <a:t>9.12</a:t>
                      </a: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a:rPr>
                        <a:t>0</a:t>
                      </a:r>
                    </a:p>
                  </a:txBody>
                  <a:tcPr marL="18704" marR="18704" marT="1270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a:rPr>
                        <a:t>1</a:t>
                      </a:r>
                    </a:p>
                  </a:txBody>
                  <a:tcPr marL="18704" marR="18704" marT="12700" marB="0" anchor="b">
                    <a:lnL>
                      <a:noFill/>
                    </a:lnL>
                    <a:lnR>
                      <a:noFill/>
                    </a:lnR>
                    <a:lnT>
                      <a:noFill/>
                    </a:lnT>
                    <a:lnB>
                      <a:noFill/>
                    </a:lnB>
                  </a:tcPr>
                </a:tc>
                <a:tc>
                  <a:txBody>
                    <a:bodyPr/>
                    <a:lstStyle/>
                    <a:p>
                      <a:pPr algn="r" fontAlgn="b"/>
                      <a:r>
                        <a:rPr lang="cs-CZ" sz="1600" b="0" i="0" u="none" strike="noStrike">
                          <a:solidFill>
                            <a:srgbClr val="000000"/>
                          </a:solidFill>
                          <a:effectLst/>
                          <a:latin typeface="Times New Roman"/>
                        </a:rPr>
                        <a:t>946</a:t>
                      </a:r>
                    </a:p>
                  </a:txBody>
                  <a:tcPr marL="18704" marR="18704" marT="12700" marB="0" anchor="b">
                    <a:lnL>
                      <a:noFill/>
                    </a:lnL>
                    <a:lnR>
                      <a:noFill/>
                    </a:lnR>
                    <a:lnT>
                      <a:noFill/>
                    </a:lnT>
                    <a:lnB>
                      <a:noFill/>
                    </a:lnB>
                  </a:tcPr>
                </a:tc>
                <a:extLst>
                  <a:ext uri="{0D108BD9-81ED-4DB2-BD59-A6C34878D82A}">
                    <a16:rowId xmlns:a16="http://schemas.microsoft.com/office/drawing/2014/main" val="10016"/>
                  </a:ext>
                </a:extLst>
              </a:tr>
              <a:tr h="190500">
                <a:tc>
                  <a:txBody>
                    <a:bodyPr/>
                    <a:lstStyle/>
                    <a:p>
                      <a:pPr algn="l" fontAlgn="b"/>
                      <a:r>
                        <a:rPr lang="en-US" sz="1600" b="0" i="0" u="none" strike="noStrike">
                          <a:solidFill>
                            <a:srgbClr val="000000"/>
                          </a:solidFill>
                          <a:effectLst/>
                          <a:latin typeface="Times New Roman"/>
                        </a:rPr>
                        <a:t>Poverty Data Missing</a:t>
                      </a:r>
                    </a:p>
                  </a:txBody>
                  <a:tcPr marL="224444" marR="18704" marT="12700" marB="0" anchor="b">
                    <a:lnL>
                      <a:noFill/>
                    </a:lnL>
                    <a:lnR>
                      <a:noFill/>
                    </a:lnR>
                    <a:lnT>
                      <a:noFill/>
                    </a:lnT>
                    <a:lnB>
                      <a:noFill/>
                    </a:lnB>
                  </a:tcPr>
                </a:tc>
                <a:tc>
                  <a:txBody>
                    <a:bodyPr/>
                    <a:lstStyle/>
                    <a:p>
                      <a:pPr algn="r" fontAlgn="b"/>
                      <a:r>
                        <a:rPr lang="hr-HR" sz="1600" b="0" i="0" u="none" strike="noStrike">
                          <a:solidFill>
                            <a:srgbClr val="000000"/>
                          </a:solidFill>
                          <a:effectLst/>
                          <a:latin typeface="Times New Roman"/>
                        </a:rPr>
                        <a:t>4.16</a:t>
                      </a: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18704" marR="18704" marT="1270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a:rPr>
                        <a:t>0</a:t>
                      </a:r>
                    </a:p>
                  </a:txBody>
                  <a:tcPr marL="18704" marR="18704" marT="1270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a:rPr>
                        <a:t>1</a:t>
                      </a:r>
                    </a:p>
                  </a:txBody>
                  <a:tcPr marL="18704" marR="18704" marT="12700" marB="0" anchor="b">
                    <a:lnL>
                      <a:noFill/>
                    </a:lnL>
                    <a:lnR>
                      <a:noFill/>
                    </a:lnR>
                    <a:lnT>
                      <a:noFill/>
                    </a:lnT>
                    <a:lnB>
                      <a:noFill/>
                    </a:lnB>
                  </a:tcPr>
                </a:tc>
                <a:tc>
                  <a:txBody>
                    <a:bodyPr/>
                    <a:lstStyle/>
                    <a:p>
                      <a:pPr algn="r" fontAlgn="b"/>
                      <a:r>
                        <a:rPr lang="en-US" sz="1600" b="0" i="0" u="none" strike="noStrike" dirty="0">
                          <a:solidFill>
                            <a:srgbClr val="000000"/>
                          </a:solidFill>
                          <a:effectLst/>
                          <a:latin typeface="Times New Roman"/>
                        </a:rPr>
                        <a:t>431</a:t>
                      </a:r>
                    </a:p>
                  </a:txBody>
                  <a:tcPr marL="18704" marR="18704" marT="12700" marB="0" anchor="b">
                    <a:lnL>
                      <a:noFill/>
                    </a:lnL>
                    <a:lnR>
                      <a:noFill/>
                    </a:lnR>
                    <a:lnT>
                      <a:noFill/>
                    </a:lnT>
                    <a:lnB>
                      <a:noFill/>
                    </a:lnB>
                  </a:tcPr>
                </a:tc>
                <a:extLst>
                  <a:ext uri="{0D108BD9-81ED-4DB2-BD59-A6C34878D82A}">
                    <a16:rowId xmlns:a16="http://schemas.microsoft.com/office/drawing/2014/main" val="10017"/>
                  </a:ext>
                </a:extLst>
              </a:tr>
            </a:tbl>
          </a:graphicData>
        </a:graphic>
      </p:graphicFrame>
      <p:sp>
        <p:nvSpPr>
          <p:cNvPr id="3" name="Slide Number Placeholder 2"/>
          <p:cNvSpPr>
            <a:spLocks noGrp="1"/>
          </p:cNvSpPr>
          <p:nvPr>
            <p:ph type="sldNum" sz="quarter" idx="12"/>
          </p:nvPr>
        </p:nvSpPr>
        <p:spPr/>
        <p:txBody>
          <a:bodyPr/>
          <a:lstStyle/>
          <a:p>
            <a:fld id="{A36629B7-85B9-C74E-BC8E-732E14A0FBF4}" type="slidenum">
              <a:rPr lang="en-US" smtClean="0"/>
              <a:t>41</a:t>
            </a:fld>
            <a:endParaRPr lang="en-US"/>
          </a:p>
        </p:txBody>
      </p:sp>
    </p:spTree>
    <p:extLst>
      <p:ext uri="{BB962C8B-B14F-4D97-AF65-F5344CB8AC3E}">
        <p14:creationId xmlns:p14="http://schemas.microsoft.com/office/powerpoint/2010/main" val="19936966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Impunity of Police Violence</a:t>
            </a:r>
            <a:endParaRPr lang="en-US" dirty="0"/>
          </a:p>
        </p:txBody>
      </p:sp>
      <p:pic>
        <p:nvPicPr>
          <p:cNvPr id="4" name="Content Placeholder 3" descr="blm_Memorial-wall-for-Black-Lives-Matter-by-David-McNew-1024x683.jpg"/>
          <p:cNvPicPr>
            <a:picLocks noGrp="1" noChangeAspect="1"/>
          </p:cNvPicPr>
          <p:nvPr>
            <p:ph idx="1"/>
          </p:nvPr>
        </p:nvPicPr>
        <p:blipFill rotWithShape="1">
          <a:blip r:embed="rId3">
            <a:extLst>
              <a:ext uri="{28A0092B-C50C-407E-A947-70E740481C1C}">
                <a14:useLocalDpi xmlns:a14="http://schemas.microsoft.com/office/drawing/2010/main" val="0"/>
              </a:ext>
            </a:extLst>
          </a:blip>
          <a:srcRect l="-10640" r="-10640"/>
          <a:stretch/>
        </p:blipFill>
        <p:spPr>
          <a:xfrm>
            <a:off x="-85662" y="1600200"/>
            <a:ext cx="9315324" cy="5123069"/>
          </a:xfrm>
        </p:spPr>
      </p:pic>
      <p:sp>
        <p:nvSpPr>
          <p:cNvPr id="3" name="Slide Number Placeholder 2"/>
          <p:cNvSpPr>
            <a:spLocks noGrp="1"/>
          </p:cNvSpPr>
          <p:nvPr>
            <p:ph type="sldNum" sz="quarter" idx="12"/>
          </p:nvPr>
        </p:nvSpPr>
        <p:spPr/>
        <p:txBody>
          <a:bodyPr/>
          <a:lstStyle/>
          <a:p>
            <a:fld id="{A36629B7-85B9-C74E-BC8E-732E14A0FBF4}" type="slidenum">
              <a:rPr lang="en-US" smtClean="0"/>
              <a:t>5</a:t>
            </a:fld>
            <a:endParaRPr lang="en-US"/>
          </a:p>
        </p:txBody>
      </p:sp>
    </p:spTree>
    <p:extLst>
      <p:ext uri="{BB962C8B-B14F-4D97-AF65-F5344CB8AC3E}">
        <p14:creationId xmlns:p14="http://schemas.microsoft.com/office/powerpoint/2010/main" val="4013245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Stop and Frisk Administrative Data</a:t>
            </a:r>
            <a:endParaRPr lang="en-US" dirty="0"/>
          </a:p>
        </p:txBody>
      </p:sp>
      <p:pic>
        <p:nvPicPr>
          <p:cNvPr id="4" name="Content Placeholder 3" descr="benedante_crime-to-sqf-nyc.jpg"/>
          <p:cNvPicPr>
            <a:picLocks noGrp="1" noChangeAspect="1"/>
          </p:cNvPicPr>
          <p:nvPr>
            <p:ph idx="1"/>
          </p:nvPr>
        </p:nvPicPr>
        <p:blipFill rotWithShape="1">
          <a:blip r:embed="rId3">
            <a:extLst>
              <a:ext uri="{28A0092B-C50C-407E-A947-70E740481C1C}">
                <a14:useLocalDpi xmlns:a14="http://schemas.microsoft.com/office/drawing/2010/main" val="0"/>
              </a:ext>
            </a:extLst>
          </a:blip>
          <a:srcRect l="-993" r="-822"/>
          <a:stretch/>
        </p:blipFill>
        <p:spPr>
          <a:xfrm>
            <a:off x="1155665" y="1600200"/>
            <a:ext cx="6832671" cy="5154786"/>
          </a:xfrm>
        </p:spPr>
      </p:pic>
      <p:sp>
        <p:nvSpPr>
          <p:cNvPr id="3" name="Rectangle 2"/>
          <p:cNvSpPr/>
          <p:nvPr/>
        </p:nvSpPr>
        <p:spPr>
          <a:xfrm>
            <a:off x="1283605" y="2620935"/>
            <a:ext cx="581001" cy="3107293"/>
          </a:xfrm>
          <a:prstGeom prst="rect">
            <a:avLst/>
          </a:prstGeom>
          <a:solidFill>
            <a:schemeClr val="lt1">
              <a:alpha val="0"/>
            </a:schemeClr>
          </a:solidFill>
          <a:ln w="38100" cmpd="sng"/>
          <a:effectLst>
            <a:outerShdw blurRad="50800" dist="38100" dir="8100000" algn="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A36629B7-85B9-C74E-BC8E-732E14A0FBF4}" type="slidenum">
              <a:rPr lang="en-US" smtClean="0"/>
              <a:t>6</a:t>
            </a:fld>
            <a:endParaRPr lang="en-US"/>
          </a:p>
        </p:txBody>
      </p:sp>
    </p:spTree>
    <p:extLst>
      <p:ext uri="{BB962C8B-B14F-4D97-AF65-F5344CB8AC3E}">
        <p14:creationId xmlns:p14="http://schemas.microsoft.com/office/powerpoint/2010/main" val="2673946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“Stop and Frisk” by NYPD</a:t>
            </a:r>
            <a:endParaRPr lang="en-US" dirty="0"/>
          </a:p>
        </p:txBody>
      </p:sp>
      <p:pic>
        <p:nvPicPr>
          <p:cNvPr id="4" name="Content Placeholder 3" descr="trends-in-terry-stops-nyc.png"/>
          <p:cNvPicPr>
            <a:picLocks noGrp="1" noChangeAspect="1"/>
          </p:cNvPicPr>
          <p:nvPr>
            <p:ph idx="1"/>
          </p:nvPr>
        </p:nvPicPr>
        <p:blipFill rotWithShape="1">
          <a:blip r:embed="rId3">
            <a:extLst>
              <a:ext uri="{28A0092B-C50C-407E-A947-70E740481C1C}">
                <a14:useLocalDpi xmlns:a14="http://schemas.microsoft.com/office/drawing/2010/main" val="0"/>
              </a:ext>
            </a:extLst>
          </a:blip>
          <a:srcRect t="7771" b="1238"/>
          <a:stretch/>
        </p:blipFill>
        <p:spPr>
          <a:xfrm>
            <a:off x="851296" y="1250813"/>
            <a:ext cx="7441408" cy="5551953"/>
          </a:xfrm>
        </p:spPr>
      </p:pic>
      <p:sp>
        <p:nvSpPr>
          <p:cNvPr id="3" name="Slide Number Placeholder 2"/>
          <p:cNvSpPr>
            <a:spLocks noGrp="1"/>
          </p:cNvSpPr>
          <p:nvPr>
            <p:ph type="sldNum" sz="quarter" idx="12"/>
          </p:nvPr>
        </p:nvSpPr>
        <p:spPr/>
        <p:txBody>
          <a:bodyPr/>
          <a:lstStyle/>
          <a:p>
            <a:fld id="{A36629B7-85B9-C74E-BC8E-732E14A0FBF4}" type="slidenum">
              <a:rPr lang="en-US" smtClean="0"/>
              <a:t>7</a:t>
            </a:fld>
            <a:endParaRPr lang="en-US"/>
          </a:p>
        </p:txBody>
      </p:sp>
    </p:spTree>
    <p:extLst>
      <p:ext uri="{BB962C8B-B14F-4D97-AF65-F5344CB8AC3E}">
        <p14:creationId xmlns:p14="http://schemas.microsoft.com/office/powerpoint/2010/main" val="6514864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NYPD Stops by Race, 2003-2015</a:t>
            </a:r>
            <a:endParaRPr lang="en-US" dirty="0"/>
          </a:p>
        </p:txBody>
      </p:sp>
      <p:pic>
        <p:nvPicPr>
          <p:cNvPr id="4" name="Content Placeholder 3" descr="racial-breakdown-of-sqf_2003-2015.jpg"/>
          <p:cNvPicPr>
            <a:picLocks noGrp="1" noChangeAspect="1"/>
          </p:cNvPicPr>
          <p:nvPr>
            <p:ph idx="1"/>
          </p:nvPr>
        </p:nvPicPr>
        <p:blipFill>
          <a:blip r:embed="rId3">
            <a:extLst>
              <a:ext uri="{28A0092B-C50C-407E-A947-70E740481C1C}">
                <a14:useLocalDpi xmlns:a14="http://schemas.microsoft.com/office/drawing/2010/main" val="0"/>
              </a:ext>
            </a:extLst>
          </a:blip>
          <a:srcRect l="-10590" r="-10590"/>
          <a:stretch>
            <a:fillRect/>
          </a:stretch>
        </p:blipFill>
        <p:spPr/>
      </p:pic>
      <p:sp>
        <p:nvSpPr>
          <p:cNvPr id="5" name="Slide Number Placeholder 4"/>
          <p:cNvSpPr>
            <a:spLocks noGrp="1"/>
          </p:cNvSpPr>
          <p:nvPr>
            <p:ph type="sldNum" sz="quarter" idx="12"/>
          </p:nvPr>
        </p:nvSpPr>
        <p:spPr/>
        <p:txBody>
          <a:bodyPr/>
          <a:lstStyle/>
          <a:p>
            <a:fld id="{A36629B7-85B9-C74E-BC8E-732E14A0FBF4}" type="slidenum">
              <a:rPr lang="en-US" smtClean="0"/>
              <a:t>8</a:t>
            </a:fld>
            <a:endParaRPr lang="en-US"/>
          </a:p>
        </p:txBody>
      </p:sp>
    </p:spTree>
    <p:extLst>
      <p:ext uri="{BB962C8B-B14F-4D97-AF65-F5344CB8AC3E}">
        <p14:creationId xmlns:p14="http://schemas.microsoft.com/office/powerpoint/2010/main" val="82138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b="1" dirty="0" smtClean="0"/>
              <a:t>Broken Windows Policing Regimes</a:t>
            </a:r>
            <a:endParaRPr lang="en-US" dirty="0"/>
          </a:p>
        </p:txBody>
      </p:sp>
      <p:pic>
        <p:nvPicPr>
          <p:cNvPr id="9" name="Content Placeholder 8" descr="chauhan-et-al_2014_broken-windows-policing.tiff"/>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l="-847" t="3431" r="-300" b="81"/>
          <a:stretch/>
        </p:blipFill>
        <p:spPr>
          <a:xfrm>
            <a:off x="339715" y="1385888"/>
            <a:ext cx="5884786" cy="5440362"/>
          </a:xfrm>
        </p:spPr>
      </p:pic>
      <p:sp>
        <p:nvSpPr>
          <p:cNvPr id="11" name="TextBox 10"/>
          <p:cNvSpPr txBox="1"/>
          <p:nvPr/>
        </p:nvSpPr>
        <p:spPr>
          <a:xfrm>
            <a:off x="6187946" y="3198167"/>
            <a:ext cx="2539540" cy="923330"/>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en-US" b="1" dirty="0" smtClean="0"/>
              <a:t>Charged Offense</a:t>
            </a:r>
          </a:p>
          <a:p>
            <a:r>
              <a:rPr lang="en-US" dirty="0" smtClean="0"/>
              <a:t>#1: Alcohol Consumption</a:t>
            </a:r>
          </a:p>
          <a:p>
            <a:r>
              <a:rPr lang="en-US" dirty="0" smtClean="0"/>
              <a:t>#2: Disorderly Conduct</a:t>
            </a:r>
            <a:endParaRPr lang="en-US" dirty="0"/>
          </a:p>
        </p:txBody>
      </p:sp>
      <p:sp>
        <p:nvSpPr>
          <p:cNvPr id="2" name="Slide Number Placeholder 1"/>
          <p:cNvSpPr>
            <a:spLocks noGrp="1"/>
          </p:cNvSpPr>
          <p:nvPr>
            <p:ph type="sldNum" sz="quarter" idx="12"/>
          </p:nvPr>
        </p:nvSpPr>
        <p:spPr/>
        <p:txBody>
          <a:bodyPr/>
          <a:lstStyle/>
          <a:p>
            <a:fld id="{A36629B7-85B9-C74E-BC8E-732E14A0FBF4}" type="slidenum">
              <a:rPr lang="en-US" smtClean="0"/>
              <a:t>9</a:t>
            </a:fld>
            <a:endParaRPr lang="en-US"/>
          </a:p>
        </p:txBody>
      </p:sp>
    </p:spTree>
    <p:extLst>
      <p:ext uri="{BB962C8B-B14F-4D97-AF65-F5344CB8AC3E}">
        <p14:creationId xmlns:p14="http://schemas.microsoft.com/office/powerpoint/2010/main" val="37446583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5.4|20.6|19.9|14.9|81.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1377</TotalTime>
  <Words>4701</Words>
  <Application>Microsoft Office PowerPoint</Application>
  <PresentationFormat>On-screen Show (4:3)</PresentationFormat>
  <Paragraphs>1073</Paragraphs>
  <Slides>41</Slides>
  <Notes>41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7" baseType="lpstr">
      <vt:lpstr>Arial</vt:lpstr>
      <vt:lpstr>Calibri</vt:lpstr>
      <vt:lpstr>Times New Roman</vt:lpstr>
      <vt:lpstr>Wingdings</vt:lpstr>
      <vt:lpstr>Office Theme</vt:lpstr>
      <vt:lpstr>Document</vt:lpstr>
      <vt:lpstr>Measuring Institutionalized Power The Illness Risks of Structural Discrimination Operationalized with  `Stop and Frisk’ Administrative Datasets</vt:lpstr>
      <vt:lpstr>Race, Place, and Health</vt:lpstr>
      <vt:lpstr>PowerPoint Presentation</vt:lpstr>
      <vt:lpstr> A Call for Data on Police Violence</vt:lpstr>
      <vt:lpstr>The Impunity of Police Violence</vt:lpstr>
      <vt:lpstr>Stop and Frisk Administrative Data</vt:lpstr>
      <vt:lpstr>“Stop and Frisk” by NYPD</vt:lpstr>
      <vt:lpstr>NYPD Stops by Race, 2003-2015</vt:lpstr>
      <vt:lpstr>Broken Windows Policing Regimes</vt:lpstr>
      <vt:lpstr>Surveillance Stress</vt:lpstr>
      <vt:lpstr>Neighborhood Surveillance Tactics</vt:lpstr>
      <vt:lpstr>Relational Systems of Power </vt:lpstr>
      <vt:lpstr>Data</vt:lpstr>
      <vt:lpstr>Data </vt:lpstr>
      <vt:lpstr>PowerPoint Presentation</vt:lpstr>
      <vt:lpstr>Use of Force by Police</vt:lpstr>
      <vt:lpstr>Neighborhood Use of Force Patterns</vt:lpstr>
      <vt:lpstr>Community-Level Covariates</vt:lpstr>
      <vt:lpstr>Neighborhood-Level Correlations</vt:lpstr>
      <vt:lpstr>Methods of Analysis</vt:lpstr>
      <vt:lpstr>Risk of Invasive Policing</vt:lpstr>
      <vt:lpstr>Racial Status as Contingency</vt:lpstr>
      <vt:lpstr>Gender as Contingency</vt:lpstr>
      <vt:lpstr>Minority % x Risk of Use of Force</vt:lpstr>
      <vt:lpstr>Minority % x Racial Risk in Use of Force</vt:lpstr>
      <vt:lpstr>Use of Force Risk vs. Ratios [MH]</vt:lpstr>
      <vt:lpstr>Gender Status by LID Concentration</vt:lpstr>
      <vt:lpstr>Conclusions</vt:lpstr>
      <vt:lpstr>Future Research</vt:lpstr>
      <vt:lpstr>Q &amp; A</vt:lpstr>
      <vt:lpstr>Use of Force Risk and Ratios [PH]</vt:lpstr>
      <vt:lpstr>LID* Concentration</vt:lpstr>
      <vt:lpstr>Outcomes of Interest</vt:lpstr>
      <vt:lpstr>Main Multilevel Effects</vt:lpstr>
      <vt:lpstr>Minority % as Amplifier</vt:lpstr>
      <vt:lpstr>Minority % as Buffer</vt:lpstr>
      <vt:lpstr>Mental Health</vt:lpstr>
      <vt:lpstr>Physical Health</vt:lpstr>
      <vt:lpstr>Controls: Demographics</vt:lpstr>
      <vt:lpstr>Controls: Demographics </vt:lpstr>
      <vt:lpstr>Controls: Socioeconomic Status</vt:lpstr>
    </vt:vector>
  </TitlesOfParts>
  <Company>University of Pennsylvania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Abigail A. Sewell</dc:creator>
  <cp:lastModifiedBy>Spencer, Tanika</cp:lastModifiedBy>
  <cp:revision>132</cp:revision>
  <cp:lastPrinted>2017-05-22T17:32:22Z</cp:lastPrinted>
  <dcterms:created xsi:type="dcterms:W3CDTF">2017-04-06T09:28:39Z</dcterms:created>
  <dcterms:modified xsi:type="dcterms:W3CDTF">2019-05-15T21:13:06Z</dcterms:modified>
</cp:coreProperties>
</file>